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4" r:id="rId2"/>
    <p:sldMasterId id="2147483669" r:id="rId3"/>
  </p:sldMasterIdLst>
  <p:notesMasterIdLst>
    <p:notesMasterId r:id="rId48"/>
  </p:notesMasterIdLst>
  <p:handoutMasterIdLst>
    <p:handoutMasterId r:id="rId49"/>
  </p:handoutMasterIdLst>
  <p:sldIdLst>
    <p:sldId id="406" r:id="rId4"/>
    <p:sldId id="357" r:id="rId5"/>
    <p:sldId id="407" r:id="rId6"/>
    <p:sldId id="359" r:id="rId7"/>
    <p:sldId id="389" r:id="rId8"/>
    <p:sldId id="360" r:id="rId9"/>
    <p:sldId id="358" r:id="rId10"/>
    <p:sldId id="421" r:id="rId11"/>
    <p:sldId id="422" r:id="rId12"/>
    <p:sldId id="423" r:id="rId13"/>
    <p:sldId id="424" r:id="rId14"/>
    <p:sldId id="425" r:id="rId15"/>
    <p:sldId id="426" r:id="rId16"/>
    <p:sldId id="420" r:id="rId17"/>
    <p:sldId id="361" r:id="rId18"/>
    <p:sldId id="362" r:id="rId19"/>
    <p:sldId id="363" r:id="rId20"/>
    <p:sldId id="418" r:id="rId21"/>
    <p:sldId id="408" r:id="rId22"/>
    <p:sldId id="365" r:id="rId23"/>
    <p:sldId id="419" r:id="rId24"/>
    <p:sldId id="368" r:id="rId25"/>
    <p:sldId id="409" r:id="rId26"/>
    <p:sldId id="369" r:id="rId27"/>
    <p:sldId id="370" r:id="rId28"/>
    <p:sldId id="410" r:id="rId29"/>
    <p:sldId id="399" r:id="rId30"/>
    <p:sldId id="371" r:id="rId31"/>
    <p:sldId id="372" r:id="rId32"/>
    <p:sldId id="373" r:id="rId33"/>
    <p:sldId id="411" r:id="rId34"/>
    <p:sldId id="401" r:id="rId35"/>
    <p:sldId id="374" r:id="rId36"/>
    <p:sldId id="391" r:id="rId37"/>
    <p:sldId id="412" r:id="rId38"/>
    <p:sldId id="390" r:id="rId39"/>
    <p:sldId id="405" r:id="rId40"/>
    <p:sldId id="414" r:id="rId41"/>
    <p:sldId id="395" r:id="rId42"/>
    <p:sldId id="394" r:id="rId43"/>
    <p:sldId id="396" r:id="rId44"/>
    <p:sldId id="397" r:id="rId45"/>
    <p:sldId id="427" r:id="rId46"/>
    <p:sldId id="416" r:id="rId47"/>
  </p:sldIdLst>
  <p:sldSz cx="9721850" cy="6858000"/>
  <p:notesSz cx="9710738" cy="68818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0000"/>
    <a:srgbClr val="770F61"/>
    <a:srgbClr val="A31585"/>
    <a:srgbClr val="7030A0"/>
    <a:srgbClr val="254061"/>
    <a:srgbClr val="F8F8F8"/>
    <a:srgbClr val="3F80CD"/>
    <a:srgbClr val="C0504D"/>
    <a:srgbClr val="2159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99728" autoAdjust="0"/>
  </p:normalViewPr>
  <p:slideViewPr>
    <p:cSldViewPr snapToGrid="0" snapToObjects="1" showGuides="1">
      <p:cViewPr>
        <p:scale>
          <a:sx n="70" d="100"/>
          <a:sy n="70" d="100"/>
        </p:scale>
        <p:origin x="-1080" y="-36"/>
      </p:cViewPr>
      <p:guideLst>
        <p:guide orient="horz" pos="3853"/>
        <p:guide pos="57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15" d="100"/>
          <a:sy n="115" d="100"/>
        </p:scale>
        <p:origin x="-336" y="-108"/>
      </p:cViewPr>
      <p:guideLst>
        <p:guide orient="horz" pos="2168"/>
        <p:guide pos="305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5082976162827522"/>
          <c:w val="0.97460857377081866"/>
          <c:h val="0.73873487743597477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média de participações</c:v>
                </c:pt>
              </c:strCache>
            </c:strRef>
          </c:tx>
          <c:dPt>
            <c:idx val="0"/>
            <c:spPr>
              <a:noFill/>
            </c:spPr>
          </c:dPt>
          <c:dPt>
            <c:idx val="1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5.8891875961913309E-2"/>
                  <c:y val="-4.6878824091206583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dirty="0" smtClean="0"/>
                      <a:t>1,46</a:t>
                    </a:r>
                    <a:endParaRPr lang="en-US" dirty="0"/>
                  </a:p>
                </c:rich>
              </c:tx>
              <c:spPr>
                <a:noFill/>
              </c:spPr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1,25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vencedoras</c:v>
                </c:pt>
                <c:pt idx="1">
                  <c:v>não vencedoras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1.8800000000000001</c:v>
                </c:pt>
                <c:pt idx="1">
                  <c:v>1.41</c:v>
                </c:pt>
              </c:numCache>
            </c:numRef>
          </c:val>
        </c:ser>
        <c:gapWidth val="41"/>
        <c:overlap val="-54"/>
        <c:axId val="122020224"/>
        <c:axId val="122021760"/>
      </c:barChart>
      <c:catAx>
        <c:axId val="122020224"/>
        <c:scaling>
          <c:orientation val="minMax"/>
        </c:scaling>
        <c:axPos val="b"/>
        <c:tickLblPos val="nextTo"/>
        <c:crossAx val="122021760"/>
        <c:crosses val="autoZero"/>
        <c:auto val="1"/>
        <c:lblAlgn val="ctr"/>
        <c:lblOffset val="100"/>
      </c:catAx>
      <c:valAx>
        <c:axId val="122021760"/>
        <c:scaling>
          <c:orientation val="minMax"/>
        </c:scaling>
        <c:delete val="1"/>
        <c:axPos val="l"/>
        <c:numFmt formatCode="General" sourceLinked="1"/>
        <c:tickLblPos val="none"/>
        <c:crossAx val="1220202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solidFill>
            <a:srgbClr val="002060"/>
          </a:solidFill>
          <a:latin typeface="Arial Narrow" pitchFamily="34" charset="0"/>
        </a:defRPr>
      </a:pPr>
      <a:endParaRPr lang="pt-BR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07986" cy="344091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501066" y="0"/>
            <a:ext cx="4207986" cy="344091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7C8222F2-5993-4AAE-A1D2-A5998963DB50}" type="datetimeFigureOut">
              <a:rPr lang="pt-BR" smtClean="0"/>
              <a:pPr/>
              <a:t>09/05/2014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36130"/>
            <a:ext cx="4207986" cy="344091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501066" y="6536130"/>
            <a:ext cx="4207986" cy="344091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697DB05E-08CA-4DB3-92DD-68499757B0F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9051383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07986" cy="344091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500505" y="0"/>
            <a:ext cx="4207986" cy="344091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3E714921-01FD-4155-9CE7-83B3969E28F6}" type="datetimeFigureOut">
              <a:rPr lang="pt-BR" smtClean="0"/>
              <a:pPr/>
              <a:t>09/05/2014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025775" y="515938"/>
            <a:ext cx="3659188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71074" y="3268861"/>
            <a:ext cx="7768590" cy="3096816"/>
          </a:xfrm>
          <a:prstGeom prst="rect">
            <a:avLst/>
          </a:prstGeom>
        </p:spPr>
        <p:txBody>
          <a:bodyPr vert="horz" lIns="94814" tIns="47407" rIns="94814" bIns="47407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207986" cy="344091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500505" y="6536528"/>
            <a:ext cx="4207986" cy="344091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AB3DD5DA-A153-4D87-B0F9-CE92715636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631712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34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39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40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41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42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43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39875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DD5DA-A153-4D87-B0F9-CE92715636C3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3987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>
          <a:xfrm>
            <a:off x="7397216" y="6284501"/>
            <a:ext cx="2268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defRPr>
            </a:lvl1pPr>
          </a:lstStyle>
          <a:p>
            <a:fld id="{4A25D8B0-502D-4243-85D8-CFAD0059647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 userDrawn="1"/>
        </p:nvSpPr>
        <p:spPr>
          <a:xfrm>
            <a:off x="227992" y="1095104"/>
            <a:ext cx="9161668" cy="48962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Narrow" pitchFamily="34" charset="0"/>
                <a:ea typeface="ＭＳ Ｐゴシック" charset="0"/>
                <a:cs typeface="Arial Narrow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BR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pt-BR" dirty="0" smtClean="0">
              <a:solidFill>
                <a:srgbClr val="002060"/>
              </a:solidFill>
            </a:endParaRPr>
          </a:p>
          <a:p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979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2"/>
          <p:cNvSpPr>
            <a:spLocks noGrp="1"/>
          </p:cNvSpPr>
          <p:nvPr>
            <p:ph type="sldNum" sz="quarter" idx="4"/>
          </p:nvPr>
        </p:nvSpPr>
        <p:spPr>
          <a:xfrm>
            <a:off x="7397216" y="6300267"/>
            <a:ext cx="2268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defRPr>
            </a:lvl1pPr>
          </a:lstStyle>
          <a:p>
            <a:fld id="{4A25D8B0-502D-4243-85D8-CFAD00596473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4" name="Imagem 13" descr="check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36209" y="4592903"/>
            <a:ext cx="2688577" cy="217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2"/>
          <p:cNvSpPr txBox="1">
            <a:spLocks/>
          </p:cNvSpPr>
          <p:nvPr userDrawn="1"/>
        </p:nvSpPr>
        <p:spPr>
          <a:xfrm>
            <a:off x="227992" y="1095104"/>
            <a:ext cx="9161668" cy="48962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Narrow" pitchFamily="34" charset="0"/>
                <a:ea typeface="ＭＳ Ｐゴシック" charset="0"/>
                <a:cs typeface="Arial Narrow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BR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pt-BR" dirty="0" smtClean="0">
              <a:solidFill>
                <a:srgbClr val="002060"/>
              </a:solidFill>
            </a:endParaRPr>
          </a:p>
          <a:p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651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0532" y="332656"/>
            <a:ext cx="6595029" cy="114300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5095" y="1916113"/>
            <a:ext cx="8749665" cy="41666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86092" y="6356351"/>
            <a:ext cx="2268432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321632" y="6356351"/>
            <a:ext cx="3078586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668F9-BA56-49A3-A9E0-B70329D30AD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9380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86092" y="6356351"/>
            <a:ext cx="2268432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321632" y="6356351"/>
            <a:ext cx="3078586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67326" y="6356351"/>
            <a:ext cx="2268432" cy="365125"/>
          </a:xfrm>
          <a:prstGeom prst="rect">
            <a:avLst/>
          </a:prstGeom>
        </p:spPr>
        <p:txBody>
          <a:bodyPr/>
          <a:lstStyle/>
          <a:p>
            <a:fld id="{93DE34D3-245B-45A8-B239-D19A8364F67A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17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86092" y="6356351"/>
            <a:ext cx="2268432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321632" y="6356351"/>
            <a:ext cx="3078586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967326" y="6356351"/>
            <a:ext cx="2268432" cy="365125"/>
          </a:xfrm>
          <a:prstGeom prst="rect">
            <a:avLst/>
          </a:prstGeom>
        </p:spPr>
        <p:txBody>
          <a:bodyPr/>
          <a:lstStyle/>
          <a:p>
            <a:fld id="{93DE34D3-245B-45A8-B239-D19A8364F6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788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 userDrawn="1"/>
        </p:nvSpPr>
        <p:spPr>
          <a:xfrm>
            <a:off x="227992" y="1095104"/>
            <a:ext cx="9161668" cy="48962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Narrow" pitchFamily="34" charset="0"/>
                <a:ea typeface="ＭＳ Ｐゴシック" charset="0"/>
                <a:cs typeface="Arial Narrow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BR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pt-BR" dirty="0" smtClean="0">
              <a:solidFill>
                <a:srgbClr val="002060"/>
              </a:solidFill>
            </a:endParaRPr>
          </a:p>
          <a:p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>
          <a:xfrm>
            <a:off x="7397216" y="6300267"/>
            <a:ext cx="2268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defRPr>
            </a:lvl1pPr>
          </a:lstStyle>
          <a:p>
            <a:fld id="{4A25D8B0-502D-4243-85D8-CFAD0059647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4" name="Espaço Reservado para Número de Slide 2"/>
          <p:cNvSpPr txBox="1">
            <a:spLocks/>
          </p:cNvSpPr>
          <p:nvPr userDrawn="1"/>
        </p:nvSpPr>
        <p:spPr>
          <a:xfrm>
            <a:off x="7406741" y="6290742"/>
            <a:ext cx="2268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A25D8B0-502D-4243-85D8-CFAD005964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2560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2379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"/>
          </p:nvPr>
        </p:nvSpPr>
        <p:spPr>
          <a:xfrm>
            <a:off x="7397216" y="6300267"/>
            <a:ext cx="2268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defRPr>
            </a:lvl1pPr>
          </a:lstStyle>
          <a:p>
            <a:fld id="{4A25D8B0-502D-4243-85D8-CFAD00596473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8" descr="Untitled-1.png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55"/>
          <a:stretch/>
        </p:blipFill>
        <p:spPr bwMode="auto">
          <a:xfrm>
            <a:off x="141877" y="6418263"/>
            <a:ext cx="159285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to 7"/>
          <p:cNvCxnSpPr/>
          <p:nvPr userDrawn="1"/>
        </p:nvCxnSpPr>
        <p:spPr>
          <a:xfrm>
            <a:off x="190856" y="1015782"/>
            <a:ext cx="9397426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856" y="0"/>
            <a:ext cx="9446925" cy="9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ço Reservado para Conteúdo 2"/>
          <p:cNvSpPr txBox="1">
            <a:spLocks/>
          </p:cNvSpPr>
          <p:nvPr userDrawn="1"/>
        </p:nvSpPr>
        <p:spPr>
          <a:xfrm>
            <a:off x="227992" y="1095104"/>
            <a:ext cx="9161668" cy="48962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Narrow" pitchFamily="34" charset="0"/>
                <a:ea typeface="ＭＳ Ｐゴシック" charset="0"/>
                <a:cs typeface="Arial Narrow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BR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pt-BR" dirty="0" smtClean="0">
              <a:solidFill>
                <a:srgbClr val="002060"/>
              </a:solidFill>
            </a:endParaRPr>
          </a:p>
          <a:p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9" name="Espaço Reservado para Número de Slide 3"/>
          <p:cNvSpPr txBox="1">
            <a:spLocks/>
          </p:cNvSpPr>
          <p:nvPr userDrawn="1"/>
        </p:nvSpPr>
        <p:spPr>
          <a:xfrm>
            <a:off x="7549504" y="631540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621668F9-BA56-49A3-A9E0-B70329D30AD6}" type="slidenum">
              <a:rPr lang="pt-BR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pPr algn="r"/>
              <a:t>‹nº›</a:t>
            </a:fld>
            <a:endParaRPr lang="pt-BR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3" r:id="rId2"/>
    <p:sldLayoutId id="2147483666" r:id="rId3"/>
    <p:sldLayoutId id="2147483667" r:id="rId4"/>
    <p:sldLayoutId id="214748366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 Narrow" pitchFamily="34" charset="0"/>
          <a:ea typeface="ＭＳ Ｐゴシック" charset="0"/>
          <a:cs typeface="Arial Narrow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Untitled-1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55"/>
          <a:stretch/>
        </p:blipFill>
        <p:spPr bwMode="auto">
          <a:xfrm>
            <a:off x="141877" y="6370965"/>
            <a:ext cx="159285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to 7"/>
          <p:cNvCxnSpPr/>
          <p:nvPr userDrawn="1"/>
        </p:nvCxnSpPr>
        <p:spPr>
          <a:xfrm flipH="1" flipV="1">
            <a:off x="1017121" y="189185"/>
            <a:ext cx="1" cy="6562779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1254"/>
          <a:stretch/>
        </p:blipFill>
        <p:spPr bwMode="auto">
          <a:xfrm>
            <a:off x="69168" y="60964"/>
            <a:ext cx="869135" cy="9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 userDrawn="1"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26" r="9548"/>
          <a:stretch/>
        </p:blipFill>
        <p:spPr bwMode="auto">
          <a:xfrm rot="16200000">
            <a:off x="-2401226" y="3386133"/>
            <a:ext cx="5767055" cy="9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2"/>
          <p:cNvSpPr>
            <a:spLocks noGrp="1"/>
          </p:cNvSpPr>
          <p:nvPr>
            <p:ph type="sldNum" sz="quarter" idx="4"/>
          </p:nvPr>
        </p:nvSpPr>
        <p:spPr>
          <a:xfrm>
            <a:off x="7397216" y="6300267"/>
            <a:ext cx="2268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defRPr>
            </a:lvl1pPr>
          </a:lstStyle>
          <a:p>
            <a:fld id="{4A25D8B0-502D-4243-85D8-CFAD0059647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Número de Slide 2"/>
          <p:cNvSpPr txBox="1">
            <a:spLocks/>
          </p:cNvSpPr>
          <p:nvPr userDrawn="1"/>
        </p:nvSpPr>
        <p:spPr>
          <a:xfrm>
            <a:off x="7406741" y="6300267"/>
            <a:ext cx="2268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A25D8B0-502D-4243-85D8-CFAD005964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3328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 Narrow" pitchFamily="34" charset="0"/>
          <a:ea typeface="ＭＳ Ｐゴシック" charset="0"/>
          <a:cs typeface="Arial Narrow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1043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microsoft.com/office/2007/relationships/hdphoto" Target="../media/hdphoto2.wdp"/><Relationship Id="rId4" Type="http://schemas.openxmlformats.org/officeDocument/2006/relationships/image" Target="../media/image30.png"/><Relationship Id="rId9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2.jpe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721850" cy="6858000"/>
          </a:xfrm>
          <a:prstGeom prst="rect">
            <a:avLst/>
          </a:prstGeom>
          <a:solidFill>
            <a:schemeClr val="bg1"/>
          </a:solidFill>
          <a:ln w="152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635989" y="2348880"/>
            <a:ext cx="58184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FFFF"/>
                </a:solidFill>
                <a:latin typeface="Arial Narrow"/>
              </a:rPr>
              <a:t>pesquisa sobre Prêmio Sebrae Mulher de Negócios</a:t>
            </a:r>
            <a:endParaRPr lang="pt-BR" sz="44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CaixaDeTexto 6"/>
          <p:cNvSpPr txBox="1"/>
          <p:nvPr/>
        </p:nvSpPr>
        <p:spPr>
          <a:xfrm>
            <a:off x="5167159" y="4653136"/>
            <a:ext cx="4089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rgbClr val="8064A2">
                    <a:lumMod val="75000"/>
                  </a:srgbClr>
                </a:solidFill>
                <a:latin typeface="Arial Narrow"/>
                <a:ea typeface="Times New Roman"/>
                <a:cs typeface="Times New Roman"/>
              </a:rPr>
              <a:t>março </a:t>
            </a:r>
            <a:r>
              <a:rPr lang="pt-BR" sz="2000" b="1" dirty="0">
                <a:solidFill>
                  <a:srgbClr val="8064A2">
                    <a:lumMod val="75000"/>
                  </a:srgbClr>
                </a:solidFill>
                <a:latin typeface="Arial Narrow"/>
                <a:ea typeface="Times New Roman"/>
                <a:cs typeface="Times New Roman"/>
              </a:rPr>
              <a:t>/ </a:t>
            </a:r>
            <a:r>
              <a:rPr lang="pt-BR" sz="2000" b="1" dirty="0" smtClean="0">
                <a:solidFill>
                  <a:srgbClr val="8064A2">
                    <a:lumMod val="75000"/>
                  </a:srgbClr>
                </a:solidFill>
                <a:latin typeface="Arial Narrow"/>
                <a:ea typeface="Times New Roman"/>
                <a:cs typeface="Times New Roman"/>
              </a:rPr>
              <a:t>2014</a:t>
            </a:r>
            <a:endParaRPr lang="pt-BR" sz="1200" dirty="0">
              <a:solidFill>
                <a:srgbClr val="8064A2">
                  <a:lumMod val="75000"/>
                </a:srgbClr>
              </a:solidFill>
              <a:latin typeface="Times New Roman"/>
              <a:ea typeface="Times New Roman"/>
            </a:endParaRPr>
          </a:p>
        </p:txBody>
      </p:sp>
      <p:sp>
        <p:nvSpPr>
          <p:cNvPr id="4" name="Fluxograma: Fita perfurada 3"/>
          <p:cNvSpPr/>
          <p:nvPr/>
        </p:nvSpPr>
        <p:spPr>
          <a:xfrm>
            <a:off x="915385" y="1801178"/>
            <a:ext cx="8619490" cy="3255645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0714" y="2348880"/>
            <a:ext cx="2220595" cy="279844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CaixaDeTexto 5"/>
          <p:cNvSpPr txBox="1"/>
          <p:nvPr/>
        </p:nvSpPr>
        <p:spPr>
          <a:xfrm>
            <a:off x="4043974" y="2348880"/>
            <a:ext cx="54726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FFFF"/>
                </a:solidFill>
                <a:latin typeface="Arial Narrow"/>
              </a:rPr>
              <a:t>Pesquisa </a:t>
            </a:r>
            <a:r>
              <a:rPr lang="pt-BR" sz="4400" b="1" dirty="0">
                <a:solidFill>
                  <a:srgbClr val="FFFFFF"/>
                </a:solidFill>
                <a:latin typeface="Arial Narrow"/>
              </a:rPr>
              <a:t>sobre Prêmio Sebrae Mulher de Negócios</a:t>
            </a:r>
            <a:endParaRPr lang="pt-BR" sz="4400" dirty="0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945" y="5942210"/>
            <a:ext cx="1424879" cy="583135"/>
          </a:xfrm>
          <a:prstGeom prst="rect">
            <a:avLst/>
          </a:prstGeom>
        </p:spPr>
      </p:pic>
      <p:pic>
        <p:nvPicPr>
          <p:cNvPr id="12" name="Picture 2" descr="http://promoview.com.br/wp-content/uploads/2009/07/logo-sebra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7355" y="332656"/>
            <a:ext cx="1760846" cy="91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070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resultados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4" name="Espaço Reservado para Conteúdo 4"/>
          <p:cNvSpPr txBox="1">
            <a:spLocks/>
          </p:cNvSpPr>
          <p:nvPr/>
        </p:nvSpPr>
        <p:spPr>
          <a:xfrm>
            <a:off x="688901" y="1511837"/>
            <a:ext cx="3410286" cy="5676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Narrow" pitchFamily="34" charset="0"/>
                <a:ea typeface="ＭＳ Ｐゴシック" charset="0"/>
                <a:cs typeface="Arial Narrow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b="1" dirty="0" smtClean="0"/>
              <a:t>P3. </a:t>
            </a:r>
            <a:r>
              <a:rPr lang="pt-BR" b="1" dirty="0"/>
              <a:t>q</a:t>
            </a:r>
            <a:r>
              <a:rPr lang="pt-BR" b="1" dirty="0" smtClean="0"/>
              <a:t>uantas vezes já participou</a:t>
            </a:r>
          </a:p>
          <a:p>
            <a:pPr marL="0" indent="0" algn="ctr">
              <a:buNone/>
            </a:pPr>
            <a:r>
              <a:rPr lang="pt-BR" b="1" dirty="0" smtClean="0"/>
              <a:t>do prêmio?</a:t>
            </a:r>
            <a:endParaRPr lang="pt-BR" dirty="0" smtClean="0"/>
          </a:p>
          <a:p>
            <a:pPr algn="r"/>
            <a:endParaRPr lang="pt-BR" dirty="0"/>
          </a:p>
        </p:txBody>
      </p:sp>
      <p:grpSp>
        <p:nvGrpSpPr>
          <p:cNvPr id="35" name="Grupo 34"/>
          <p:cNvGrpSpPr/>
          <p:nvPr/>
        </p:nvGrpSpPr>
        <p:grpSpPr>
          <a:xfrm>
            <a:off x="156525" y="4047040"/>
            <a:ext cx="4506484" cy="368662"/>
            <a:chOff x="4932246" y="3577652"/>
            <a:chExt cx="4506484" cy="368662"/>
          </a:xfrm>
        </p:grpSpPr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5733728" y="3774763"/>
              <a:ext cx="3017746" cy="45719"/>
            </a:xfrm>
            <a:custGeom>
              <a:avLst/>
              <a:gdLst>
                <a:gd name="T0" fmla="*/ 85 w 3520"/>
                <a:gd name="T1" fmla="*/ 15 h 63"/>
                <a:gd name="T2" fmla="*/ 177 w 3520"/>
                <a:gd name="T3" fmla="*/ 15 h 63"/>
                <a:gd name="T4" fmla="*/ 208 w 3520"/>
                <a:gd name="T5" fmla="*/ 23 h 63"/>
                <a:gd name="T6" fmla="*/ 231 w 3520"/>
                <a:gd name="T7" fmla="*/ 23 h 63"/>
                <a:gd name="T8" fmla="*/ 315 w 3520"/>
                <a:gd name="T9" fmla="*/ 15 h 63"/>
                <a:gd name="T10" fmla="*/ 430 w 3520"/>
                <a:gd name="T11" fmla="*/ 17 h 63"/>
                <a:gd name="T12" fmla="*/ 523 w 3520"/>
                <a:gd name="T13" fmla="*/ 17 h 63"/>
                <a:gd name="T14" fmla="*/ 553 w 3520"/>
                <a:gd name="T15" fmla="*/ 25 h 63"/>
                <a:gd name="T16" fmla="*/ 576 w 3520"/>
                <a:gd name="T17" fmla="*/ 25 h 63"/>
                <a:gd name="T18" fmla="*/ 661 w 3520"/>
                <a:gd name="T19" fmla="*/ 17 h 63"/>
                <a:gd name="T20" fmla="*/ 776 w 3520"/>
                <a:gd name="T21" fmla="*/ 17 h 63"/>
                <a:gd name="T22" fmla="*/ 868 w 3520"/>
                <a:gd name="T23" fmla="*/ 17 h 63"/>
                <a:gd name="T24" fmla="*/ 899 w 3520"/>
                <a:gd name="T25" fmla="*/ 25 h 63"/>
                <a:gd name="T26" fmla="*/ 922 w 3520"/>
                <a:gd name="T27" fmla="*/ 27 h 63"/>
                <a:gd name="T28" fmla="*/ 1006 w 3520"/>
                <a:gd name="T29" fmla="*/ 19 h 63"/>
                <a:gd name="T30" fmla="*/ 1122 w 3520"/>
                <a:gd name="T31" fmla="*/ 19 h 63"/>
                <a:gd name="T32" fmla="*/ 1214 w 3520"/>
                <a:gd name="T33" fmla="*/ 19 h 63"/>
                <a:gd name="T34" fmla="*/ 1245 w 3520"/>
                <a:gd name="T35" fmla="*/ 27 h 63"/>
                <a:gd name="T36" fmla="*/ 1268 w 3520"/>
                <a:gd name="T37" fmla="*/ 27 h 63"/>
                <a:gd name="T38" fmla="*/ 1352 w 3520"/>
                <a:gd name="T39" fmla="*/ 19 h 63"/>
                <a:gd name="T40" fmla="*/ 1467 w 3520"/>
                <a:gd name="T41" fmla="*/ 21 h 63"/>
                <a:gd name="T42" fmla="*/ 1560 w 3520"/>
                <a:gd name="T43" fmla="*/ 21 h 63"/>
                <a:gd name="T44" fmla="*/ 1590 w 3520"/>
                <a:gd name="T45" fmla="*/ 29 h 63"/>
                <a:gd name="T46" fmla="*/ 1613 w 3520"/>
                <a:gd name="T47" fmla="*/ 29 h 63"/>
                <a:gd name="T48" fmla="*/ 1698 w 3520"/>
                <a:gd name="T49" fmla="*/ 21 h 63"/>
                <a:gd name="T50" fmla="*/ 1813 w 3520"/>
                <a:gd name="T51" fmla="*/ 21 h 63"/>
                <a:gd name="T52" fmla="*/ 1905 w 3520"/>
                <a:gd name="T53" fmla="*/ 23 h 63"/>
                <a:gd name="T54" fmla="*/ 1936 w 3520"/>
                <a:gd name="T55" fmla="*/ 31 h 63"/>
                <a:gd name="T56" fmla="*/ 1959 w 3520"/>
                <a:gd name="T57" fmla="*/ 31 h 63"/>
                <a:gd name="T58" fmla="*/ 2043 w 3520"/>
                <a:gd name="T59" fmla="*/ 23 h 63"/>
                <a:gd name="T60" fmla="*/ 2159 w 3520"/>
                <a:gd name="T61" fmla="*/ 23 h 63"/>
                <a:gd name="T62" fmla="*/ 2251 w 3520"/>
                <a:gd name="T63" fmla="*/ 23 h 63"/>
                <a:gd name="T64" fmla="*/ 2282 w 3520"/>
                <a:gd name="T65" fmla="*/ 31 h 63"/>
                <a:gd name="T66" fmla="*/ 2305 w 3520"/>
                <a:gd name="T67" fmla="*/ 31 h 63"/>
                <a:gd name="T68" fmla="*/ 2389 w 3520"/>
                <a:gd name="T69" fmla="*/ 25 h 63"/>
                <a:gd name="T70" fmla="*/ 2504 w 3520"/>
                <a:gd name="T71" fmla="*/ 25 h 63"/>
                <a:gd name="T72" fmla="*/ 2596 w 3520"/>
                <a:gd name="T73" fmla="*/ 25 h 63"/>
                <a:gd name="T74" fmla="*/ 2627 w 3520"/>
                <a:gd name="T75" fmla="*/ 33 h 63"/>
                <a:gd name="T76" fmla="*/ 2650 w 3520"/>
                <a:gd name="T77" fmla="*/ 33 h 63"/>
                <a:gd name="T78" fmla="*/ 2735 w 3520"/>
                <a:gd name="T79" fmla="*/ 25 h 63"/>
                <a:gd name="T80" fmla="*/ 2850 w 3520"/>
                <a:gd name="T81" fmla="*/ 25 h 63"/>
                <a:gd name="T82" fmla="*/ 2942 w 3520"/>
                <a:gd name="T83" fmla="*/ 27 h 63"/>
                <a:gd name="T84" fmla="*/ 2973 w 3520"/>
                <a:gd name="T85" fmla="*/ 35 h 63"/>
                <a:gd name="T86" fmla="*/ 2996 w 3520"/>
                <a:gd name="T87" fmla="*/ 35 h 63"/>
                <a:gd name="T88" fmla="*/ 3080 w 3520"/>
                <a:gd name="T89" fmla="*/ 27 h 63"/>
                <a:gd name="T90" fmla="*/ 3196 w 3520"/>
                <a:gd name="T91" fmla="*/ 27 h 63"/>
                <a:gd name="T92" fmla="*/ 3288 w 3520"/>
                <a:gd name="T93" fmla="*/ 27 h 63"/>
                <a:gd name="T94" fmla="*/ 3318 w 3520"/>
                <a:gd name="T95" fmla="*/ 35 h 63"/>
                <a:gd name="T96" fmla="*/ 3342 w 3520"/>
                <a:gd name="T97" fmla="*/ 35 h 63"/>
                <a:gd name="T98" fmla="*/ 3426 w 3520"/>
                <a:gd name="T99" fmla="*/ 29 h 63"/>
                <a:gd name="T100" fmla="*/ 3489 w 3520"/>
                <a:gd name="T101" fmla="*/ 0 h 63"/>
                <a:gd name="T102" fmla="*/ 3510 w 3520"/>
                <a:gd name="T103" fmla="*/ 54 h 63"/>
                <a:gd name="T104" fmla="*/ 3457 w 3520"/>
                <a:gd name="T105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20" h="63">
                  <a:moveTo>
                    <a:pt x="0" y="15"/>
                  </a:moveTo>
                  <a:lnTo>
                    <a:pt x="62" y="15"/>
                  </a:lnTo>
                  <a:lnTo>
                    <a:pt x="62" y="23"/>
                  </a:lnTo>
                  <a:lnTo>
                    <a:pt x="0" y="23"/>
                  </a:lnTo>
                  <a:lnTo>
                    <a:pt x="0" y="15"/>
                  </a:lnTo>
                  <a:close/>
                  <a:moveTo>
                    <a:pt x="85" y="15"/>
                  </a:moveTo>
                  <a:lnTo>
                    <a:pt x="92" y="15"/>
                  </a:lnTo>
                  <a:lnTo>
                    <a:pt x="92" y="23"/>
                  </a:lnTo>
                  <a:lnTo>
                    <a:pt x="85" y="23"/>
                  </a:lnTo>
                  <a:lnTo>
                    <a:pt x="85" y="15"/>
                  </a:lnTo>
                  <a:close/>
                  <a:moveTo>
                    <a:pt x="115" y="15"/>
                  </a:moveTo>
                  <a:lnTo>
                    <a:pt x="177" y="15"/>
                  </a:lnTo>
                  <a:lnTo>
                    <a:pt x="177" y="23"/>
                  </a:lnTo>
                  <a:lnTo>
                    <a:pt x="115" y="23"/>
                  </a:lnTo>
                  <a:lnTo>
                    <a:pt x="115" y="15"/>
                  </a:lnTo>
                  <a:close/>
                  <a:moveTo>
                    <a:pt x="200" y="15"/>
                  </a:moveTo>
                  <a:lnTo>
                    <a:pt x="208" y="15"/>
                  </a:lnTo>
                  <a:lnTo>
                    <a:pt x="208" y="23"/>
                  </a:lnTo>
                  <a:lnTo>
                    <a:pt x="200" y="23"/>
                  </a:lnTo>
                  <a:lnTo>
                    <a:pt x="200" y="15"/>
                  </a:lnTo>
                  <a:close/>
                  <a:moveTo>
                    <a:pt x="231" y="15"/>
                  </a:moveTo>
                  <a:lnTo>
                    <a:pt x="292" y="15"/>
                  </a:lnTo>
                  <a:lnTo>
                    <a:pt x="292" y="23"/>
                  </a:lnTo>
                  <a:lnTo>
                    <a:pt x="231" y="23"/>
                  </a:lnTo>
                  <a:lnTo>
                    <a:pt x="231" y="15"/>
                  </a:lnTo>
                  <a:close/>
                  <a:moveTo>
                    <a:pt x="315" y="15"/>
                  </a:moveTo>
                  <a:lnTo>
                    <a:pt x="323" y="15"/>
                  </a:lnTo>
                  <a:lnTo>
                    <a:pt x="323" y="23"/>
                  </a:lnTo>
                  <a:lnTo>
                    <a:pt x="315" y="23"/>
                  </a:lnTo>
                  <a:lnTo>
                    <a:pt x="315" y="15"/>
                  </a:lnTo>
                  <a:close/>
                  <a:moveTo>
                    <a:pt x="346" y="15"/>
                  </a:moveTo>
                  <a:lnTo>
                    <a:pt x="407" y="15"/>
                  </a:lnTo>
                  <a:lnTo>
                    <a:pt x="407" y="23"/>
                  </a:lnTo>
                  <a:lnTo>
                    <a:pt x="346" y="23"/>
                  </a:lnTo>
                  <a:lnTo>
                    <a:pt x="346" y="15"/>
                  </a:lnTo>
                  <a:close/>
                  <a:moveTo>
                    <a:pt x="430" y="17"/>
                  </a:moveTo>
                  <a:lnTo>
                    <a:pt x="438" y="17"/>
                  </a:lnTo>
                  <a:lnTo>
                    <a:pt x="438" y="25"/>
                  </a:lnTo>
                  <a:lnTo>
                    <a:pt x="430" y="25"/>
                  </a:lnTo>
                  <a:lnTo>
                    <a:pt x="430" y="17"/>
                  </a:lnTo>
                  <a:close/>
                  <a:moveTo>
                    <a:pt x="461" y="17"/>
                  </a:moveTo>
                  <a:lnTo>
                    <a:pt x="523" y="17"/>
                  </a:lnTo>
                  <a:lnTo>
                    <a:pt x="523" y="25"/>
                  </a:lnTo>
                  <a:lnTo>
                    <a:pt x="461" y="25"/>
                  </a:lnTo>
                  <a:lnTo>
                    <a:pt x="461" y="17"/>
                  </a:lnTo>
                  <a:close/>
                  <a:moveTo>
                    <a:pt x="546" y="17"/>
                  </a:moveTo>
                  <a:lnTo>
                    <a:pt x="553" y="17"/>
                  </a:lnTo>
                  <a:lnTo>
                    <a:pt x="553" y="25"/>
                  </a:lnTo>
                  <a:lnTo>
                    <a:pt x="546" y="25"/>
                  </a:lnTo>
                  <a:lnTo>
                    <a:pt x="546" y="17"/>
                  </a:lnTo>
                  <a:close/>
                  <a:moveTo>
                    <a:pt x="576" y="17"/>
                  </a:moveTo>
                  <a:lnTo>
                    <a:pt x="638" y="17"/>
                  </a:lnTo>
                  <a:lnTo>
                    <a:pt x="638" y="25"/>
                  </a:lnTo>
                  <a:lnTo>
                    <a:pt x="576" y="25"/>
                  </a:lnTo>
                  <a:lnTo>
                    <a:pt x="576" y="17"/>
                  </a:lnTo>
                  <a:close/>
                  <a:moveTo>
                    <a:pt x="661" y="17"/>
                  </a:moveTo>
                  <a:lnTo>
                    <a:pt x="669" y="17"/>
                  </a:lnTo>
                  <a:lnTo>
                    <a:pt x="669" y="25"/>
                  </a:lnTo>
                  <a:lnTo>
                    <a:pt x="661" y="25"/>
                  </a:lnTo>
                  <a:lnTo>
                    <a:pt x="661" y="17"/>
                  </a:lnTo>
                  <a:close/>
                  <a:moveTo>
                    <a:pt x="692" y="17"/>
                  </a:moveTo>
                  <a:lnTo>
                    <a:pt x="753" y="17"/>
                  </a:lnTo>
                  <a:lnTo>
                    <a:pt x="753" y="25"/>
                  </a:lnTo>
                  <a:lnTo>
                    <a:pt x="692" y="25"/>
                  </a:lnTo>
                  <a:lnTo>
                    <a:pt x="692" y="17"/>
                  </a:lnTo>
                  <a:close/>
                  <a:moveTo>
                    <a:pt x="776" y="17"/>
                  </a:moveTo>
                  <a:lnTo>
                    <a:pt x="784" y="17"/>
                  </a:lnTo>
                  <a:lnTo>
                    <a:pt x="784" y="25"/>
                  </a:lnTo>
                  <a:lnTo>
                    <a:pt x="776" y="25"/>
                  </a:lnTo>
                  <a:lnTo>
                    <a:pt x="776" y="17"/>
                  </a:lnTo>
                  <a:close/>
                  <a:moveTo>
                    <a:pt x="807" y="17"/>
                  </a:moveTo>
                  <a:lnTo>
                    <a:pt x="868" y="17"/>
                  </a:lnTo>
                  <a:lnTo>
                    <a:pt x="868" y="25"/>
                  </a:lnTo>
                  <a:lnTo>
                    <a:pt x="807" y="25"/>
                  </a:lnTo>
                  <a:lnTo>
                    <a:pt x="807" y="17"/>
                  </a:lnTo>
                  <a:close/>
                  <a:moveTo>
                    <a:pt x="891" y="17"/>
                  </a:moveTo>
                  <a:lnTo>
                    <a:pt x="899" y="17"/>
                  </a:lnTo>
                  <a:lnTo>
                    <a:pt x="899" y="25"/>
                  </a:lnTo>
                  <a:lnTo>
                    <a:pt x="891" y="25"/>
                  </a:lnTo>
                  <a:lnTo>
                    <a:pt x="891" y="17"/>
                  </a:lnTo>
                  <a:close/>
                  <a:moveTo>
                    <a:pt x="922" y="19"/>
                  </a:moveTo>
                  <a:lnTo>
                    <a:pt x="983" y="19"/>
                  </a:lnTo>
                  <a:lnTo>
                    <a:pt x="983" y="27"/>
                  </a:lnTo>
                  <a:lnTo>
                    <a:pt x="922" y="27"/>
                  </a:lnTo>
                  <a:lnTo>
                    <a:pt x="922" y="19"/>
                  </a:lnTo>
                  <a:close/>
                  <a:moveTo>
                    <a:pt x="1006" y="19"/>
                  </a:moveTo>
                  <a:lnTo>
                    <a:pt x="1014" y="19"/>
                  </a:lnTo>
                  <a:lnTo>
                    <a:pt x="1014" y="27"/>
                  </a:lnTo>
                  <a:lnTo>
                    <a:pt x="1006" y="27"/>
                  </a:lnTo>
                  <a:lnTo>
                    <a:pt x="1006" y="19"/>
                  </a:lnTo>
                  <a:close/>
                  <a:moveTo>
                    <a:pt x="1037" y="19"/>
                  </a:moveTo>
                  <a:lnTo>
                    <a:pt x="1099" y="19"/>
                  </a:lnTo>
                  <a:lnTo>
                    <a:pt x="1099" y="27"/>
                  </a:lnTo>
                  <a:lnTo>
                    <a:pt x="1037" y="27"/>
                  </a:lnTo>
                  <a:lnTo>
                    <a:pt x="1037" y="19"/>
                  </a:lnTo>
                  <a:close/>
                  <a:moveTo>
                    <a:pt x="1122" y="19"/>
                  </a:moveTo>
                  <a:lnTo>
                    <a:pt x="1129" y="19"/>
                  </a:lnTo>
                  <a:lnTo>
                    <a:pt x="1129" y="27"/>
                  </a:lnTo>
                  <a:lnTo>
                    <a:pt x="1122" y="27"/>
                  </a:lnTo>
                  <a:lnTo>
                    <a:pt x="1122" y="19"/>
                  </a:lnTo>
                  <a:close/>
                  <a:moveTo>
                    <a:pt x="1152" y="19"/>
                  </a:moveTo>
                  <a:lnTo>
                    <a:pt x="1214" y="19"/>
                  </a:lnTo>
                  <a:lnTo>
                    <a:pt x="1214" y="27"/>
                  </a:lnTo>
                  <a:lnTo>
                    <a:pt x="1152" y="27"/>
                  </a:lnTo>
                  <a:lnTo>
                    <a:pt x="1152" y="19"/>
                  </a:lnTo>
                  <a:close/>
                  <a:moveTo>
                    <a:pt x="1237" y="19"/>
                  </a:moveTo>
                  <a:lnTo>
                    <a:pt x="1245" y="19"/>
                  </a:lnTo>
                  <a:lnTo>
                    <a:pt x="1245" y="27"/>
                  </a:lnTo>
                  <a:lnTo>
                    <a:pt x="1237" y="27"/>
                  </a:lnTo>
                  <a:lnTo>
                    <a:pt x="1237" y="19"/>
                  </a:lnTo>
                  <a:close/>
                  <a:moveTo>
                    <a:pt x="1268" y="19"/>
                  </a:moveTo>
                  <a:lnTo>
                    <a:pt x="1329" y="19"/>
                  </a:lnTo>
                  <a:lnTo>
                    <a:pt x="1329" y="27"/>
                  </a:lnTo>
                  <a:lnTo>
                    <a:pt x="1268" y="27"/>
                  </a:lnTo>
                  <a:lnTo>
                    <a:pt x="1268" y="19"/>
                  </a:lnTo>
                  <a:close/>
                  <a:moveTo>
                    <a:pt x="1352" y="19"/>
                  </a:moveTo>
                  <a:lnTo>
                    <a:pt x="1360" y="19"/>
                  </a:lnTo>
                  <a:lnTo>
                    <a:pt x="1360" y="27"/>
                  </a:lnTo>
                  <a:lnTo>
                    <a:pt x="1352" y="27"/>
                  </a:lnTo>
                  <a:lnTo>
                    <a:pt x="1352" y="19"/>
                  </a:lnTo>
                  <a:close/>
                  <a:moveTo>
                    <a:pt x="1383" y="19"/>
                  </a:moveTo>
                  <a:lnTo>
                    <a:pt x="1444" y="21"/>
                  </a:lnTo>
                  <a:lnTo>
                    <a:pt x="1444" y="29"/>
                  </a:lnTo>
                  <a:lnTo>
                    <a:pt x="1383" y="27"/>
                  </a:lnTo>
                  <a:lnTo>
                    <a:pt x="1383" y="19"/>
                  </a:lnTo>
                  <a:close/>
                  <a:moveTo>
                    <a:pt x="1467" y="21"/>
                  </a:moveTo>
                  <a:lnTo>
                    <a:pt x="1475" y="21"/>
                  </a:lnTo>
                  <a:lnTo>
                    <a:pt x="1475" y="29"/>
                  </a:lnTo>
                  <a:lnTo>
                    <a:pt x="1467" y="29"/>
                  </a:lnTo>
                  <a:lnTo>
                    <a:pt x="1467" y="21"/>
                  </a:lnTo>
                  <a:close/>
                  <a:moveTo>
                    <a:pt x="1498" y="21"/>
                  </a:moveTo>
                  <a:lnTo>
                    <a:pt x="1560" y="21"/>
                  </a:lnTo>
                  <a:lnTo>
                    <a:pt x="1560" y="29"/>
                  </a:lnTo>
                  <a:lnTo>
                    <a:pt x="1498" y="29"/>
                  </a:lnTo>
                  <a:lnTo>
                    <a:pt x="1498" y="21"/>
                  </a:lnTo>
                  <a:close/>
                  <a:moveTo>
                    <a:pt x="1583" y="21"/>
                  </a:moveTo>
                  <a:lnTo>
                    <a:pt x="1590" y="21"/>
                  </a:lnTo>
                  <a:lnTo>
                    <a:pt x="1590" y="29"/>
                  </a:lnTo>
                  <a:lnTo>
                    <a:pt x="1583" y="29"/>
                  </a:lnTo>
                  <a:lnTo>
                    <a:pt x="1583" y="21"/>
                  </a:lnTo>
                  <a:close/>
                  <a:moveTo>
                    <a:pt x="1613" y="21"/>
                  </a:moveTo>
                  <a:lnTo>
                    <a:pt x="1675" y="21"/>
                  </a:lnTo>
                  <a:lnTo>
                    <a:pt x="1675" y="29"/>
                  </a:lnTo>
                  <a:lnTo>
                    <a:pt x="1613" y="29"/>
                  </a:lnTo>
                  <a:lnTo>
                    <a:pt x="1613" y="21"/>
                  </a:lnTo>
                  <a:close/>
                  <a:moveTo>
                    <a:pt x="1698" y="21"/>
                  </a:moveTo>
                  <a:lnTo>
                    <a:pt x="1705" y="21"/>
                  </a:lnTo>
                  <a:lnTo>
                    <a:pt x="1705" y="29"/>
                  </a:lnTo>
                  <a:lnTo>
                    <a:pt x="1698" y="29"/>
                  </a:lnTo>
                  <a:lnTo>
                    <a:pt x="1698" y="21"/>
                  </a:lnTo>
                  <a:close/>
                  <a:moveTo>
                    <a:pt x="1728" y="21"/>
                  </a:moveTo>
                  <a:lnTo>
                    <a:pt x="1790" y="21"/>
                  </a:lnTo>
                  <a:lnTo>
                    <a:pt x="1790" y="29"/>
                  </a:lnTo>
                  <a:lnTo>
                    <a:pt x="1728" y="29"/>
                  </a:lnTo>
                  <a:lnTo>
                    <a:pt x="1728" y="21"/>
                  </a:lnTo>
                  <a:close/>
                  <a:moveTo>
                    <a:pt x="1813" y="21"/>
                  </a:moveTo>
                  <a:lnTo>
                    <a:pt x="1821" y="21"/>
                  </a:lnTo>
                  <a:lnTo>
                    <a:pt x="1821" y="29"/>
                  </a:lnTo>
                  <a:lnTo>
                    <a:pt x="1813" y="29"/>
                  </a:lnTo>
                  <a:lnTo>
                    <a:pt x="1813" y="21"/>
                  </a:lnTo>
                  <a:close/>
                  <a:moveTo>
                    <a:pt x="1844" y="21"/>
                  </a:moveTo>
                  <a:lnTo>
                    <a:pt x="1905" y="23"/>
                  </a:lnTo>
                  <a:lnTo>
                    <a:pt x="1905" y="31"/>
                  </a:lnTo>
                  <a:lnTo>
                    <a:pt x="1844" y="29"/>
                  </a:lnTo>
                  <a:lnTo>
                    <a:pt x="1844" y="21"/>
                  </a:lnTo>
                  <a:close/>
                  <a:moveTo>
                    <a:pt x="1928" y="23"/>
                  </a:moveTo>
                  <a:lnTo>
                    <a:pt x="1936" y="23"/>
                  </a:lnTo>
                  <a:lnTo>
                    <a:pt x="1936" y="31"/>
                  </a:lnTo>
                  <a:lnTo>
                    <a:pt x="1928" y="31"/>
                  </a:lnTo>
                  <a:lnTo>
                    <a:pt x="1928" y="23"/>
                  </a:lnTo>
                  <a:close/>
                  <a:moveTo>
                    <a:pt x="1959" y="23"/>
                  </a:moveTo>
                  <a:lnTo>
                    <a:pt x="2020" y="23"/>
                  </a:lnTo>
                  <a:lnTo>
                    <a:pt x="2020" y="31"/>
                  </a:lnTo>
                  <a:lnTo>
                    <a:pt x="1959" y="31"/>
                  </a:lnTo>
                  <a:lnTo>
                    <a:pt x="1959" y="23"/>
                  </a:lnTo>
                  <a:close/>
                  <a:moveTo>
                    <a:pt x="2043" y="23"/>
                  </a:moveTo>
                  <a:lnTo>
                    <a:pt x="2051" y="23"/>
                  </a:lnTo>
                  <a:lnTo>
                    <a:pt x="2051" y="31"/>
                  </a:lnTo>
                  <a:lnTo>
                    <a:pt x="2043" y="31"/>
                  </a:lnTo>
                  <a:lnTo>
                    <a:pt x="2043" y="23"/>
                  </a:lnTo>
                  <a:close/>
                  <a:moveTo>
                    <a:pt x="2074" y="23"/>
                  </a:moveTo>
                  <a:lnTo>
                    <a:pt x="2136" y="23"/>
                  </a:lnTo>
                  <a:lnTo>
                    <a:pt x="2136" y="31"/>
                  </a:lnTo>
                  <a:lnTo>
                    <a:pt x="2074" y="31"/>
                  </a:lnTo>
                  <a:lnTo>
                    <a:pt x="2074" y="23"/>
                  </a:lnTo>
                  <a:close/>
                  <a:moveTo>
                    <a:pt x="2159" y="23"/>
                  </a:moveTo>
                  <a:lnTo>
                    <a:pt x="2166" y="23"/>
                  </a:lnTo>
                  <a:lnTo>
                    <a:pt x="2166" y="31"/>
                  </a:lnTo>
                  <a:lnTo>
                    <a:pt x="2159" y="31"/>
                  </a:lnTo>
                  <a:lnTo>
                    <a:pt x="2159" y="23"/>
                  </a:lnTo>
                  <a:close/>
                  <a:moveTo>
                    <a:pt x="2189" y="23"/>
                  </a:moveTo>
                  <a:lnTo>
                    <a:pt x="2251" y="23"/>
                  </a:lnTo>
                  <a:lnTo>
                    <a:pt x="2251" y="31"/>
                  </a:lnTo>
                  <a:lnTo>
                    <a:pt x="2189" y="31"/>
                  </a:lnTo>
                  <a:lnTo>
                    <a:pt x="2189" y="23"/>
                  </a:lnTo>
                  <a:close/>
                  <a:moveTo>
                    <a:pt x="2274" y="23"/>
                  </a:moveTo>
                  <a:lnTo>
                    <a:pt x="2282" y="23"/>
                  </a:lnTo>
                  <a:lnTo>
                    <a:pt x="2282" y="31"/>
                  </a:lnTo>
                  <a:lnTo>
                    <a:pt x="2274" y="31"/>
                  </a:lnTo>
                  <a:lnTo>
                    <a:pt x="2274" y="23"/>
                  </a:lnTo>
                  <a:close/>
                  <a:moveTo>
                    <a:pt x="2305" y="23"/>
                  </a:moveTo>
                  <a:lnTo>
                    <a:pt x="2366" y="23"/>
                  </a:lnTo>
                  <a:lnTo>
                    <a:pt x="2366" y="31"/>
                  </a:lnTo>
                  <a:lnTo>
                    <a:pt x="2305" y="31"/>
                  </a:lnTo>
                  <a:lnTo>
                    <a:pt x="2305" y="23"/>
                  </a:lnTo>
                  <a:close/>
                  <a:moveTo>
                    <a:pt x="2389" y="25"/>
                  </a:moveTo>
                  <a:lnTo>
                    <a:pt x="2397" y="25"/>
                  </a:lnTo>
                  <a:lnTo>
                    <a:pt x="2397" y="33"/>
                  </a:lnTo>
                  <a:lnTo>
                    <a:pt x="2389" y="33"/>
                  </a:lnTo>
                  <a:lnTo>
                    <a:pt x="2389" y="25"/>
                  </a:lnTo>
                  <a:close/>
                  <a:moveTo>
                    <a:pt x="2420" y="25"/>
                  </a:moveTo>
                  <a:lnTo>
                    <a:pt x="2481" y="25"/>
                  </a:lnTo>
                  <a:lnTo>
                    <a:pt x="2481" y="33"/>
                  </a:lnTo>
                  <a:lnTo>
                    <a:pt x="2420" y="33"/>
                  </a:lnTo>
                  <a:lnTo>
                    <a:pt x="2420" y="25"/>
                  </a:lnTo>
                  <a:close/>
                  <a:moveTo>
                    <a:pt x="2504" y="25"/>
                  </a:moveTo>
                  <a:lnTo>
                    <a:pt x="2512" y="25"/>
                  </a:lnTo>
                  <a:lnTo>
                    <a:pt x="2512" y="33"/>
                  </a:lnTo>
                  <a:lnTo>
                    <a:pt x="2504" y="33"/>
                  </a:lnTo>
                  <a:lnTo>
                    <a:pt x="2504" y="25"/>
                  </a:lnTo>
                  <a:close/>
                  <a:moveTo>
                    <a:pt x="2535" y="25"/>
                  </a:moveTo>
                  <a:lnTo>
                    <a:pt x="2596" y="25"/>
                  </a:lnTo>
                  <a:lnTo>
                    <a:pt x="2596" y="33"/>
                  </a:lnTo>
                  <a:lnTo>
                    <a:pt x="2535" y="33"/>
                  </a:lnTo>
                  <a:lnTo>
                    <a:pt x="2535" y="25"/>
                  </a:lnTo>
                  <a:close/>
                  <a:moveTo>
                    <a:pt x="2619" y="25"/>
                  </a:moveTo>
                  <a:lnTo>
                    <a:pt x="2627" y="25"/>
                  </a:lnTo>
                  <a:lnTo>
                    <a:pt x="2627" y="33"/>
                  </a:lnTo>
                  <a:lnTo>
                    <a:pt x="2619" y="33"/>
                  </a:lnTo>
                  <a:lnTo>
                    <a:pt x="2619" y="25"/>
                  </a:lnTo>
                  <a:close/>
                  <a:moveTo>
                    <a:pt x="2650" y="25"/>
                  </a:moveTo>
                  <a:lnTo>
                    <a:pt x="2712" y="25"/>
                  </a:lnTo>
                  <a:lnTo>
                    <a:pt x="2712" y="33"/>
                  </a:lnTo>
                  <a:lnTo>
                    <a:pt x="2650" y="33"/>
                  </a:lnTo>
                  <a:lnTo>
                    <a:pt x="2650" y="25"/>
                  </a:lnTo>
                  <a:close/>
                  <a:moveTo>
                    <a:pt x="2735" y="25"/>
                  </a:moveTo>
                  <a:lnTo>
                    <a:pt x="2742" y="25"/>
                  </a:lnTo>
                  <a:lnTo>
                    <a:pt x="2742" y="33"/>
                  </a:lnTo>
                  <a:lnTo>
                    <a:pt x="2735" y="33"/>
                  </a:lnTo>
                  <a:lnTo>
                    <a:pt x="2735" y="25"/>
                  </a:lnTo>
                  <a:close/>
                  <a:moveTo>
                    <a:pt x="2765" y="25"/>
                  </a:moveTo>
                  <a:lnTo>
                    <a:pt x="2827" y="25"/>
                  </a:lnTo>
                  <a:lnTo>
                    <a:pt x="2827" y="33"/>
                  </a:lnTo>
                  <a:lnTo>
                    <a:pt x="2765" y="33"/>
                  </a:lnTo>
                  <a:lnTo>
                    <a:pt x="2765" y="25"/>
                  </a:lnTo>
                  <a:close/>
                  <a:moveTo>
                    <a:pt x="2850" y="25"/>
                  </a:moveTo>
                  <a:lnTo>
                    <a:pt x="2858" y="25"/>
                  </a:lnTo>
                  <a:lnTo>
                    <a:pt x="2858" y="33"/>
                  </a:lnTo>
                  <a:lnTo>
                    <a:pt x="2850" y="33"/>
                  </a:lnTo>
                  <a:lnTo>
                    <a:pt x="2850" y="25"/>
                  </a:lnTo>
                  <a:close/>
                  <a:moveTo>
                    <a:pt x="2881" y="27"/>
                  </a:moveTo>
                  <a:lnTo>
                    <a:pt x="2942" y="27"/>
                  </a:lnTo>
                  <a:lnTo>
                    <a:pt x="2942" y="35"/>
                  </a:lnTo>
                  <a:lnTo>
                    <a:pt x="2881" y="35"/>
                  </a:lnTo>
                  <a:lnTo>
                    <a:pt x="2881" y="27"/>
                  </a:lnTo>
                  <a:close/>
                  <a:moveTo>
                    <a:pt x="2965" y="27"/>
                  </a:moveTo>
                  <a:lnTo>
                    <a:pt x="2973" y="27"/>
                  </a:lnTo>
                  <a:lnTo>
                    <a:pt x="2973" y="35"/>
                  </a:lnTo>
                  <a:lnTo>
                    <a:pt x="2965" y="35"/>
                  </a:lnTo>
                  <a:lnTo>
                    <a:pt x="2965" y="27"/>
                  </a:lnTo>
                  <a:close/>
                  <a:moveTo>
                    <a:pt x="2996" y="27"/>
                  </a:moveTo>
                  <a:lnTo>
                    <a:pt x="3057" y="27"/>
                  </a:lnTo>
                  <a:lnTo>
                    <a:pt x="3057" y="35"/>
                  </a:lnTo>
                  <a:lnTo>
                    <a:pt x="2996" y="35"/>
                  </a:lnTo>
                  <a:lnTo>
                    <a:pt x="2996" y="27"/>
                  </a:lnTo>
                  <a:close/>
                  <a:moveTo>
                    <a:pt x="3080" y="27"/>
                  </a:moveTo>
                  <a:lnTo>
                    <a:pt x="3088" y="27"/>
                  </a:lnTo>
                  <a:lnTo>
                    <a:pt x="3088" y="35"/>
                  </a:lnTo>
                  <a:lnTo>
                    <a:pt x="3080" y="35"/>
                  </a:lnTo>
                  <a:lnTo>
                    <a:pt x="3080" y="27"/>
                  </a:lnTo>
                  <a:close/>
                  <a:moveTo>
                    <a:pt x="3111" y="27"/>
                  </a:moveTo>
                  <a:lnTo>
                    <a:pt x="3173" y="27"/>
                  </a:lnTo>
                  <a:lnTo>
                    <a:pt x="3173" y="35"/>
                  </a:lnTo>
                  <a:lnTo>
                    <a:pt x="3111" y="35"/>
                  </a:lnTo>
                  <a:lnTo>
                    <a:pt x="3111" y="27"/>
                  </a:lnTo>
                  <a:close/>
                  <a:moveTo>
                    <a:pt x="3196" y="27"/>
                  </a:moveTo>
                  <a:lnTo>
                    <a:pt x="3203" y="27"/>
                  </a:lnTo>
                  <a:lnTo>
                    <a:pt x="3203" y="35"/>
                  </a:lnTo>
                  <a:lnTo>
                    <a:pt x="3196" y="35"/>
                  </a:lnTo>
                  <a:lnTo>
                    <a:pt x="3196" y="27"/>
                  </a:lnTo>
                  <a:close/>
                  <a:moveTo>
                    <a:pt x="3226" y="27"/>
                  </a:moveTo>
                  <a:lnTo>
                    <a:pt x="3288" y="27"/>
                  </a:lnTo>
                  <a:lnTo>
                    <a:pt x="3288" y="35"/>
                  </a:lnTo>
                  <a:lnTo>
                    <a:pt x="3226" y="35"/>
                  </a:lnTo>
                  <a:lnTo>
                    <a:pt x="3226" y="27"/>
                  </a:lnTo>
                  <a:close/>
                  <a:moveTo>
                    <a:pt x="3311" y="27"/>
                  </a:moveTo>
                  <a:lnTo>
                    <a:pt x="3318" y="27"/>
                  </a:lnTo>
                  <a:lnTo>
                    <a:pt x="3318" y="35"/>
                  </a:lnTo>
                  <a:lnTo>
                    <a:pt x="3311" y="35"/>
                  </a:lnTo>
                  <a:lnTo>
                    <a:pt x="3311" y="27"/>
                  </a:lnTo>
                  <a:close/>
                  <a:moveTo>
                    <a:pt x="3342" y="27"/>
                  </a:moveTo>
                  <a:lnTo>
                    <a:pt x="3403" y="29"/>
                  </a:lnTo>
                  <a:lnTo>
                    <a:pt x="3403" y="37"/>
                  </a:lnTo>
                  <a:lnTo>
                    <a:pt x="3342" y="35"/>
                  </a:lnTo>
                  <a:lnTo>
                    <a:pt x="3342" y="27"/>
                  </a:lnTo>
                  <a:close/>
                  <a:moveTo>
                    <a:pt x="3426" y="29"/>
                  </a:moveTo>
                  <a:lnTo>
                    <a:pt x="3434" y="29"/>
                  </a:lnTo>
                  <a:lnTo>
                    <a:pt x="3434" y="37"/>
                  </a:lnTo>
                  <a:lnTo>
                    <a:pt x="3426" y="37"/>
                  </a:lnTo>
                  <a:lnTo>
                    <a:pt x="3426" y="29"/>
                  </a:lnTo>
                  <a:close/>
                  <a:moveTo>
                    <a:pt x="3457" y="29"/>
                  </a:moveTo>
                  <a:lnTo>
                    <a:pt x="3489" y="29"/>
                  </a:lnTo>
                  <a:lnTo>
                    <a:pt x="3489" y="37"/>
                  </a:lnTo>
                  <a:lnTo>
                    <a:pt x="3457" y="37"/>
                  </a:lnTo>
                  <a:lnTo>
                    <a:pt x="3457" y="29"/>
                  </a:lnTo>
                  <a:close/>
                  <a:moveTo>
                    <a:pt x="3489" y="0"/>
                  </a:moveTo>
                  <a:lnTo>
                    <a:pt x="3501" y="2"/>
                  </a:lnTo>
                  <a:lnTo>
                    <a:pt x="3510" y="10"/>
                  </a:lnTo>
                  <a:lnTo>
                    <a:pt x="3518" y="19"/>
                  </a:lnTo>
                  <a:lnTo>
                    <a:pt x="3520" y="33"/>
                  </a:lnTo>
                  <a:lnTo>
                    <a:pt x="3518" y="44"/>
                  </a:lnTo>
                  <a:lnTo>
                    <a:pt x="3510" y="54"/>
                  </a:lnTo>
                  <a:lnTo>
                    <a:pt x="3501" y="61"/>
                  </a:lnTo>
                  <a:lnTo>
                    <a:pt x="3489" y="63"/>
                  </a:lnTo>
                  <a:lnTo>
                    <a:pt x="3476" y="61"/>
                  </a:lnTo>
                  <a:lnTo>
                    <a:pt x="3466" y="54"/>
                  </a:lnTo>
                  <a:lnTo>
                    <a:pt x="3459" y="44"/>
                  </a:lnTo>
                  <a:lnTo>
                    <a:pt x="3457" y="33"/>
                  </a:lnTo>
                  <a:lnTo>
                    <a:pt x="3459" y="19"/>
                  </a:lnTo>
                  <a:lnTo>
                    <a:pt x="3466" y="10"/>
                  </a:lnTo>
                  <a:lnTo>
                    <a:pt x="3476" y="2"/>
                  </a:lnTo>
                  <a:lnTo>
                    <a:pt x="3489" y="0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A6A6A6"/>
            </a:solidFill>
            <a:ln w="0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7" name="Retângulo 36"/>
            <p:cNvSpPr/>
            <p:nvPr/>
          </p:nvSpPr>
          <p:spPr>
            <a:xfrm>
              <a:off x="7128564" y="3577652"/>
              <a:ext cx="114037" cy="3686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38" name="Rectangle 79"/>
            <p:cNvSpPr>
              <a:spLocks noChangeArrowheads="1"/>
            </p:cNvSpPr>
            <p:nvPr/>
          </p:nvSpPr>
          <p:spPr bwMode="auto">
            <a:xfrm>
              <a:off x="9005919" y="3657084"/>
              <a:ext cx="4328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4,0</a:t>
              </a:r>
              <a:r>
                <a: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%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3"/>
            <p:cNvSpPr>
              <a:spLocks noChangeArrowheads="1"/>
            </p:cNvSpPr>
            <p:nvPr/>
          </p:nvSpPr>
          <p:spPr bwMode="auto">
            <a:xfrm>
              <a:off x="4932246" y="3618984"/>
              <a:ext cx="59631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3 vezes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137703" y="4443421"/>
            <a:ext cx="4526131" cy="515211"/>
            <a:chOff x="4913424" y="4304233"/>
            <a:chExt cx="4526131" cy="515211"/>
          </a:xfrm>
        </p:grpSpPr>
        <p:sp>
          <p:nvSpPr>
            <p:cNvPr id="41" name="Freeform 13"/>
            <p:cNvSpPr>
              <a:spLocks noEditPoints="1"/>
            </p:cNvSpPr>
            <p:nvPr/>
          </p:nvSpPr>
          <p:spPr bwMode="auto">
            <a:xfrm>
              <a:off x="5733728" y="4473898"/>
              <a:ext cx="3017746" cy="45719"/>
            </a:xfrm>
            <a:custGeom>
              <a:avLst/>
              <a:gdLst>
                <a:gd name="T0" fmla="*/ 85 w 3520"/>
                <a:gd name="T1" fmla="*/ 15 h 63"/>
                <a:gd name="T2" fmla="*/ 177 w 3520"/>
                <a:gd name="T3" fmla="*/ 15 h 63"/>
                <a:gd name="T4" fmla="*/ 208 w 3520"/>
                <a:gd name="T5" fmla="*/ 23 h 63"/>
                <a:gd name="T6" fmla="*/ 231 w 3520"/>
                <a:gd name="T7" fmla="*/ 23 h 63"/>
                <a:gd name="T8" fmla="*/ 315 w 3520"/>
                <a:gd name="T9" fmla="*/ 15 h 63"/>
                <a:gd name="T10" fmla="*/ 430 w 3520"/>
                <a:gd name="T11" fmla="*/ 17 h 63"/>
                <a:gd name="T12" fmla="*/ 523 w 3520"/>
                <a:gd name="T13" fmla="*/ 17 h 63"/>
                <a:gd name="T14" fmla="*/ 553 w 3520"/>
                <a:gd name="T15" fmla="*/ 25 h 63"/>
                <a:gd name="T16" fmla="*/ 576 w 3520"/>
                <a:gd name="T17" fmla="*/ 25 h 63"/>
                <a:gd name="T18" fmla="*/ 661 w 3520"/>
                <a:gd name="T19" fmla="*/ 17 h 63"/>
                <a:gd name="T20" fmla="*/ 776 w 3520"/>
                <a:gd name="T21" fmla="*/ 17 h 63"/>
                <a:gd name="T22" fmla="*/ 868 w 3520"/>
                <a:gd name="T23" fmla="*/ 17 h 63"/>
                <a:gd name="T24" fmla="*/ 899 w 3520"/>
                <a:gd name="T25" fmla="*/ 25 h 63"/>
                <a:gd name="T26" fmla="*/ 922 w 3520"/>
                <a:gd name="T27" fmla="*/ 27 h 63"/>
                <a:gd name="T28" fmla="*/ 1006 w 3520"/>
                <a:gd name="T29" fmla="*/ 19 h 63"/>
                <a:gd name="T30" fmla="*/ 1122 w 3520"/>
                <a:gd name="T31" fmla="*/ 19 h 63"/>
                <a:gd name="T32" fmla="*/ 1214 w 3520"/>
                <a:gd name="T33" fmla="*/ 19 h 63"/>
                <a:gd name="T34" fmla="*/ 1245 w 3520"/>
                <a:gd name="T35" fmla="*/ 27 h 63"/>
                <a:gd name="T36" fmla="*/ 1268 w 3520"/>
                <a:gd name="T37" fmla="*/ 27 h 63"/>
                <a:gd name="T38" fmla="*/ 1352 w 3520"/>
                <a:gd name="T39" fmla="*/ 19 h 63"/>
                <a:gd name="T40" fmla="*/ 1467 w 3520"/>
                <a:gd name="T41" fmla="*/ 21 h 63"/>
                <a:gd name="T42" fmla="*/ 1560 w 3520"/>
                <a:gd name="T43" fmla="*/ 21 h 63"/>
                <a:gd name="T44" fmla="*/ 1590 w 3520"/>
                <a:gd name="T45" fmla="*/ 29 h 63"/>
                <a:gd name="T46" fmla="*/ 1613 w 3520"/>
                <a:gd name="T47" fmla="*/ 29 h 63"/>
                <a:gd name="T48" fmla="*/ 1698 w 3520"/>
                <a:gd name="T49" fmla="*/ 21 h 63"/>
                <a:gd name="T50" fmla="*/ 1813 w 3520"/>
                <a:gd name="T51" fmla="*/ 21 h 63"/>
                <a:gd name="T52" fmla="*/ 1905 w 3520"/>
                <a:gd name="T53" fmla="*/ 23 h 63"/>
                <a:gd name="T54" fmla="*/ 1936 w 3520"/>
                <a:gd name="T55" fmla="*/ 31 h 63"/>
                <a:gd name="T56" fmla="*/ 1959 w 3520"/>
                <a:gd name="T57" fmla="*/ 31 h 63"/>
                <a:gd name="T58" fmla="*/ 2043 w 3520"/>
                <a:gd name="T59" fmla="*/ 23 h 63"/>
                <a:gd name="T60" fmla="*/ 2159 w 3520"/>
                <a:gd name="T61" fmla="*/ 23 h 63"/>
                <a:gd name="T62" fmla="*/ 2251 w 3520"/>
                <a:gd name="T63" fmla="*/ 23 h 63"/>
                <a:gd name="T64" fmla="*/ 2282 w 3520"/>
                <a:gd name="T65" fmla="*/ 31 h 63"/>
                <a:gd name="T66" fmla="*/ 2305 w 3520"/>
                <a:gd name="T67" fmla="*/ 31 h 63"/>
                <a:gd name="T68" fmla="*/ 2389 w 3520"/>
                <a:gd name="T69" fmla="*/ 25 h 63"/>
                <a:gd name="T70" fmla="*/ 2504 w 3520"/>
                <a:gd name="T71" fmla="*/ 25 h 63"/>
                <a:gd name="T72" fmla="*/ 2596 w 3520"/>
                <a:gd name="T73" fmla="*/ 25 h 63"/>
                <a:gd name="T74" fmla="*/ 2627 w 3520"/>
                <a:gd name="T75" fmla="*/ 33 h 63"/>
                <a:gd name="T76" fmla="*/ 2650 w 3520"/>
                <a:gd name="T77" fmla="*/ 33 h 63"/>
                <a:gd name="T78" fmla="*/ 2735 w 3520"/>
                <a:gd name="T79" fmla="*/ 25 h 63"/>
                <a:gd name="T80" fmla="*/ 2850 w 3520"/>
                <a:gd name="T81" fmla="*/ 25 h 63"/>
                <a:gd name="T82" fmla="*/ 2942 w 3520"/>
                <a:gd name="T83" fmla="*/ 27 h 63"/>
                <a:gd name="T84" fmla="*/ 2973 w 3520"/>
                <a:gd name="T85" fmla="*/ 35 h 63"/>
                <a:gd name="T86" fmla="*/ 2996 w 3520"/>
                <a:gd name="T87" fmla="*/ 35 h 63"/>
                <a:gd name="T88" fmla="*/ 3080 w 3520"/>
                <a:gd name="T89" fmla="*/ 27 h 63"/>
                <a:gd name="T90" fmla="*/ 3196 w 3520"/>
                <a:gd name="T91" fmla="*/ 27 h 63"/>
                <a:gd name="T92" fmla="*/ 3288 w 3520"/>
                <a:gd name="T93" fmla="*/ 27 h 63"/>
                <a:gd name="T94" fmla="*/ 3318 w 3520"/>
                <a:gd name="T95" fmla="*/ 35 h 63"/>
                <a:gd name="T96" fmla="*/ 3342 w 3520"/>
                <a:gd name="T97" fmla="*/ 35 h 63"/>
                <a:gd name="T98" fmla="*/ 3426 w 3520"/>
                <a:gd name="T99" fmla="*/ 29 h 63"/>
                <a:gd name="T100" fmla="*/ 3489 w 3520"/>
                <a:gd name="T101" fmla="*/ 0 h 63"/>
                <a:gd name="T102" fmla="*/ 3510 w 3520"/>
                <a:gd name="T103" fmla="*/ 54 h 63"/>
                <a:gd name="T104" fmla="*/ 3457 w 3520"/>
                <a:gd name="T105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20" h="63">
                  <a:moveTo>
                    <a:pt x="0" y="15"/>
                  </a:moveTo>
                  <a:lnTo>
                    <a:pt x="62" y="15"/>
                  </a:lnTo>
                  <a:lnTo>
                    <a:pt x="62" y="23"/>
                  </a:lnTo>
                  <a:lnTo>
                    <a:pt x="0" y="23"/>
                  </a:lnTo>
                  <a:lnTo>
                    <a:pt x="0" y="15"/>
                  </a:lnTo>
                  <a:close/>
                  <a:moveTo>
                    <a:pt x="85" y="15"/>
                  </a:moveTo>
                  <a:lnTo>
                    <a:pt x="92" y="15"/>
                  </a:lnTo>
                  <a:lnTo>
                    <a:pt x="92" y="23"/>
                  </a:lnTo>
                  <a:lnTo>
                    <a:pt x="85" y="23"/>
                  </a:lnTo>
                  <a:lnTo>
                    <a:pt x="85" y="15"/>
                  </a:lnTo>
                  <a:close/>
                  <a:moveTo>
                    <a:pt x="115" y="15"/>
                  </a:moveTo>
                  <a:lnTo>
                    <a:pt x="177" y="15"/>
                  </a:lnTo>
                  <a:lnTo>
                    <a:pt x="177" y="23"/>
                  </a:lnTo>
                  <a:lnTo>
                    <a:pt x="115" y="23"/>
                  </a:lnTo>
                  <a:lnTo>
                    <a:pt x="115" y="15"/>
                  </a:lnTo>
                  <a:close/>
                  <a:moveTo>
                    <a:pt x="200" y="15"/>
                  </a:moveTo>
                  <a:lnTo>
                    <a:pt x="208" y="15"/>
                  </a:lnTo>
                  <a:lnTo>
                    <a:pt x="208" y="23"/>
                  </a:lnTo>
                  <a:lnTo>
                    <a:pt x="200" y="23"/>
                  </a:lnTo>
                  <a:lnTo>
                    <a:pt x="200" y="15"/>
                  </a:lnTo>
                  <a:close/>
                  <a:moveTo>
                    <a:pt x="231" y="15"/>
                  </a:moveTo>
                  <a:lnTo>
                    <a:pt x="292" y="15"/>
                  </a:lnTo>
                  <a:lnTo>
                    <a:pt x="292" y="23"/>
                  </a:lnTo>
                  <a:lnTo>
                    <a:pt x="231" y="23"/>
                  </a:lnTo>
                  <a:lnTo>
                    <a:pt x="231" y="15"/>
                  </a:lnTo>
                  <a:close/>
                  <a:moveTo>
                    <a:pt x="315" y="15"/>
                  </a:moveTo>
                  <a:lnTo>
                    <a:pt x="323" y="15"/>
                  </a:lnTo>
                  <a:lnTo>
                    <a:pt x="323" y="23"/>
                  </a:lnTo>
                  <a:lnTo>
                    <a:pt x="315" y="23"/>
                  </a:lnTo>
                  <a:lnTo>
                    <a:pt x="315" y="15"/>
                  </a:lnTo>
                  <a:close/>
                  <a:moveTo>
                    <a:pt x="346" y="15"/>
                  </a:moveTo>
                  <a:lnTo>
                    <a:pt x="407" y="15"/>
                  </a:lnTo>
                  <a:lnTo>
                    <a:pt x="407" y="23"/>
                  </a:lnTo>
                  <a:lnTo>
                    <a:pt x="346" y="23"/>
                  </a:lnTo>
                  <a:lnTo>
                    <a:pt x="346" y="15"/>
                  </a:lnTo>
                  <a:close/>
                  <a:moveTo>
                    <a:pt x="430" y="17"/>
                  </a:moveTo>
                  <a:lnTo>
                    <a:pt x="438" y="17"/>
                  </a:lnTo>
                  <a:lnTo>
                    <a:pt x="438" y="25"/>
                  </a:lnTo>
                  <a:lnTo>
                    <a:pt x="430" y="25"/>
                  </a:lnTo>
                  <a:lnTo>
                    <a:pt x="430" y="17"/>
                  </a:lnTo>
                  <a:close/>
                  <a:moveTo>
                    <a:pt x="461" y="17"/>
                  </a:moveTo>
                  <a:lnTo>
                    <a:pt x="523" y="17"/>
                  </a:lnTo>
                  <a:lnTo>
                    <a:pt x="523" y="25"/>
                  </a:lnTo>
                  <a:lnTo>
                    <a:pt x="461" y="25"/>
                  </a:lnTo>
                  <a:lnTo>
                    <a:pt x="461" y="17"/>
                  </a:lnTo>
                  <a:close/>
                  <a:moveTo>
                    <a:pt x="546" y="17"/>
                  </a:moveTo>
                  <a:lnTo>
                    <a:pt x="553" y="17"/>
                  </a:lnTo>
                  <a:lnTo>
                    <a:pt x="553" y="25"/>
                  </a:lnTo>
                  <a:lnTo>
                    <a:pt x="546" y="25"/>
                  </a:lnTo>
                  <a:lnTo>
                    <a:pt x="546" y="17"/>
                  </a:lnTo>
                  <a:close/>
                  <a:moveTo>
                    <a:pt x="576" y="17"/>
                  </a:moveTo>
                  <a:lnTo>
                    <a:pt x="638" y="17"/>
                  </a:lnTo>
                  <a:lnTo>
                    <a:pt x="638" y="25"/>
                  </a:lnTo>
                  <a:lnTo>
                    <a:pt x="576" y="25"/>
                  </a:lnTo>
                  <a:lnTo>
                    <a:pt x="576" y="17"/>
                  </a:lnTo>
                  <a:close/>
                  <a:moveTo>
                    <a:pt x="661" y="17"/>
                  </a:moveTo>
                  <a:lnTo>
                    <a:pt x="669" y="17"/>
                  </a:lnTo>
                  <a:lnTo>
                    <a:pt x="669" y="25"/>
                  </a:lnTo>
                  <a:lnTo>
                    <a:pt x="661" y="25"/>
                  </a:lnTo>
                  <a:lnTo>
                    <a:pt x="661" y="17"/>
                  </a:lnTo>
                  <a:close/>
                  <a:moveTo>
                    <a:pt x="692" y="17"/>
                  </a:moveTo>
                  <a:lnTo>
                    <a:pt x="753" y="17"/>
                  </a:lnTo>
                  <a:lnTo>
                    <a:pt x="753" y="25"/>
                  </a:lnTo>
                  <a:lnTo>
                    <a:pt x="692" y="25"/>
                  </a:lnTo>
                  <a:lnTo>
                    <a:pt x="692" y="17"/>
                  </a:lnTo>
                  <a:close/>
                  <a:moveTo>
                    <a:pt x="776" y="17"/>
                  </a:moveTo>
                  <a:lnTo>
                    <a:pt x="784" y="17"/>
                  </a:lnTo>
                  <a:lnTo>
                    <a:pt x="784" y="25"/>
                  </a:lnTo>
                  <a:lnTo>
                    <a:pt x="776" y="25"/>
                  </a:lnTo>
                  <a:lnTo>
                    <a:pt x="776" y="17"/>
                  </a:lnTo>
                  <a:close/>
                  <a:moveTo>
                    <a:pt x="807" y="17"/>
                  </a:moveTo>
                  <a:lnTo>
                    <a:pt x="868" y="17"/>
                  </a:lnTo>
                  <a:lnTo>
                    <a:pt x="868" y="25"/>
                  </a:lnTo>
                  <a:lnTo>
                    <a:pt x="807" y="25"/>
                  </a:lnTo>
                  <a:lnTo>
                    <a:pt x="807" y="17"/>
                  </a:lnTo>
                  <a:close/>
                  <a:moveTo>
                    <a:pt x="891" y="17"/>
                  </a:moveTo>
                  <a:lnTo>
                    <a:pt x="899" y="17"/>
                  </a:lnTo>
                  <a:lnTo>
                    <a:pt x="899" y="25"/>
                  </a:lnTo>
                  <a:lnTo>
                    <a:pt x="891" y="25"/>
                  </a:lnTo>
                  <a:lnTo>
                    <a:pt x="891" y="17"/>
                  </a:lnTo>
                  <a:close/>
                  <a:moveTo>
                    <a:pt x="922" y="19"/>
                  </a:moveTo>
                  <a:lnTo>
                    <a:pt x="983" y="19"/>
                  </a:lnTo>
                  <a:lnTo>
                    <a:pt x="983" y="27"/>
                  </a:lnTo>
                  <a:lnTo>
                    <a:pt x="922" y="27"/>
                  </a:lnTo>
                  <a:lnTo>
                    <a:pt x="922" y="19"/>
                  </a:lnTo>
                  <a:close/>
                  <a:moveTo>
                    <a:pt x="1006" y="19"/>
                  </a:moveTo>
                  <a:lnTo>
                    <a:pt x="1014" y="19"/>
                  </a:lnTo>
                  <a:lnTo>
                    <a:pt x="1014" y="27"/>
                  </a:lnTo>
                  <a:lnTo>
                    <a:pt x="1006" y="27"/>
                  </a:lnTo>
                  <a:lnTo>
                    <a:pt x="1006" y="19"/>
                  </a:lnTo>
                  <a:close/>
                  <a:moveTo>
                    <a:pt x="1037" y="19"/>
                  </a:moveTo>
                  <a:lnTo>
                    <a:pt x="1099" y="19"/>
                  </a:lnTo>
                  <a:lnTo>
                    <a:pt x="1099" y="27"/>
                  </a:lnTo>
                  <a:lnTo>
                    <a:pt x="1037" y="27"/>
                  </a:lnTo>
                  <a:lnTo>
                    <a:pt x="1037" y="19"/>
                  </a:lnTo>
                  <a:close/>
                  <a:moveTo>
                    <a:pt x="1122" y="19"/>
                  </a:moveTo>
                  <a:lnTo>
                    <a:pt x="1129" y="19"/>
                  </a:lnTo>
                  <a:lnTo>
                    <a:pt x="1129" y="27"/>
                  </a:lnTo>
                  <a:lnTo>
                    <a:pt x="1122" y="27"/>
                  </a:lnTo>
                  <a:lnTo>
                    <a:pt x="1122" y="19"/>
                  </a:lnTo>
                  <a:close/>
                  <a:moveTo>
                    <a:pt x="1152" y="19"/>
                  </a:moveTo>
                  <a:lnTo>
                    <a:pt x="1214" y="19"/>
                  </a:lnTo>
                  <a:lnTo>
                    <a:pt x="1214" y="27"/>
                  </a:lnTo>
                  <a:lnTo>
                    <a:pt x="1152" y="27"/>
                  </a:lnTo>
                  <a:lnTo>
                    <a:pt x="1152" y="19"/>
                  </a:lnTo>
                  <a:close/>
                  <a:moveTo>
                    <a:pt x="1237" y="19"/>
                  </a:moveTo>
                  <a:lnTo>
                    <a:pt x="1245" y="19"/>
                  </a:lnTo>
                  <a:lnTo>
                    <a:pt x="1245" y="27"/>
                  </a:lnTo>
                  <a:lnTo>
                    <a:pt x="1237" y="27"/>
                  </a:lnTo>
                  <a:lnTo>
                    <a:pt x="1237" y="19"/>
                  </a:lnTo>
                  <a:close/>
                  <a:moveTo>
                    <a:pt x="1268" y="19"/>
                  </a:moveTo>
                  <a:lnTo>
                    <a:pt x="1329" y="19"/>
                  </a:lnTo>
                  <a:lnTo>
                    <a:pt x="1329" y="27"/>
                  </a:lnTo>
                  <a:lnTo>
                    <a:pt x="1268" y="27"/>
                  </a:lnTo>
                  <a:lnTo>
                    <a:pt x="1268" y="19"/>
                  </a:lnTo>
                  <a:close/>
                  <a:moveTo>
                    <a:pt x="1352" y="19"/>
                  </a:moveTo>
                  <a:lnTo>
                    <a:pt x="1360" y="19"/>
                  </a:lnTo>
                  <a:lnTo>
                    <a:pt x="1360" y="27"/>
                  </a:lnTo>
                  <a:lnTo>
                    <a:pt x="1352" y="27"/>
                  </a:lnTo>
                  <a:lnTo>
                    <a:pt x="1352" y="19"/>
                  </a:lnTo>
                  <a:close/>
                  <a:moveTo>
                    <a:pt x="1383" y="19"/>
                  </a:moveTo>
                  <a:lnTo>
                    <a:pt x="1444" y="21"/>
                  </a:lnTo>
                  <a:lnTo>
                    <a:pt x="1444" y="29"/>
                  </a:lnTo>
                  <a:lnTo>
                    <a:pt x="1383" y="27"/>
                  </a:lnTo>
                  <a:lnTo>
                    <a:pt x="1383" y="19"/>
                  </a:lnTo>
                  <a:close/>
                  <a:moveTo>
                    <a:pt x="1467" y="21"/>
                  </a:moveTo>
                  <a:lnTo>
                    <a:pt x="1475" y="21"/>
                  </a:lnTo>
                  <a:lnTo>
                    <a:pt x="1475" y="29"/>
                  </a:lnTo>
                  <a:lnTo>
                    <a:pt x="1467" y="29"/>
                  </a:lnTo>
                  <a:lnTo>
                    <a:pt x="1467" y="21"/>
                  </a:lnTo>
                  <a:close/>
                  <a:moveTo>
                    <a:pt x="1498" y="21"/>
                  </a:moveTo>
                  <a:lnTo>
                    <a:pt x="1560" y="21"/>
                  </a:lnTo>
                  <a:lnTo>
                    <a:pt x="1560" y="29"/>
                  </a:lnTo>
                  <a:lnTo>
                    <a:pt x="1498" y="29"/>
                  </a:lnTo>
                  <a:lnTo>
                    <a:pt x="1498" y="21"/>
                  </a:lnTo>
                  <a:close/>
                  <a:moveTo>
                    <a:pt x="1583" y="21"/>
                  </a:moveTo>
                  <a:lnTo>
                    <a:pt x="1590" y="21"/>
                  </a:lnTo>
                  <a:lnTo>
                    <a:pt x="1590" y="29"/>
                  </a:lnTo>
                  <a:lnTo>
                    <a:pt x="1583" y="29"/>
                  </a:lnTo>
                  <a:lnTo>
                    <a:pt x="1583" y="21"/>
                  </a:lnTo>
                  <a:close/>
                  <a:moveTo>
                    <a:pt x="1613" y="21"/>
                  </a:moveTo>
                  <a:lnTo>
                    <a:pt x="1675" y="21"/>
                  </a:lnTo>
                  <a:lnTo>
                    <a:pt x="1675" y="29"/>
                  </a:lnTo>
                  <a:lnTo>
                    <a:pt x="1613" y="29"/>
                  </a:lnTo>
                  <a:lnTo>
                    <a:pt x="1613" y="21"/>
                  </a:lnTo>
                  <a:close/>
                  <a:moveTo>
                    <a:pt x="1698" y="21"/>
                  </a:moveTo>
                  <a:lnTo>
                    <a:pt x="1705" y="21"/>
                  </a:lnTo>
                  <a:lnTo>
                    <a:pt x="1705" y="29"/>
                  </a:lnTo>
                  <a:lnTo>
                    <a:pt x="1698" y="29"/>
                  </a:lnTo>
                  <a:lnTo>
                    <a:pt x="1698" y="21"/>
                  </a:lnTo>
                  <a:close/>
                  <a:moveTo>
                    <a:pt x="1728" y="21"/>
                  </a:moveTo>
                  <a:lnTo>
                    <a:pt x="1790" y="21"/>
                  </a:lnTo>
                  <a:lnTo>
                    <a:pt x="1790" y="29"/>
                  </a:lnTo>
                  <a:lnTo>
                    <a:pt x="1728" y="29"/>
                  </a:lnTo>
                  <a:lnTo>
                    <a:pt x="1728" y="21"/>
                  </a:lnTo>
                  <a:close/>
                  <a:moveTo>
                    <a:pt x="1813" y="21"/>
                  </a:moveTo>
                  <a:lnTo>
                    <a:pt x="1821" y="21"/>
                  </a:lnTo>
                  <a:lnTo>
                    <a:pt x="1821" y="29"/>
                  </a:lnTo>
                  <a:lnTo>
                    <a:pt x="1813" y="29"/>
                  </a:lnTo>
                  <a:lnTo>
                    <a:pt x="1813" y="21"/>
                  </a:lnTo>
                  <a:close/>
                  <a:moveTo>
                    <a:pt x="1844" y="21"/>
                  </a:moveTo>
                  <a:lnTo>
                    <a:pt x="1905" y="23"/>
                  </a:lnTo>
                  <a:lnTo>
                    <a:pt x="1905" y="31"/>
                  </a:lnTo>
                  <a:lnTo>
                    <a:pt x="1844" y="29"/>
                  </a:lnTo>
                  <a:lnTo>
                    <a:pt x="1844" y="21"/>
                  </a:lnTo>
                  <a:close/>
                  <a:moveTo>
                    <a:pt x="1928" y="23"/>
                  </a:moveTo>
                  <a:lnTo>
                    <a:pt x="1936" y="23"/>
                  </a:lnTo>
                  <a:lnTo>
                    <a:pt x="1936" y="31"/>
                  </a:lnTo>
                  <a:lnTo>
                    <a:pt x="1928" y="31"/>
                  </a:lnTo>
                  <a:lnTo>
                    <a:pt x="1928" y="23"/>
                  </a:lnTo>
                  <a:close/>
                  <a:moveTo>
                    <a:pt x="1959" y="23"/>
                  </a:moveTo>
                  <a:lnTo>
                    <a:pt x="2020" y="23"/>
                  </a:lnTo>
                  <a:lnTo>
                    <a:pt x="2020" y="31"/>
                  </a:lnTo>
                  <a:lnTo>
                    <a:pt x="1959" y="31"/>
                  </a:lnTo>
                  <a:lnTo>
                    <a:pt x="1959" y="23"/>
                  </a:lnTo>
                  <a:close/>
                  <a:moveTo>
                    <a:pt x="2043" y="23"/>
                  </a:moveTo>
                  <a:lnTo>
                    <a:pt x="2051" y="23"/>
                  </a:lnTo>
                  <a:lnTo>
                    <a:pt x="2051" y="31"/>
                  </a:lnTo>
                  <a:lnTo>
                    <a:pt x="2043" y="31"/>
                  </a:lnTo>
                  <a:lnTo>
                    <a:pt x="2043" y="23"/>
                  </a:lnTo>
                  <a:close/>
                  <a:moveTo>
                    <a:pt x="2074" y="23"/>
                  </a:moveTo>
                  <a:lnTo>
                    <a:pt x="2136" y="23"/>
                  </a:lnTo>
                  <a:lnTo>
                    <a:pt x="2136" y="31"/>
                  </a:lnTo>
                  <a:lnTo>
                    <a:pt x="2074" y="31"/>
                  </a:lnTo>
                  <a:lnTo>
                    <a:pt x="2074" y="23"/>
                  </a:lnTo>
                  <a:close/>
                  <a:moveTo>
                    <a:pt x="2159" y="23"/>
                  </a:moveTo>
                  <a:lnTo>
                    <a:pt x="2166" y="23"/>
                  </a:lnTo>
                  <a:lnTo>
                    <a:pt x="2166" y="31"/>
                  </a:lnTo>
                  <a:lnTo>
                    <a:pt x="2159" y="31"/>
                  </a:lnTo>
                  <a:lnTo>
                    <a:pt x="2159" y="23"/>
                  </a:lnTo>
                  <a:close/>
                  <a:moveTo>
                    <a:pt x="2189" y="23"/>
                  </a:moveTo>
                  <a:lnTo>
                    <a:pt x="2251" y="23"/>
                  </a:lnTo>
                  <a:lnTo>
                    <a:pt x="2251" y="31"/>
                  </a:lnTo>
                  <a:lnTo>
                    <a:pt x="2189" y="31"/>
                  </a:lnTo>
                  <a:lnTo>
                    <a:pt x="2189" y="23"/>
                  </a:lnTo>
                  <a:close/>
                  <a:moveTo>
                    <a:pt x="2274" y="23"/>
                  </a:moveTo>
                  <a:lnTo>
                    <a:pt x="2282" y="23"/>
                  </a:lnTo>
                  <a:lnTo>
                    <a:pt x="2282" y="31"/>
                  </a:lnTo>
                  <a:lnTo>
                    <a:pt x="2274" y="31"/>
                  </a:lnTo>
                  <a:lnTo>
                    <a:pt x="2274" y="23"/>
                  </a:lnTo>
                  <a:close/>
                  <a:moveTo>
                    <a:pt x="2305" y="23"/>
                  </a:moveTo>
                  <a:lnTo>
                    <a:pt x="2366" y="23"/>
                  </a:lnTo>
                  <a:lnTo>
                    <a:pt x="2366" y="31"/>
                  </a:lnTo>
                  <a:lnTo>
                    <a:pt x="2305" y="31"/>
                  </a:lnTo>
                  <a:lnTo>
                    <a:pt x="2305" y="23"/>
                  </a:lnTo>
                  <a:close/>
                  <a:moveTo>
                    <a:pt x="2389" y="25"/>
                  </a:moveTo>
                  <a:lnTo>
                    <a:pt x="2397" y="25"/>
                  </a:lnTo>
                  <a:lnTo>
                    <a:pt x="2397" y="33"/>
                  </a:lnTo>
                  <a:lnTo>
                    <a:pt x="2389" y="33"/>
                  </a:lnTo>
                  <a:lnTo>
                    <a:pt x="2389" y="25"/>
                  </a:lnTo>
                  <a:close/>
                  <a:moveTo>
                    <a:pt x="2420" y="25"/>
                  </a:moveTo>
                  <a:lnTo>
                    <a:pt x="2481" y="25"/>
                  </a:lnTo>
                  <a:lnTo>
                    <a:pt x="2481" y="33"/>
                  </a:lnTo>
                  <a:lnTo>
                    <a:pt x="2420" y="33"/>
                  </a:lnTo>
                  <a:lnTo>
                    <a:pt x="2420" y="25"/>
                  </a:lnTo>
                  <a:close/>
                  <a:moveTo>
                    <a:pt x="2504" y="25"/>
                  </a:moveTo>
                  <a:lnTo>
                    <a:pt x="2512" y="25"/>
                  </a:lnTo>
                  <a:lnTo>
                    <a:pt x="2512" y="33"/>
                  </a:lnTo>
                  <a:lnTo>
                    <a:pt x="2504" y="33"/>
                  </a:lnTo>
                  <a:lnTo>
                    <a:pt x="2504" y="25"/>
                  </a:lnTo>
                  <a:close/>
                  <a:moveTo>
                    <a:pt x="2535" y="25"/>
                  </a:moveTo>
                  <a:lnTo>
                    <a:pt x="2596" y="25"/>
                  </a:lnTo>
                  <a:lnTo>
                    <a:pt x="2596" y="33"/>
                  </a:lnTo>
                  <a:lnTo>
                    <a:pt x="2535" y="33"/>
                  </a:lnTo>
                  <a:lnTo>
                    <a:pt x="2535" y="25"/>
                  </a:lnTo>
                  <a:close/>
                  <a:moveTo>
                    <a:pt x="2619" y="25"/>
                  </a:moveTo>
                  <a:lnTo>
                    <a:pt x="2627" y="25"/>
                  </a:lnTo>
                  <a:lnTo>
                    <a:pt x="2627" y="33"/>
                  </a:lnTo>
                  <a:lnTo>
                    <a:pt x="2619" y="33"/>
                  </a:lnTo>
                  <a:lnTo>
                    <a:pt x="2619" y="25"/>
                  </a:lnTo>
                  <a:close/>
                  <a:moveTo>
                    <a:pt x="2650" y="25"/>
                  </a:moveTo>
                  <a:lnTo>
                    <a:pt x="2712" y="25"/>
                  </a:lnTo>
                  <a:lnTo>
                    <a:pt x="2712" y="33"/>
                  </a:lnTo>
                  <a:lnTo>
                    <a:pt x="2650" y="33"/>
                  </a:lnTo>
                  <a:lnTo>
                    <a:pt x="2650" y="25"/>
                  </a:lnTo>
                  <a:close/>
                  <a:moveTo>
                    <a:pt x="2735" y="25"/>
                  </a:moveTo>
                  <a:lnTo>
                    <a:pt x="2742" y="25"/>
                  </a:lnTo>
                  <a:lnTo>
                    <a:pt x="2742" y="33"/>
                  </a:lnTo>
                  <a:lnTo>
                    <a:pt x="2735" y="33"/>
                  </a:lnTo>
                  <a:lnTo>
                    <a:pt x="2735" y="25"/>
                  </a:lnTo>
                  <a:close/>
                  <a:moveTo>
                    <a:pt x="2765" y="25"/>
                  </a:moveTo>
                  <a:lnTo>
                    <a:pt x="2827" y="25"/>
                  </a:lnTo>
                  <a:lnTo>
                    <a:pt x="2827" y="33"/>
                  </a:lnTo>
                  <a:lnTo>
                    <a:pt x="2765" y="33"/>
                  </a:lnTo>
                  <a:lnTo>
                    <a:pt x="2765" y="25"/>
                  </a:lnTo>
                  <a:close/>
                  <a:moveTo>
                    <a:pt x="2850" y="25"/>
                  </a:moveTo>
                  <a:lnTo>
                    <a:pt x="2858" y="25"/>
                  </a:lnTo>
                  <a:lnTo>
                    <a:pt x="2858" y="33"/>
                  </a:lnTo>
                  <a:lnTo>
                    <a:pt x="2850" y="33"/>
                  </a:lnTo>
                  <a:lnTo>
                    <a:pt x="2850" y="25"/>
                  </a:lnTo>
                  <a:close/>
                  <a:moveTo>
                    <a:pt x="2881" y="27"/>
                  </a:moveTo>
                  <a:lnTo>
                    <a:pt x="2942" y="27"/>
                  </a:lnTo>
                  <a:lnTo>
                    <a:pt x="2942" y="35"/>
                  </a:lnTo>
                  <a:lnTo>
                    <a:pt x="2881" y="35"/>
                  </a:lnTo>
                  <a:lnTo>
                    <a:pt x="2881" y="27"/>
                  </a:lnTo>
                  <a:close/>
                  <a:moveTo>
                    <a:pt x="2965" y="27"/>
                  </a:moveTo>
                  <a:lnTo>
                    <a:pt x="2973" y="27"/>
                  </a:lnTo>
                  <a:lnTo>
                    <a:pt x="2973" y="35"/>
                  </a:lnTo>
                  <a:lnTo>
                    <a:pt x="2965" y="35"/>
                  </a:lnTo>
                  <a:lnTo>
                    <a:pt x="2965" y="27"/>
                  </a:lnTo>
                  <a:close/>
                  <a:moveTo>
                    <a:pt x="2996" y="27"/>
                  </a:moveTo>
                  <a:lnTo>
                    <a:pt x="3057" y="27"/>
                  </a:lnTo>
                  <a:lnTo>
                    <a:pt x="3057" y="35"/>
                  </a:lnTo>
                  <a:lnTo>
                    <a:pt x="2996" y="35"/>
                  </a:lnTo>
                  <a:lnTo>
                    <a:pt x="2996" y="27"/>
                  </a:lnTo>
                  <a:close/>
                  <a:moveTo>
                    <a:pt x="3080" y="27"/>
                  </a:moveTo>
                  <a:lnTo>
                    <a:pt x="3088" y="27"/>
                  </a:lnTo>
                  <a:lnTo>
                    <a:pt x="3088" y="35"/>
                  </a:lnTo>
                  <a:lnTo>
                    <a:pt x="3080" y="35"/>
                  </a:lnTo>
                  <a:lnTo>
                    <a:pt x="3080" y="27"/>
                  </a:lnTo>
                  <a:close/>
                  <a:moveTo>
                    <a:pt x="3111" y="27"/>
                  </a:moveTo>
                  <a:lnTo>
                    <a:pt x="3173" y="27"/>
                  </a:lnTo>
                  <a:lnTo>
                    <a:pt x="3173" y="35"/>
                  </a:lnTo>
                  <a:lnTo>
                    <a:pt x="3111" y="35"/>
                  </a:lnTo>
                  <a:lnTo>
                    <a:pt x="3111" y="27"/>
                  </a:lnTo>
                  <a:close/>
                  <a:moveTo>
                    <a:pt x="3196" y="27"/>
                  </a:moveTo>
                  <a:lnTo>
                    <a:pt x="3203" y="27"/>
                  </a:lnTo>
                  <a:lnTo>
                    <a:pt x="3203" y="35"/>
                  </a:lnTo>
                  <a:lnTo>
                    <a:pt x="3196" y="35"/>
                  </a:lnTo>
                  <a:lnTo>
                    <a:pt x="3196" y="27"/>
                  </a:lnTo>
                  <a:close/>
                  <a:moveTo>
                    <a:pt x="3226" y="27"/>
                  </a:moveTo>
                  <a:lnTo>
                    <a:pt x="3288" y="27"/>
                  </a:lnTo>
                  <a:lnTo>
                    <a:pt x="3288" y="35"/>
                  </a:lnTo>
                  <a:lnTo>
                    <a:pt x="3226" y="35"/>
                  </a:lnTo>
                  <a:lnTo>
                    <a:pt x="3226" y="27"/>
                  </a:lnTo>
                  <a:close/>
                  <a:moveTo>
                    <a:pt x="3311" y="27"/>
                  </a:moveTo>
                  <a:lnTo>
                    <a:pt x="3318" y="27"/>
                  </a:lnTo>
                  <a:lnTo>
                    <a:pt x="3318" y="35"/>
                  </a:lnTo>
                  <a:lnTo>
                    <a:pt x="3311" y="35"/>
                  </a:lnTo>
                  <a:lnTo>
                    <a:pt x="3311" y="27"/>
                  </a:lnTo>
                  <a:close/>
                  <a:moveTo>
                    <a:pt x="3342" y="27"/>
                  </a:moveTo>
                  <a:lnTo>
                    <a:pt x="3403" y="29"/>
                  </a:lnTo>
                  <a:lnTo>
                    <a:pt x="3403" y="37"/>
                  </a:lnTo>
                  <a:lnTo>
                    <a:pt x="3342" y="35"/>
                  </a:lnTo>
                  <a:lnTo>
                    <a:pt x="3342" y="27"/>
                  </a:lnTo>
                  <a:close/>
                  <a:moveTo>
                    <a:pt x="3426" y="29"/>
                  </a:moveTo>
                  <a:lnTo>
                    <a:pt x="3434" y="29"/>
                  </a:lnTo>
                  <a:lnTo>
                    <a:pt x="3434" y="37"/>
                  </a:lnTo>
                  <a:lnTo>
                    <a:pt x="3426" y="37"/>
                  </a:lnTo>
                  <a:lnTo>
                    <a:pt x="3426" y="29"/>
                  </a:lnTo>
                  <a:close/>
                  <a:moveTo>
                    <a:pt x="3457" y="29"/>
                  </a:moveTo>
                  <a:lnTo>
                    <a:pt x="3489" y="29"/>
                  </a:lnTo>
                  <a:lnTo>
                    <a:pt x="3489" y="37"/>
                  </a:lnTo>
                  <a:lnTo>
                    <a:pt x="3457" y="37"/>
                  </a:lnTo>
                  <a:lnTo>
                    <a:pt x="3457" y="29"/>
                  </a:lnTo>
                  <a:close/>
                  <a:moveTo>
                    <a:pt x="3489" y="0"/>
                  </a:moveTo>
                  <a:lnTo>
                    <a:pt x="3501" y="2"/>
                  </a:lnTo>
                  <a:lnTo>
                    <a:pt x="3510" y="10"/>
                  </a:lnTo>
                  <a:lnTo>
                    <a:pt x="3518" y="19"/>
                  </a:lnTo>
                  <a:lnTo>
                    <a:pt x="3520" y="33"/>
                  </a:lnTo>
                  <a:lnTo>
                    <a:pt x="3518" y="44"/>
                  </a:lnTo>
                  <a:lnTo>
                    <a:pt x="3510" y="54"/>
                  </a:lnTo>
                  <a:lnTo>
                    <a:pt x="3501" y="61"/>
                  </a:lnTo>
                  <a:lnTo>
                    <a:pt x="3489" y="63"/>
                  </a:lnTo>
                  <a:lnTo>
                    <a:pt x="3476" y="61"/>
                  </a:lnTo>
                  <a:lnTo>
                    <a:pt x="3466" y="54"/>
                  </a:lnTo>
                  <a:lnTo>
                    <a:pt x="3459" y="44"/>
                  </a:lnTo>
                  <a:lnTo>
                    <a:pt x="3457" y="33"/>
                  </a:lnTo>
                  <a:lnTo>
                    <a:pt x="3459" y="19"/>
                  </a:lnTo>
                  <a:lnTo>
                    <a:pt x="3466" y="10"/>
                  </a:lnTo>
                  <a:lnTo>
                    <a:pt x="3476" y="2"/>
                  </a:lnTo>
                  <a:lnTo>
                    <a:pt x="3489" y="0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A6A6A6"/>
            </a:solidFill>
            <a:ln w="0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2" name="Retângulo 41"/>
            <p:cNvSpPr/>
            <p:nvPr/>
          </p:nvSpPr>
          <p:spPr>
            <a:xfrm>
              <a:off x="7166360" y="4304233"/>
              <a:ext cx="45719" cy="36866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43" name="Rectangle 78"/>
            <p:cNvSpPr>
              <a:spLocks noChangeArrowheads="1"/>
            </p:cNvSpPr>
            <p:nvPr/>
          </p:nvSpPr>
          <p:spPr bwMode="auto">
            <a:xfrm>
              <a:off x="9006744" y="4376108"/>
              <a:ext cx="4328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1,1%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2"/>
            <p:cNvSpPr>
              <a:spLocks noChangeArrowheads="1"/>
            </p:cNvSpPr>
            <p:nvPr/>
          </p:nvSpPr>
          <p:spPr bwMode="auto">
            <a:xfrm>
              <a:off x="4913424" y="4327001"/>
              <a:ext cx="62356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6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mais de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6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3 vezes</a:t>
              </a:r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263400" y="3262872"/>
            <a:ext cx="4452533" cy="315132"/>
            <a:chOff x="5039121" y="3618984"/>
            <a:chExt cx="4452533" cy="315132"/>
          </a:xfrm>
        </p:grpSpPr>
        <p:sp>
          <p:nvSpPr>
            <p:cNvPr id="66" name="Freeform 13"/>
            <p:cNvSpPr>
              <a:spLocks noEditPoints="1"/>
            </p:cNvSpPr>
            <p:nvPr/>
          </p:nvSpPr>
          <p:spPr bwMode="auto">
            <a:xfrm>
              <a:off x="5733728" y="3774763"/>
              <a:ext cx="3017746" cy="45719"/>
            </a:xfrm>
            <a:custGeom>
              <a:avLst/>
              <a:gdLst>
                <a:gd name="T0" fmla="*/ 85 w 3520"/>
                <a:gd name="T1" fmla="*/ 15 h 63"/>
                <a:gd name="T2" fmla="*/ 177 w 3520"/>
                <a:gd name="T3" fmla="*/ 15 h 63"/>
                <a:gd name="T4" fmla="*/ 208 w 3520"/>
                <a:gd name="T5" fmla="*/ 23 h 63"/>
                <a:gd name="T6" fmla="*/ 231 w 3520"/>
                <a:gd name="T7" fmla="*/ 23 h 63"/>
                <a:gd name="T8" fmla="*/ 315 w 3520"/>
                <a:gd name="T9" fmla="*/ 15 h 63"/>
                <a:gd name="T10" fmla="*/ 430 w 3520"/>
                <a:gd name="T11" fmla="*/ 17 h 63"/>
                <a:gd name="T12" fmla="*/ 523 w 3520"/>
                <a:gd name="T13" fmla="*/ 17 h 63"/>
                <a:gd name="T14" fmla="*/ 553 w 3520"/>
                <a:gd name="T15" fmla="*/ 25 h 63"/>
                <a:gd name="T16" fmla="*/ 576 w 3520"/>
                <a:gd name="T17" fmla="*/ 25 h 63"/>
                <a:gd name="T18" fmla="*/ 661 w 3520"/>
                <a:gd name="T19" fmla="*/ 17 h 63"/>
                <a:gd name="T20" fmla="*/ 776 w 3520"/>
                <a:gd name="T21" fmla="*/ 17 h 63"/>
                <a:gd name="T22" fmla="*/ 868 w 3520"/>
                <a:gd name="T23" fmla="*/ 17 h 63"/>
                <a:gd name="T24" fmla="*/ 899 w 3520"/>
                <a:gd name="T25" fmla="*/ 25 h 63"/>
                <a:gd name="T26" fmla="*/ 922 w 3520"/>
                <a:gd name="T27" fmla="*/ 27 h 63"/>
                <a:gd name="T28" fmla="*/ 1006 w 3520"/>
                <a:gd name="T29" fmla="*/ 19 h 63"/>
                <a:gd name="T30" fmla="*/ 1122 w 3520"/>
                <a:gd name="T31" fmla="*/ 19 h 63"/>
                <a:gd name="T32" fmla="*/ 1214 w 3520"/>
                <a:gd name="T33" fmla="*/ 19 h 63"/>
                <a:gd name="T34" fmla="*/ 1245 w 3520"/>
                <a:gd name="T35" fmla="*/ 27 h 63"/>
                <a:gd name="T36" fmla="*/ 1268 w 3520"/>
                <a:gd name="T37" fmla="*/ 27 h 63"/>
                <a:gd name="T38" fmla="*/ 1352 w 3520"/>
                <a:gd name="T39" fmla="*/ 19 h 63"/>
                <a:gd name="T40" fmla="*/ 1467 w 3520"/>
                <a:gd name="T41" fmla="*/ 21 h 63"/>
                <a:gd name="T42" fmla="*/ 1560 w 3520"/>
                <a:gd name="T43" fmla="*/ 21 h 63"/>
                <a:gd name="T44" fmla="*/ 1590 w 3520"/>
                <a:gd name="T45" fmla="*/ 29 h 63"/>
                <a:gd name="T46" fmla="*/ 1613 w 3520"/>
                <a:gd name="T47" fmla="*/ 29 h 63"/>
                <a:gd name="T48" fmla="*/ 1698 w 3520"/>
                <a:gd name="T49" fmla="*/ 21 h 63"/>
                <a:gd name="T50" fmla="*/ 1813 w 3520"/>
                <a:gd name="T51" fmla="*/ 21 h 63"/>
                <a:gd name="T52" fmla="*/ 1905 w 3520"/>
                <a:gd name="T53" fmla="*/ 23 h 63"/>
                <a:gd name="T54" fmla="*/ 1936 w 3520"/>
                <a:gd name="T55" fmla="*/ 31 h 63"/>
                <a:gd name="T56" fmla="*/ 1959 w 3520"/>
                <a:gd name="T57" fmla="*/ 31 h 63"/>
                <a:gd name="T58" fmla="*/ 2043 w 3520"/>
                <a:gd name="T59" fmla="*/ 23 h 63"/>
                <a:gd name="T60" fmla="*/ 2159 w 3520"/>
                <a:gd name="T61" fmla="*/ 23 h 63"/>
                <a:gd name="T62" fmla="*/ 2251 w 3520"/>
                <a:gd name="T63" fmla="*/ 23 h 63"/>
                <a:gd name="T64" fmla="*/ 2282 w 3520"/>
                <a:gd name="T65" fmla="*/ 31 h 63"/>
                <a:gd name="T66" fmla="*/ 2305 w 3520"/>
                <a:gd name="T67" fmla="*/ 31 h 63"/>
                <a:gd name="T68" fmla="*/ 2389 w 3520"/>
                <a:gd name="T69" fmla="*/ 25 h 63"/>
                <a:gd name="T70" fmla="*/ 2504 w 3520"/>
                <a:gd name="T71" fmla="*/ 25 h 63"/>
                <a:gd name="T72" fmla="*/ 2596 w 3520"/>
                <a:gd name="T73" fmla="*/ 25 h 63"/>
                <a:gd name="T74" fmla="*/ 2627 w 3520"/>
                <a:gd name="T75" fmla="*/ 33 h 63"/>
                <a:gd name="T76" fmla="*/ 2650 w 3520"/>
                <a:gd name="T77" fmla="*/ 33 h 63"/>
                <a:gd name="T78" fmla="*/ 2735 w 3520"/>
                <a:gd name="T79" fmla="*/ 25 h 63"/>
                <a:gd name="T80" fmla="*/ 2850 w 3520"/>
                <a:gd name="T81" fmla="*/ 25 h 63"/>
                <a:gd name="T82" fmla="*/ 2942 w 3520"/>
                <a:gd name="T83" fmla="*/ 27 h 63"/>
                <a:gd name="T84" fmla="*/ 2973 w 3520"/>
                <a:gd name="T85" fmla="*/ 35 h 63"/>
                <a:gd name="T86" fmla="*/ 2996 w 3520"/>
                <a:gd name="T87" fmla="*/ 35 h 63"/>
                <a:gd name="T88" fmla="*/ 3080 w 3520"/>
                <a:gd name="T89" fmla="*/ 27 h 63"/>
                <a:gd name="T90" fmla="*/ 3196 w 3520"/>
                <a:gd name="T91" fmla="*/ 27 h 63"/>
                <a:gd name="T92" fmla="*/ 3288 w 3520"/>
                <a:gd name="T93" fmla="*/ 27 h 63"/>
                <a:gd name="T94" fmla="*/ 3318 w 3520"/>
                <a:gd name="T95" fmla="*/ 35 h 63"/>
                <a:gd name="T96" fmla="*/ 3342 w 3520"/>
                <a:gd name="T97" fmla="*/ 35 h 63"/>
                <a:gd name="T98" fmla="*/ 3426 w 3520"/>
                <a:gd name="T99" fmla="*/ 29 h 63"/>
                <a:gd name="T100" fmla="*/ 3489 w 3520"/>
                <a:gd name="T101" fmla="*/ 0 h 63"/>
                <a:gd name="T102" fmla="*/ 3510 w 3520"/>
                <a:gd name="T103" fmla="*/ 54 h 63"/>
                <a:gd name="T104" fmla="*/ 3457 w 3520"/>
                <a:gd name="T105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20" h="63">
                  <a:moveTo>
                    <a:pt x="0" y="15"/>
                  </a:moveTo>
                  <a:lnTo>
                    <a:pt x="62" y="15"/>
                  </a:lnTo>
                  <a:lnTo>
                    <a:pt x="62" y="23"/>
                  </a:lnTo>
                  <a:lnTo>
                    <a:pt x="0" y="23"/>
                  </a:lnTo>
                  <a:lnTo>
                    <a:pt x="0" y="15"/>
                  </a:lnTo>
                  <a:close/>
                  <a:moveTo>
                    <a:pt x="85" y="15"/>
                  </a:moveTo>
                  <a:lnTo>
                    <a:pt x="92" y="15"/>
                  </a:lnTo>
                  <a:lnTo>
                    <a:pt x="92" y="23"/>
                  </a:lnTo>
                  <a:lnTo>
                    <a:pt x="85" y="23"/>
                  </a:lnTo>
                  <a:lnTo>
                    <a:pt x="85" y="15"/>
                  </a:lnTo>
                  <a:close/>
                  <a:moveTo>
                    <a:pt x="115" y="15"/>
                  </a:moveTo>
                  <a:lnTo>
                    <a:pt x="177" y="15"/>
                  </a:lnTo>
                  <a:lnTo>
                    <a:pt x="177" y="23"/>
                  </a:lnTo>
                  <a:lnTo>
                    <a:pt x="115" y="23"/>
                  </a:lnTo>
                  <a:lnTo>
                    <a:pt x="115" y="15"/>
                  </a:lnTo>
                  <a:close/>
                  <a:moveTo>
                    <a:pt x="200" y="15"/>
                  </a:moveTo>
                  <a:lnTo>
                    <a:pt x="208" y="15"/>
                  </a:lnTo>
                  <a:lnTo>
                    <a:pt x="208" y="23"/>
                  </a:lnTo>
                  <a:lnTo>
                    <a:pt x="200" y="23"/>
                  </a:lnTo>
                  <a:lnTo>
                    <a:pt x="200" y="15"/>
                  </a:lnTo>
                  <a:close/>
                  <a:moveTo>
                    <a:pt x="231" y="15"/>
                  </a:moveTo>
                  <a:lnTo>
                    <a:pt x="292" y="15"/>
                  </a:lnTo>
                  <a:lnTo>
                    <a:pt x="292" y="23"/>
                  </a:lnTo>
                  <a:lnTo>
                    <a:pt x="231" y="23"/>
                  </a:lnTo>
                  <a:lnTo>
                    <a:pt x="231" y="15"/>
                  </a:lnTo>
                  <a:close/>
                  <a:moveTo>
                    <a:pt x="315" y="15"/>
                  </a:moveTo>
                  <a:lnTo>
                    <a:pt x="323" y="15"/>
                  </a:lnTo>
                  <a:lnTo>
                    <a:pt x="323" y="23"/>
                  </a:lnTo>
                  <a:lnTo>
                    <a:pt x="315" y="23"/>
                  </a:lnTo>
                  <a:lnTo>
                    <a:pt x="315" y="15"/>
                  </a:lnTo>
                  <a:close/>
                  <a:moveTo>
                    <a:pt x="346" y="15"/>
                  </a:moveTo>
                  <a:lnTo>
                    <a:pt x="407" y="15"/>
                  </a:lnTo>
                  <a:lnTo>
                    <a:pt x="407" y="23"/>
                  </a:lnTo>
                  <a:lnTo>
                    <a:pt x="346" y="23"/>
                  </a:lnTo>
                  <a:lnTo>
                    <a:pt x="346" y="15"/>
                  </a:lnTo>
                  <a:close/>
                  <a:moveTo>
                    <a:pt x="430" y="17"/>
                  </a:moveTo>
                  <a:lnTo>
                    <a:pt x="438" y="17"/>
                  </a:lnTo>
                  <a:lnTo>
                    <a:pt x="438" y="25"/>
                  </a:lnTo>
                  <a:lnTo>
                    <a:pt x="430" y="25"/>
                  </a:lnTo>
                  <a:lnTo>
                    <a:pt x="430" y="17"/>
                  </a:lnTo>
                  <a:close/>
                  <a:moveTo>
                    <a:pt x="461" y="17"/>
                  </a:moveTo>
                  <a:lnTo>
                    <a:pt x="523" y="17"/>
                  </a:lnTo>
                  <a:lnTo>
                    <a:pt x="523" y="25"/>
                  </a:lnTo>
                  <a:lnTo>
                    <a:pt x="461" y="25"/>
                  </a:lnTo>
                  <a:lnTo>
                    <a:pt x="461" y="17"/>
                  </a:lnTo>
                  <a:close/>
                  <a:moveTo>
                    <a:pt x="546" y="17"/>
                  </a:moveTo>
                  <a:lnTo>
                    <a:pt x="553" y="17"/>
                  </a:lnTo>
                  <a:lnTo>
                    <a:pt x="553" y="25"/>
                  </a:lnTo>
                  <a:lnTo>
                    <a:pt x="546" y="25"/>
                  </a:lnTo>
                  <a:lnTo>
                    <a:pt x="546" y="17"/>
                  </a:lnTo>
                  <a:close/>
                  <a:moveTo>
                    <a:pt x="576" y="17"/>
                  </a:moveTo>
                  <a:lnTo>
                    <a:pt x="638" y="17"/>
                  </a:lnTo>
                  <a:lnTo>
                    <a:pt x="638" y="25"/>
                  </a:lnTo>
                  <a:lnTo>
                    <a:pt x="576" y="25"/>
                  </a:lnTo>
                  <a:lnTo>
                    <a:pt x="576" y="17"/>
                  </a:lnTo>
                  <a:close/>
                  <a:moveTo>
                    <a:pt x="661" y="17"/>
                  </a:moveTo>
                  <a:lnTo>
                    <a:pt x="669" y="17"/>
                  </a:lnTo>
                  <a:lnTo>
                    <a:pt x="669" y="25"/>
                  </a:lnTo>
                  <a:lnTo>
                    <a:pt x="661" y="25"/>
                  </a:lnTo>
                  <a:lnTo>
                    <a:pt x="661" y="17"/>
                  </a:lnTo>
                  <a:close/>
                  <a:moveTo>
                    <a:pt x="692" y="17"/>
                  </a:moveTo>
                  <a:lnTo>
                    <a:pt x="753" y="17"/>
                  </a:lnTo>
                  <a:lnTo>
                    <a:pt x="753" y="25"/>
                  </a:lnTo>
                  <a:lnTo>
                    <a:pt x="692" y="25"/>
                  </a:lnTo>
                  <a:lnTo>
                    <a:pt x="692" y="17"/>
                  </a:lnTo>
                  <a:close/>
                  <a:moveTo>
                    <a:pt x="776" y="17"/>
                  </a:moveTo>
                  <a:lnTo>
                    <a:pt x="784" y="17"/>
                  </a:lnTo>
                  <a:lnTo>
                    <a:pt x="784" y="25"/>
                  </a:lnTo>
                  <a:lnTo>
                    <a:pt x="776" y="25"/>
                  </a:lnTo>
                  <a:lnTo>
                    <a:pt x="776" y="17"/>
                  </a:lnTo>
                  <a:close/>
                  <a:moveTo>
                    <a:pt x="807" y="17"/>
                  </a:moveTo>
                  <a:lnTo>
                    <a:pt x="868" y="17"/>
                  </a:lnTo>
                  <a:lnTo>
                    <a:pt x="868" y="25"/>
                  </a:lnTo>
                  <a:lnTo>
                    <a:pt x="807" y="25"/>
                  </a:lnTo>
                  <a:lnTo>
                    <a:pt x="807" y="17"/>
                  </a:lnTo>
                  <a:close/>
                  <a:moveTo>
                    <a:pt x="891" y="17"/>
                  </a:moveTo>
                  <a:lnTo>
                    <a:pt x="899" y="17"/>
                  </a:lnTo>
                  <a:lnTo>
                    <a:pt x="899" y="25"/>
                  </a:lnTo>
                  <a:lnTo>
                    <a:pt x="891" y="25"/>
                  </a:lnTo>
                  <a:lnTo>
                    <a:pt x="891" y="17"/>
                  </a:lnTo>
                  <a:close/>
                  <a:moveTo>
                    <a:pt x="922" y="19"/>
                  </a:moveTo>
                  <a:lnTo>
                    <a:pt x="983" y="19"/>
                  </a:lnTo>
                  <a:lnTo>
                    <a:pt x="983" y="27"/>
                  </a:lnTo>
                  <a:lnTo>
                    <a:pt x="922" y="27"/>
                  </a:lnTo>
                  <a:lnTo>
                    <a:pt x="922" y="19"/>
                  </a:lnTo>
                  <a:close/>
                  <a:moveTo>
                    <a:pt x="1006" y="19"/>
                  </a:moveTo>
                  <a:lnTo>
                    <a:pt x="1014" y="19"/>
                  </a:lnTo>
                  <a:lnTo>
                    <a:pt x="1014" y="27"/>
                  </a:lnTo>
                  <a:lnTo>
                    <a:pt x="1006" y="27"/>
                  </a:lnTo>
                  <a:lnTo>
                    <a:pt x="1006" y="19"/>
                  </a:lnTo>
                  <a:close/>
                  <a:moveTo>
                    <a:pt x="1037" y="19"/>
                  </a:moveTo>
                  <a:lnTo>
                    <a:pt x="1099" y="19"/>
                  </a:lnTo>
                  <a:lnTo>
                    <a:pt x="1099" y="27"/>
                  </a:lnTo>
                  <a:lnTo>
                    <a:pt x="1037" y="27"/>
                  </a:lnTo>
                  <a:lnTo>
                    <a:pt x="1037" y="19"/>
                  </a:lnTo>
                  <a:close/>
                  <a:moveTo>
                    <a:pt x="1122" y="19"/>
                  </a:moveTo>
                  <a:lnTo>
                    <a:pt x="1129" y="19"/>
                  </a:lnTo>
                  <a:lnTo>
                    <a:pt x="1129" y="27"/>
                  </a:lnTo>
                  <a:lnTo>
                    <a:pt x="1122" y="27"/>
                  </a:lnTo>
                  <a:lnTo>
                    <a:pt x="1122" y="19"/>
                  </a:lnTo>
                  <a:close/>
                  <a:moveTo>
                    <a:pt x="1152" y="19"/>
                  </a:moveTo>
                  <a:lnTo>
                    <a:pt x="1214" y="19"/>
                  </a:lnTo>
                  <a:lnTo>
                    <a:pt x="1214" y="27"/>
                  </a:lnTo>
                  <a:lnTo>
                    <a:pt x="1152" y="27"/>
                  </a:lnTo>
                  <a:lnTo>
                    <a:pt x="1152" y="19"/>
                  </a:lnTo>
                  <a:close/>
                  <a:moveTo>
                    <a:pt x="1237" y="19"/>
                  </a:moveTo>
                  <a:lnTo>
                    <a:pt x="1245" y="19"/>
                  </a:lnTo>
                  <a:lnTo>
                    <a:pt x="1245" y="27"/>
                  </a:lnTo>
                  <a:lnTo>
                    <a:pt x="1237" y="27"/>
                  </a:lnTo>
                  <a:lnTo>
                    <a:pt x="1237" y="19"/>
                  </a:lnTo>
                  <a:close/>
                  <a:moveTo>
                    <a:pt x="1268" y="19"/>
                  </a:moveTo>
                  <a:lnTo>
                    <a:pt x="1329" y="19"/>
                  </a:lnTo>
                  <a:lnTo>
                    <a:pt x="1329" y="27"/>
                  </a:lnTo>
                  <a:lnTo>
                    <a:pt x="1268" y="27"/>
                  </a:lnTo>
                  <a:lnTo>
                    <a:pt x="1268" y="19"/>
                  </a:lnTo>
                  <a:close/>
                  <a:moveTo>
                    <a:pt x="1352" y="19"/>
                  </a:moveTo>
                  <a:lnTo>
                    <a:pt x="1360" y="19"/>
                  </a:lnTo>
                  <a:lnTo>
                    <a:pt x="1360" y="27"/>
                  </a:lnTo>
                  <a:lnTo>
                    <a:pt x="1352" y="27"/>
                  </a:lnTo>
                  <a:lnTo>
                    <a:pt x="1352" y="19"/>
                  </a:lnTo>
                  <a:close/>
                  <a:moveTo>
                    <a:pt x="1383" y="19"/>
                  </a:moveTo>
                  <a:lnTo>
                    <a:pt x="1444" y="21"/>
                  </a:lnTo>
                  <a:lnTo>
                    <a:pt x="1444" y="29"/>
                  </a:lnTo>
                  <a:lnTo>
                    <a:pt x="1383" y="27"/>
                  </a:lnTo>
                  <a:lnTo>
                    <a:pt x="1383" y="19"/>
                  </a:lnTo>
                  <a:close/>
                  <a:moveTo>
                    <a:pt x="1467" y="21"/>
                  </a:moveTo>
                  <a:lnTo>
                    <a:pt x="1475" y="21"/>
                  </a:lnTo>
                  <a:lnTo>
                    <a:pt x="1475" y="29"/>
                  </a:lnTo>
                  <a:lnTo>
                    <a:pt x="1467" y="29"/>
                  </a:lnTo>
                  <a:lnTo>
                    <a:pt x="1467" y="21"/>
                  </a:lnTo>
                  <a:close/>
                  <a:moveTo>
                    <a:pt x="1498" y="21"/>
                  </a:moveTo>
                  <a:lnTo>
                    <a:pt x="1560" y="21"/>
                  </a:lnTo>
                  <a:lnTo>
                    <a:pt x="1560" y="29"/>
                  </a:lnTo>
                  <a:lnTo>
                    <a:pt x="1498" y="29"/>
                  </a:lnTo>
                  <a:lnTo>
                    <a:pt x="1498" y="21"/>
                  </a:lnTo>
                  <a:close/>
                  <a:moveTo>
                    <a:pt x="1583" y="21"/>
                  </a:moveTo>
                  <a:lnTo>
                    <a:pt x="1590" y="21"/>
                  </a:lnTo>
                  <a:lnTo>
                    <a:pt x="1590" y="29"/>
                  </a:lnTo>
                  <a:lnTo>
                    <a:pt x="1583" y="29"/>
                  </a:lnTo>
                  <a:lnTo>
                    <a:pt x="1583" y="21"/>
                  </a:lnTo>
                  <a:close/>
                  <a:moveTo>
                    <a:pt x="1613" y="21"/>
                  </a:moveTo>
                  <a:lnTo>
                    <a:pt x="1675" y="21"/>
                  </a:lnTo>
                  <a:lnTo>
                    <a:pt x="1675" y="29"/>
                  </a:lnTo>
                  <a:lnTo>
                    <a:pt x="1613" y="29"/>
                  </a:lnTo>
                  <a:lnTo>
                    <a:pt x="1613" y="21"/>
                  </a:lnTo>
                  <a:close/>
                  <a:moveTo>
                    <a:pt x="1698" y="21"/>
                  </a:moveTo>
                  <a:lnTo>
                    <a:pt x="1705" y="21"/>
                  </a:lnTo>
                  <a:lnTo>
                    <a:pt x="1705" y="29"/>
                  </a:lnTo>
                  <a:lnTo>
                    <a:pt x="1698" y="29"/>
                  </a:lnTo>
                  <a:lnTo>
                    <a:pt x="1698" y="21"/>
                  </a:lnTo>
                  <a:close/>
                  <a:moveTo>
                    <a:pt x="1728" y="21"/>
                  </a:moveTo>
                  <a:lnTo>
                    <a:pt x="1790" y="21"/>
                  </a:lnTo>
                  <a:lnTo>
                    <a:pt x="1790" y="29"/>
                  </a:lnTo>
                  <a:lnTo>
                    <a:pt x="1728" y="29"/>
                  </a:lnTo>
                  <a:lnTo>
                    <a:pt x="1728" y="21"/>
                  </a:lnTo>
                  <a:close/>
                  <a:moveTo>
                    <a:pt x="1813" y="21"/>
                  </a:moveTo>
                  <a:lnTo>
                    <a:pt x="1821" y="21"/>
                  </a:lnTo>
                  <a:lnTo>
                    <a:pt x="1821" y="29"/>
                  </a:lnTo>
                  <a:lnTo>
                    <a:pt x="1813" y="29"/>
                  </a:lnTo>
                  <a:lnTo>
                    <a:pt x="1813" y="21"/>
                  </a:lnTo>
                  <a:close/>
                  <a:moveTo>
                    <a:pt x="1844" y="21"/>
                  </a:moveTo>
                  <a:lnTo>
                    <a:pt x="1905" y="23"/>
                  </a:lnTo>
                  <a:lnTo>
                    <a:pt x="1905" y="31"/>
                  </a:lnTo>
                  <a:lnTo>
                    <a:pt x="1844" y="29"/>
                  </a:lnTo>
                  <a:lnTo>
                    <a:pt x="1844" y="21"/>
                  </a:lnTo>
                  <a:close/>
                  <a:moveTo>
                    <a:pt x="1928" y="23"/>
                  </a:moveTo>
                  <a:lnTo>
                    <a:pt x="1936" y="23"/>
                  </a:lnTo>
                  <a:lnTo>
                    <a:pt x="1936" y="31"/>
                  </a:lnTo>
                  <a:lnTo>
                    <a:pt x="1928" y="31"/>
                  </a:lnTo>
                  <a:lnTo>
                    <a:pt x="1928" y="23"/>
                  </a:lnTo>
                  <a:close/>
                  <a:moveTo>
                    <a:pt x="1959" y="23"/>
                  </a:moveTo>
                  <a:lnTo>
                    <a:pt x="2020" y="23"/>
                  </a:lnTo>
                  <a:lnTo>
                    <a:pt x="2020" y="31"/>
                  </a:lnTo>
                  <a:lnTo>
                    <a:pt x="1959" y="31"/>
                  </a:lnTo>
                  <a:lnTo>
                    <a:pt x="1959" y="23"/>
                  </a:lnTo>
                  <a:close/>
                  <a:moveTo>
                    <a:pt x="2043" y="23"/>
                  </a:moveTo>
                  <a:lnTo>
                    <a:pt x="2051" y="23"/>
                  </a:lnTo>
                  <a:lnTo>
                    <a:pt x="2051" y="31"/>
                  </a:lnTo>
                  <a:lnTo>
                    <a:pt x="2043" y="31"/>
                  </a:lnTo>
                  <a:lnTo>
                    <a:pt x="2043" y="23"/>
                  </a:lnTo>
                  <a:close/>
                  <a:moveTo>
                    <a:pt x="2074" y="23"/>
                  </a:moveTo>
                  <a:lnTo>
                    <a:pt x="2136" y="23"/>
                  </a:lnTo>
                  <a:lnTo>
                    <a:pt x="2136" y="31"/>
                  </a:lnTo>
                  <a:lnTo>
                    <a:pt x="2074" y="31"/>
                  </a:lnTo>
                  <a:lnTo>
                    <a:pt x="2074" y="23"/>
                  </a:lnTo>
                  <a:close/>
                  <a:moveTo>
                    <a:pt x="2159" y="23"/>
                  </a:moveTo>
                  <a:lnTo>
                    <a:pt x="2166" y="23"/>
                  </a:lnTo>
                  <a:lnTo>
                    <a:pt x="2166" y="31"/>
                  </a:lnTo>
                  <a:lnTo>
                    <a:pt x="2159" y="31"/>
                  </a:lnTo>
                  <a:lnTo>
                    <a:pt x="2159" y="23"/>
                  </a:lnTo>
                  <a:close/>
                  <a:moveTo>
                    <a:pt x="2189" y="23"/>
                  </a:moveTo>
                  <a:lnTo>
                    <a:pt x="2251" y="23"/>
                  </a:lnTo>
                  <a:lnTo>
                    <a:pt x="2251" y="31"/>
                  </a:lnTo>
                  <a:lnTo>
                    <a:pt x="2189" y="31"/>
                  </a:lnTo>
                  <a:lnTo>
                    <a:pt x="2189" y="23"/>
                  </a:lnTo>
                  <a:close/>
                  <a:moveTo>
                    <a:pt x="2274" y="23"/>
                  </a:moveTo>
                  <a:lnTo>
                    <a:pt x="2282" y="23"/>
                  </a:lnTo>
                  <a:lnTo>
                    <a:pt x="2282" y="31"/>
                  </a:lnTo>
                  <a:lnTo>
                    <a:pt x="2274" y="31"/>
                  </a:lnTo>
                  <a:lnTo>
                    <a:pt x="2274" y="23"/>
                  </a:lnTo>
                  <a:close/>
                  <a:moveTo>
                    <a:pt x="2305" y="23"/>
                  </a:moveTo>
                  <a:lnTo>
                    <a:pt x="2366" y="23"/>
                  </a:lnTo>
                  <a:lnTo>
                    <a:pt x="2366" y="31"/>
                  </a:lnTo>
                  <a:lnTo>
                    <a:pt x="2305" y="31"/>
                  </a:lnTo>
                  <a:lnTo>
                    <a:pt x="2305" y="23"/>
                  </a:lnTo>
                  <a:close/>
                  <a:moveTo>
                    <a:pt x="2389" y="25"/>
                  </a:moveTo>
                  <a:lnTo>
                    <a:pt x="2397" y="25"/>
                  </a:lnTo>
                  <a:lnTo>
                    <a:pt x="2397" y="33"/>
                  </a:lnTo>
                  <a:lnTo>
                    <a:pt x="2389" y="33"/>
                  </a:lnTo>
                  <a:lnTo>
                    <a:pt x="2389" y="25"/>
                  </a:lnTo>
                  <a:close/>
                  <a:moveTo>
                    <a:pt x="2420" y="25"/>
                  </a:moveTo>
                  <a:lnTo>
                    <a:pt x="2481" y="25"/>
                  </a:lnTo>
                  <a:lnTo>
                    <a:pt x="2481" y="33"/>
                  </a:lnTo>
                  <a:lnTo>
                    <a:pt x="2420" y="33"/>
                  </a:lnTo>
                  <a:lnTo>
                    <a:pt x="2420" y="25"/>
                  </a:lnTo>
                  <a:close/>
                  <a:moveTo>
                    <a:pt x="2504" y="25"/>
                  </a:moveTo>
                  <a:lnTo>
                    <a:pt x="2512" y="25"/>
                  </a:lnTo>
                  <a:lnTo>
                    <a:pt x="2512" y="33"/>
                  </a:lnTo>
                  <a:lnTo>
                    <a:pt x="2504" y="33"/>
                  </a:lnTo>
                  <a:lnTo>
                    <a:pt x="2504" y="25"/>
                  </a:lnTo>
                  <a:close/>
                  <a:moveTo>
                    <a:pt x="2535" y="25"/>
                  </a:moveTo>
                  <a:lnTo>
                    <a:pt x="2596" y="25"/>
                  </a:lnTo>
                  <a:lnTo>
                    <a:pt x="2596" y="33"/>
                  </a:lnTo>
                  <a:lnTo>
                    <a:pt x="2535" y="33"/>
                  </a:lnTo>
                  <a:lnTo>
                    <a:pt x="2535" y="25"/>
                  </a:lnTo>
                  <a:close/>
                  <a:moveTo>
                    <a:pt x="2619" y="25"/>
                  </a:moveTo>
                  <a:lnTo>
                    <a:pt x="2627" y="25"/>
                  </a:lnTo>
                  <a:lnTo>
                    <a:pt x="2627" y="33"/>
                  </a:lnTo>
                  <a:lnTo>
                    <a:pt x="2619" y="33"/>
                  </a:lnTo>
                  <a:lnTo>
                    <a:pt x="2619" y="25"/>
                  </a:lnTo>
                  <a:close/>
                  <a:moveTo>
                    <a:pt x="2650" y="25"/>
                  </a:moveTo>
                  <a:lnTo>
                    <a:pt x="2712" y="25"/>
                  </a:lnTo>
                  <a:lnTo>
                    <a:pt x="2712" y="33"/>
                  </a:lnTo>
                  <a:lnTo>
                    <a:pt x="2650" y="33"/>
                  </a:lnTo>
                  <a:lnTo>
                    <a:pt x="2650" y="25"/>
                  </a:lnTo>
                  <a:close/>
                  <a:moveTo>
                    <a:pt x="2735" y="25"/>
                  </a:moveTo>
                  <a:lnTo>
                    <a:pt x="2742" y="25"/>
                  </a:lnTo>
                  <a:lnTo>
                    <a:pt x="2742" y="33"/>
                  </a:lnTo>
                  <a:lnTo>
                    <a:pt x="2735" y="33"/>
                  </a:lnTo>
                  <a:lnTo>
                    <a:pt x="2735" y="25"/>
                  </a:lnTo>
                  <a:close/>
                  <a:moveTo>
                    <a:pt x="2765" y="25"/>
                  </a:moveTo>
                  <a:lnTo>
                    <a:pt x="2827" y="25"/>
                  </a:lnTo>
                  <a:lnTo>
                    <a:pt x="2827" y="33"/>
                  </a:lnTo>
                  <a:lnTo>
                    <a:pt x="2765" y="33"/>
                  </a:lnTo>
                  <a:lnTo>
                    <a:pt x="2765" y="25"/>
                  </a:lnTo>
                  <a:close/>
                  <a:moveTo>
                    <a:pt x="2850" y="25"/>
                  </a:moveTo>
                  <a:lnTo>
                    <a:pt x="2858" y="25"/>
                  </a:lnTo>
                  <a:lnTo>
                    <a:pt x="2858" y="33"/>
                  </a:lnTo>
                  <a:lnTo>
                    <a:pt x="2850" y="33"/>
                  </a:lnTo>
                  <a:lnTo>
                    <a:pt x="2850" y="25"/>
                  </a:lnTo>
                  <a:close/>
                  <a:moveTo>
                    <a:pt x="2881" y="27"/>
                  </a:moveTo>
                  <a:lnTo>
                    <a:pt x="2942" y="27"/>
                  </a:lnTo>
                  <a:lnTo>
                    <a:pt x="2942" y="35"/>
                  </a:lnTo>
                  <a:lnTo>
                    <a:pt x="2881" y="35"/>
                  </a:lnTo>
                  <a:lnTo>
                    <a:pt x="2881" y="27"/>
                  </a:lnTo>
                  <a:close/>
                  <a:moveTo>
                    <a:pt x="2965" y="27"/>
                  </a:moveTo>
                  <a:lnTo>
                    <a:pt x="2973" y="27"/>
                  </a:lnTo>
                  <a:lnTo>
                    <a:pt x="2973" y="35"/>
                  </a:lnTo>
                  <a:lnTo>
                    <a:pt x="2965" y="35"/>
                  </a:lnTo>
                  <a:lnTo>
                    <a:pt x="2965" y="27"/>
                  </a:lnTo>
                  <a:close/>
                  <a:moveTo>
                    <a:pt x="2996" y="27"/>
                  </a:moveTo>
                  <a:lnTo>
                    <a:pt x="3057" y="27"/>
                  </a:lnTo>
                  <a:lnTo>
                    <a:pt x="3057" y="35"/>
                  </a:lnTo>
                  <a:lnTo>
                    <a:pt x="2996" y="35"/>
                  </a:lnTo>
                  <a:lnTo>
                    <a:pt x="2996" y="27"/>
                  </a:lnTo>
                  <a:close/>
                  <a:moveTo>
                    <a:pt x="3080" y="27"/>
                  </a:moveTo>
                  <a:lnTo>
                    <a:pt x="3088" y="27"/>
                  </a:lnTo>
                  <a:lnTo>
                    <a:pt x="3088" y="35"/>
                  </a:lnTo>
                  <a:lnTo>
                    <a:pt x="3080" y="35"/>
                  </a:lnTo>
                  <a:lnTo>
                    <a:pt x="3080" y="27"/>
                  </a:lnTo>
                  <a:close/>
                  <a:moveTo>
                    <a:pt x="3111" y="27"/>
                  </a:moveTo>
                  <a:lnTo>
                    <a:pt x="3173" y="27"/>
                  </a:lnTo>
                  <a:lnTo>
                    <a:pt x="3173" y="35"/>
                  </a:lnTo>
                  <a:lnTo>
                    <a:pt x="3111" y="35"/>
                  </a:lnTo>
                  <a:lnTo>
                    <a:pt x="3111" y="27"/>
                  </a:lnTo>
                  <a:close/>
                  <a:moveTo>
                    <a:pt x="3196" y="27"/>
                  </a:moveTo>
                  <a:lnTo>
                    <a:pt x="3203" y="27"/>
                  </a:lnTo>
                  <a:lnTo>
                    <a:pt x="3203" y="35"/>
                  </a:lnTo>
                  <a:lnTo>
                    <a:pt x="3196" y="35"/>
                  </a:lnTo>
                  <a:lnTo>
                    <a:pt x="3196" y="27"/>
                  </a:lnTo>
                  <a:close/>
                  <a:moveTo>
                    <a:pt x="3226" y="27"/>
                  </a:moveTo>
                  <a:lnTo>
                    <a:pt x="3288" y="27"/>
                  </a:lnTo>
                  <a:lnTo>
                    <a:pt x="3288" y="35"/>
                  </a:lnTo>
                  <a:lnTo>
                    <a:pt x="3226" y="35"/>
                  </a:lnTo>
                  <a:lnTo>
                    <a:pt x="3226" y="27"/>
                  </a:lnTo>
                  <a:close/>
                  <a:moveTo>
                    <a:pt x="3311" y="27"/>
                  </a:moveTo>
                  <a:lnTo>
                    <a:pt x="3318" y="27"/>
                  </a:lnTo>
                  <a:lnTo>
                    <a:pt x="3318" y="35"/>
                  </a:lnTo>
                  <a:lnTo>
                    <a:pt x="3311" y="35"/>
                  </a:lnTo>
                  <a:lnTo>
                    <a:pt x="3311" y="27"/>
                  </a:lnTo>
                  <a:close/>
                  <a:moveTo>
                    <a:pt x="3342" y="27"/>
                  </a:moveTo>
                  <a:lnTo>
                    <a:pt x="3403" y="29"/>
                  </a:lnTo>
                  <a:lnTo>
                    <a:pt x="3403" y="37"/>
                  </a:lnTo>
                  <a:lnTo>
                    <a:pt x="3342" y="35"/>
                  </a:lnTo>
                  <a:lnTo>
                    <a:pt x="3342" y="27"/>
                  </a:lnTo>
                  <a:close/>
                  <a:moveTo>
                    <a:pt x="3426" y="29"/>
                  </a:moveTo>
                  <a:lnTo>
                    <a:pt x="3434" y="29"/>
                  </a:lnTo>
                  <a:lnTo>
                    <a:pt x="3434" y="37"/>
                  </a:lnTo>
                  <a:lnTo>
                    <a:pt x="3426" y="37"/>
                  </a:lnTo>
                  <a:lnTo>
                    <a:pt x="3426" y="29"/>
                  </a:lnTo>
                  <a:close/>
                  <a:moveTo>
                    <a:pt x="3457" y="29"/>
                  </a:moveTo>
                  <a:lnTo>
                    <a:pt x="3489" y="29"/>
                  </a:lnTo>
                  <a:lnTo>
                    <a:pt x="3489" y="37"/>
                  </a:lnTo>
                  <a:lnTo>
                    <a:pt x="3457" y="37"/>
                  </a:lnTo>
                  <a:lnTo>
                    <a:pt x="3457" y="29"/>
                  </a:lnTo>
                  <a:close/>
                  <a:moveTo>
                    <a:pt x="3489" y="0"/>
                  </a:moveTo>
                  <a:lnTo>
                    <a:pt x="3501" y="2"/>
                  </a:lnTo>
                  <a:lnTo>
                    <a:pt x="3510" y="10"/>
                  </a:lnTo>
                  <a:lnTo>
                    <a:pt x="3518" y="19"/>
                  </a:lnTo>
                  <a:lnTo>
                    <a:pt x="3520" y="33"/>
                  </a:lnTo>
                  <a:lnTo>
                    <a:pt x="3518" y="44"/>
                  </a:lnTo>
                  <a:lnTo>
                    <a:pt x="3510" y="54"/>
                  </a:lnTo>
                  <a:lnTo>
                    <a:pt x="3501" y="61"/>
                  </a:lnTo>
                  <a:lnTo>
                    <a:pt x="3489" y="63"/>
                  </a:lnTo>
                  <a:lnTo>
                    <a:pt x="3476" y="61"/>
                  </a:lnTo>
                  <a:lnTo>
                    <a:pt x="3466" y="54"/>
                  </a:lnTo>
                  <a:lnTo>
                    <a:pt x="3459" y="44"/>
                  </a:lnTo>
                  <a:lnTo>
                    <a:pt x="3457" y="33"/>
                  </a:lnTo>
                  <a:lnTo>
                    <a:pt x="3459" y="19"/>
                  </a:lnTo>
                  <a:lnTo>
                    <a:pt x="3466" y="10"/>
                  </a:lnTo>
                  <a:lnTo>
                    <a:pt x="3476" y="2"/>
                  </a:lnTo>
                  <a:lnTo>
                    <a:pt x="3489" y="0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A6A6A6"/>
            </a:solidFill>
            <a:ln w="0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7" name="Retângulo 66"/>
            <p:cNvSpPr/>
            <p:nvPr/>
          </p:nvSpPr>
          <p:spPr>
            <a:xfrm flipH="1">
              <a:off x="5975264" y="3618984"/>
              <a:ext cx="2553194" cy="31513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68" name="Rectangle 79"/>
            <p:cNvSpPr>
              <a:spLocks noChangeArrowheads="1"/>
            </p:cNvSpPr>
            <p:nvPr/>
          </p:nvSpPr>
          <p:spPr bwMode="auto">
            <a:xfrm>
              <a:off x="8953045" y="3657084"/>
              <a:ext cx="5386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79,4</a:t>
              </a:r>
              <a:r>
                <a: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%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5039121" y="3618984"/>
              <a:ext cx="41036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 vez</a:t>
              </a:r>
              <a:endParaRPr kumimoji="0" lang="pt-B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151327" y="3627544"/>
            <a:ext cx="4561905" cy="368662"/>
            <a:chOff x="4927048" y="4313856"/>
            <a:chExt cx="4561905" cy="368662"/>
          </a:xfrm>
        </p:grpSpPr>
        <p:sp>
          <p:nvSpPr>
            <p:cNvPr id="71" name="Freeform 13"/>
            <p:cNvSpPr>
              <a:spLocks noEditPoints="1"/>
            </p:cNvSpPr>
            <p:nvPr/>
          </p:nvSpPr>
          <p:spPr bwMode="auto">
            <a:xfrm>
              <a:off x="5733728" y="4473898"/>
              <a:ext cx="3017746" cy="45719"/>
            </a:xfrm>
            <a:custGeom>
              <a:avLst/>
              <a:gdLst>
                <a:gd name="T0" fmla="*/ 85 w 3520"/>
                <a:gd name="T1" fmla="*/ 15 h 63"/>
                <a:gd name="T2" fmla="*/ 177 w 3520"/>
                <a:gd name="T3" fmla="*/ 15 h 63"/>
                <a:gd name="T4" fmla="*/ 208 w 3520"/>
                <a:gd name="T5" fmla="*/ 23 h 63"/>
                <a:gd name="T6" fmla="*/ 231 w 3520"/>
                <a:gd name="T7" fmla="*/ 23 h 63"/>
                <a:gd name="T8" fmla="*/ 315 w 3520"/>
                <a:gd name="T9" fmla="*/ 15 h 63"/>
                <a:gd name="T10" fmla="*/ 430 w 3520"/>
                <a:gd name="T11" fmla="*/ 17 h 63"/>
                <a:gd name="T12" fmla="*/ 523 w 3520"/>
                <a:gd name="T13" fmla="*/ 17 h 63"/>
                <a:gd name="T14" fmla="*/ 553 w 3520"/>
                <a:gd name="T15" fmla="*/ 25 h 63"/>
                <a:gd name="T16" fmla="*/ 576 w 3520"/>
                <a:gd name="T17" fmla="*/ 25 h 63"/>
                <a:gd name="T18" fmla="*/ 661 w 3520"/>
                <a:gd name="T19" fmla="*/ 17 h 63"/>
                <a:gd name="T20" fmla="*/ 776 w 3520"/>
                <a:gd name="T21" fmla="*/ 17 h 63"/>
                <a:gd name="T22" fmla="*/ 868 w 3520"/>
                <a:gd name="T23" fmla="*/ 17 h 63"/>
                <a:gd name="T24" fmla="*/ 899 w 3520"/>
                <a:gd name="T25" fmla="*/ 25 h 63"/>
                <a:gd name="T26" fmla="*/ 922 w 3520"/>
                <a:gd name="T27" fmla="*/ 27 h 63"/>
                <a:gd name="T28" fmla="*/ 1006 w 3520"/>
                <a:gd name="T29" fmla="*/ 19 h 63"/>
                <a:gd name="T30" fmla="*/ 1122 w 3520"/>
                <a:gd name="T31" fmla="*/ 19 h 63"/>
                <a:gd name="T32" fmla="*/ 1214 w 3520"/>
                <a:gd name="T33" fmla="*/ 19 h 63"/>
                <a:gd name="T34" fmla="*/ 1245 w 3520"/>
                <a:gd name="T35" fmla="*/ 27 h 63"/>
                <a:gd name="T36" fmla="*/ 1268 w 3520"/>
                <a:gd name="T37" fmla="*/ 27 h 63"/>
                <a:gd name="T38" fmla="*/ 1352 w 3520"/>
                <a:gd name="T39" fmla="*/ 19 h 63"/>
                <a:gd name="T40" fmla="*/ 1467 w 3520"/>
                <a:gd name="T41" fmla="*/ 21 h 63"/>
                <a:gd name="T42" fmla="*/ 1560 w 3520"/>
                <a:gd name="T43" fmla="*/ 21 h 63"/>
                <a:gd name="T44" fmla="*/ 1590 w 3520"/>
                <a:gd name="T45" fmla="*/ 29 h 63"/>
                <a:gd name="T46" fmla="*/ 1613 w 3520"/>
                <a:gd name="T47" fmla="*/ 29 h 63"/>
                <a:gd name="T48" fmla="*/ 1698 w 3520"/>
                <a:gd name="T49" fmla="*/ 21 h 63"/>
                <a:gd name="T50" fmla="*/ 1813 w 3520"/>
                <a:gd name="T51" fmla="*/ 21 h 63"/>
                <a:gd name="T52" fmla="*/ 1905 w 3520"/>
                <a:gd name="T53" fmla="*/ 23 h 63"/>
                <a:gd name="T54" fmla="*/ 1936 w 3520"/>
                <a:gd name="T55" fmla="*/ 31 h 63"/>
                <a:gd name="T56" fmla="*/ 1959 w 3520"/>
                <a:gd name="T57" fmla="*/ 31 h 63"/>
                <a:gd name="T58" fmla="*/ 2043 w 3520"/>
                <a:gd name="T59" fmla="*/ 23 h 63"/>
                <a:gd name="T60" fmla="*/ 2159 w 3520"/>
                <a:gd name="T61" fmla="*/ 23 h 63"/>
                <a:gd name="T62" fmla="*/ 2251 w 3520"/>
                <a:gd name="T63" fmla="*/ 23 h 63"/>
                <a:gd name="T64" fmla="*/ 2282 w 3520"/>
                <a:gd name="T65" fmla="*/ 31 h 63"/>
                <a:gd name="T66" fmla="*/ 2305 w 3520"/>
                <a:gd name="T67" fmla="*/ 31 h 63"/>
                <a:gd name="T68" fmla="*/ 2389 w 3520"/>
                <a:gd name="T69" fmla="*/ 25 h 63"/>
                <a:gd name="T70" fmla="*/ 2504 w 3520"/>
                <a:gd name="T71" fmla="*/ 25 h 63"/>
                <a:gd name="T72" fmla="*/ 2596 w 3520"/>
                <a:gd name="T73" fmla="*/ 25 h 63"/>
                <a:gd name="T74" fmla="*/ 2627 w 3520"/>
                <a:gd name="T75" fmla="*/ 33 h 63"/>
                <a:gd name="T76" fmla="*/ 2650 w 3520"/>
                <a:gd name="T77" fmla="*/ 33 h 63"/>
                <a:gd name="T78" fmla="*/ 2735 w 3520"/>
                <a:gd name="T79" fmla="*/ 25 h 63"/>
                <a:gd name="T80" fmla="*/ 2850 w 3520"/>
                <a:gd name="T81" fmla="*/ 25 h 63"/>
                <a:gd name="T82" fmla="*/ 2942 w 3520"/>
                <a:gd name="T83" fmla="*/ 27 h 63"/>
                <a:gd name="T84" fmla="*/ 2973 w 3520"/>
                <a:gd name="T85" fmla="*/ 35 h 63"/>
                <a:gd name="T86" fmla="*/ 2996 w 3520"/>
                <a:gd name="T87" fmla="*/ 35 h 63"/>
                <a:gd name="T88" fmla="*/ 3080 w 3520"/>
                <a:gd name="T89" fmla="*/ 27 h 63"/>
                <a:gd name="T90" fmla="*/ 3196 w 3520"/>
                <a:gd name="T91" fmla="*/ 27 h 63"/>
                <a:gd name="T92" fmla="*/ 3288 w 3520"/>
                <a:gd name="T93" fmla="*/ 27 h 63"/>
                <a:gd name="T94" fmla="*/ 3318 w 3520"/>
                <a:gd name="T95" fmla="*/ 35 h 63"/>
                <a:gd name="T96" fmla="*/ 3342 w 3520"/>
                <a:gd name="T97" fmla="*/ 35 h 63"/>
                <a:gd name="T98" fmla="*/ 3426 w 3520"/>
                <a:gd name="T99" fmla="*/ 29 h 63"/>
                <a:gd name="T100" fmla="*/ 3489 w 3520"/>
                <a:gd name="T101" fmla="*/ 0 h 63"/>
                <a:gd name="T102" fmla="*/ 3510 w 3520"/>
                <a:gd name="T103" fmla="*/ 54 h 63"/>
                <a:gd name="T104" fmla="*/ 3457 w 3520"/>
                <a:gd name="T105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20" h="63">
                  <a:moveTo>
                    <a:pt x="0" y="15"/>
                  </a:moveTo>
                  <a:lnTo>
                    <a:pt x="62" y="15"/>
                  </a:lnTo>
                  <a:lnTo>
                    <a:pt x="62" y="23"/>
                  </a:lnTo>
                  <a:lnTo>
                    <a:pt x="0" y="23"/>
                  </a:lnTo>
                  <a:lnTo>
                    <a:pt x="0" y="15"/>
                  </a:lnTo>
                  <a:close/>
                  <a:moveTo>
                    <a:pt x="85" y="15"/>
                  </a:moveTo>
                  <a:lnTo>
                    <a:pt x="92" y="15"/>
                  </a:lnTo>
                  <a:lnTo>
                    <a:pt x="92" y="23"/>
                  </a:lnTo>
                  <a:lnTo>
                    <a:pt x="85" y="23"/>
                  </a:lnTo>
                  <a:lnTo>
                    <a:pt x="85" y="15"/>
                  </a:lnTo>
                  <a:close/>
                  <a:moveTo>
                    <a:pt x="115" y="15"/>
                  </a:moveTo>
                  <a:lnTo>
                    <a:pt x="177" y="15"/>
                  </a:lnTo>
                  <a:lnTo>
                    <a:pt x="177" y="23"/>
                  </a:lnTo>
                  <a:lnTo>
                    <a:pt x="115" y="23"/>
                  </a:lnTo>
                  <a:lnTo>
                    <a:pt x="115" y="15"/>
                  </a:lnTo>
                  <a:close/>
                  <a:moveTo>
                    <a:pt x="200" y="15"/>
                  </a:moveTo>
                  <a:lnTo>
                    <a:pt x="208" y="15"/>
                  </a:lnTo>
                  <a:lnTo>
                    <a:pt x="208" y="23"/>
                  </a:lnTo>
                  <a:lnTo>
                    <a:pt x="200" y="23"/>
                  </a:lnTo>
                  <a:lnTo>
                    <a:pt x="200" y="15"/>
                  </a:lnTo>
                  <a:close/>
                  <a:moveTo>
                    <a:pt x="231" y="15"/>
                  </a:moveTo>
                  <a:lnTo>
                    <a:pt x="292" y="15"/>
                  </a:lnTo>
                  <a:lnTo>
                    <a:pt x="292" y="23"/>
                  </a:lnTo>
                  <a:lnTo>
                    <a:pt x="231" y="23"/>
                  </a:lnTo>
                  <a:lnTo>
                    <a:pt x="231" y="15"/>
                  </a:lnTo>
                  <a:close/>
                  <a:moveTo>
                    <a:pt x="315" y="15"/>
                  </a:moveTo>
                  <a:lnTo>
                    <a:pt x="323" y="15"/>
                  </a:lnTo>
                  <a:lnTo>
                    <a:pt x="323" y="23"/>
                  </a:lnTo>
                  <a:lnTo>
                    <a:pt x="315" y="23"/>
                  </a:lnTo>
                  <a:lnTo>
                    <a:pt x="315" y="15"/>
                  </a:lnTo>
                  <a:close/>
                  <a:moveTo>
                    <a:pt x="346" y="15"/>
                  </a:moveTo>
                  <a:lnTo>
                    <a:pt x="407" y="15"/>
                  </a:lnTo>
                  <a:lnTo>
                    <a:pt x="407" y="23"/>
                  </a:lnTo>
                  <a:lnTo>
                    <a:pt x="346" y="23"/>
                  </a:lnTo>
                  <a:lnTo>
                    <a:pt x="346" y="15"/>
                  </a:lnTo>
                  <a:close/>
                  <a:moveTo>
                    <a:pt x="430" y="17"/>
                  </a:moveTo>
                  <a:lnTo>
                    <a:pt x="438" y="17"/>
                  </a:lnTo>
                  <a:lnTo>
                    <a:pt x="438" y="25"/>
                  </a:lnTo>
                  <a:lnTo>
                    <a:pt x="430" y="25"/>
                  </a:lnTo>
                  <a:lnTo>
                    <a:pt x="430" y="17"/>
                  </a:lnTo>
                  <a:close/>
                  <a:moveTo>
                    <a:pt x="461" y="17"/>
                  </a:moveTo>
                  <a:lnTo>
                    <a:pt x="523" y="17"/>
                  </a:lnTo>
                  <a:lnTo>
                    <a:pt x="523" y="25"/>
                  </a:lnTo>
                  <a:lnTo>
                    <a:pt x="461" y="25"/>
                  </a:lnTo>
                  <a:lnTo>
                    <a:pt x="461" y="17"/>
                  </a:lnTo>
                  <a:close/>
                  <a:moveTo>
                    <a:pt x="546" y="17"/>
                  </a:moveTo>
                  <a:lnTo>
                    <a:pt x="553" y="17"/>
                  </a:lnTo>
                  <a:lnTo>
                    <a:pt x="553" y="25"/>
                  </a:lnTo>
                  <a:lnTo>
                    <a:pt x="546" y="25"/>
                  </a:lnTo>
                  <a:lnTo>
                    <a:pt x="546" y="17"/>
                  </a:lnTo>
                  <a:close/>
                  <a:moveTo>
                    <a:pt x="576" y="17"/>
                  </a:moveTo>
                  <a:lnTo>
                    <a:pt x="638" y="17"/>
                  </a:lnTo>
                  <a:lnTo>
                    <a:pt x="638" y="25"/>
                  </a:lnTo>
                  <a:lnTo>
                    <a:pt x="576" y="25"/>
                  </a:lnTo>
                  <a:lnTo>
                    <a:pt x="576" y="17"/>
                  </a:lnTo>
                  <a:close/>
                  <a:moveTo>
                    <a:pt x="661" y="17"/>
                  </a:moveTo>
                  <a:lnTo>
                    <a:pt x="669" y="17"/>
                  </a:lnTo>
                  <a:lnTo>
                    <a:pt x="669" y="25"/>
                  </a:lnTo>
                  <a:lnTo>
                    <a:pt x="661" y="25"/>
                  </a:lnTo>
                  <a:lnTo>
                    <a:pt x="661" y="17"/>
                  </a:lnTo>
                  <a:close/>
                  <a:moveTo>
                    <a:pt x="692" y="17"/>
                  </a:moveTo>
                  <a:lnTo>
                    <a:pt x="753" y="17"/>
                  </a:lnTo>
                  <a:lnTo>
                    <a:pt x="753" y="25"/>
                  </a:lnTo>
                  <a:lnTo>
                    <a:pt x="692" y="25"/>
                  </a:lnTo>
                  <a:lnTo>
                    <a:pt x="692" y="17"/>
                  </a:lnTo>
                  <a:close/>
                  <a:moveTo>
                    <a:pt x="776" y="17"/>
                  </a:moveTo>
                  <a:lnTo>
                    <a:pt x="784" y="17"/>
                  </a:lnTo>
                  <a:lnTo>
                    <a:pt x="784" y="25"/>
                  </a:lnTo>
                  <a:lnTo>
                    <a:pt x="776" y="25"/>
                  </a:lnTo>
                  <a:lnTo>
                    <a:pt x="776" y="17"/>
                  </a:lnTo>
                  <a:close/>
                  <a:moveTo>
                    <a:pt x="807" y="17"/>
                  </a:moveTo>
                  <a:lnTo>
                    <a:pt x="868" y="17"/>
                  </a:lnTo>
                  <a:lnTo>
                    <a:pt x="868" y="25"/>
                  </a:lnTo>
                  <a:lnTo>
                    <a:pt x="807" y="25"/>
                  </a:lnTo>
                  <a:lnTo>
                    <a:pt x="807" y="17"/>
                  </a:lnTo>
                  <a:close/>
                  <a:moveTo>
                    <a:pt x="891" y="17"/>
                  </a:moveTo>
                  <a:lnTo>
                    <a:pt x="899" y="17"/>
                  </a:lnTo>
                  <a:lnTo>
                    <a:pt x="899" y="25"/>
                  </a:lnTo>
                  <a:lnTo>
                    <a:pt x="891" y="25"/>
                  </a:lnTo>
                  <a:lnTo>
                    <a:pt x="891" y="17"/>
                  </a:lnTo>
                  <a:close/>
                  <a:moveTo>
                    <a:pt x="922" y="19"/>
                  </a:moveTo>
                  <a:lnTo>
                    <a:pt x="983" y="19"/>
                  </a:lnTo>
                  <a:lnTo>
                    <a:pt x="983" y="27"/>
                  </a:lnTo>
                  <a:lnTo>
                    <a:pt x="922" y="27"/>
                  </a:lnTo>
                  <a:lnTo>
                    <a:pt x="922" y="19"/>
                  </a:lnTo>
                  <a:close/>
                  <a:moveTo>
                    <a:pt x="1006" y="19"/>
                  </a:moveTo>
                  <a:lnTo>
                    <a:pt x="1014" y="19"/>
                  </a:lnTo>
                  <a:lnTo>
                    <a:pt x="1014" y="27"/>
                  </a:lnTo>
                  <a:lnTo>
                    <a:pt x="1006" y="27"/>
                  </a:lnTo>
                  <a:lnTo>
                    <a:pt x="1006" y="19"/>
                  </a:lnTo>
                  <a:close/>
                  <a:moveTo>
                    <a:pt x="1037" y="19"/>
                  </a:moveTo>
                  <a:lnTo>
                    <a:pt x="1099" y="19"/>
                  </a:lnTo>
                  <a:lnTo>
                    <a:pt x="1099" y="27"/>
                  </a:lnTo>
                  <a:lnTo>
                    <a:pt x="1037" y="27"/>
                  </a:lnTo>
                  <a:lnTo>
                    <a:pt x="1037" y="19"/>
                  </a:lnTo>
                  <a:close/>
                  <a:moveTo>
                    <a:pt x="1122" y="19"/>
                  </a:moveTo>
                  <a:lnTo>
                    <a:pt x="1129" y="19"/>
                  </a:lnTo>
                  <a:lnTo>
                    <a:pt x="1129" y="27"/>
                  </a:lnTo>
                  <a:lnTo>
                    <a:pt x="1122" y="27"/>
                  </a:lnTo>
                  <a:lnTo>
                    <a:pt x="1122" y="19"/>
                  </a:lnTo>
                  <a:close/>
                  <a:moveTo>
                    <a:pt x="1152" y="19"/>
                  </a:moveTo>
                  <a:lnTo>
                    <a:pt x="1214" y="19"/>
                  </a:lnTo>
                  <a:lnTo>
                    <a:pt x="1214" y="27"/>
                  </a:lnTo>
                  <a:lnTo>
                    <a:pt x="1152" y="27"/>
                  </a:lnTo>
                  <a:lnTo>
                    <a:pt x="1152" y="19"/>
                  </a:lnTo>
                  <a:close/>
                  <a:moveTo>
                    <a:pt x="1237" y="19"/>
                  </a:moveTo>
                  <a:lnTo>
                    <a:pt x="1245" y="19"/>
                  </a:lnTo>
                  <a:lnTo>
                    <a:pt x="1245" y="27"/>
                  </a:lnTo>
                  <a:lnTo>
                    <a:pt x="1237" y="27"/>
                  </a:lnTo>
                  <a:lnTo>
                    <a:pt x="1237" y="19"/>
                  </a:lnTo>
                  <a:close/>
                  <a:moveTo>
                    <a:pt x="1268" y="19"/>
                  </a:moveTo>
                  <a:lnTo>
                    <a:pt x="1329" y="19"/>
                  </a:lnTo>
                  <a:lnTo>
                    <a:pt x="1329" y="27"/>
                  </a:lnTo>
                  <a:lnTo>
                    <a:pt x="1268" y="27"/>
                  </a:lnTo>
                  <a:lnTo>
                    <a:pt x="1268" y="19"/>
                  </a:lnTo>
                  <a:close/>
                  <a:moveTo>
                    <a:pt x="1352" y="19"/>
                  </a:moveTo>
                  <a:lnTo>
                    <a:pt x="1360" y="19"/>
                  </a:lnTo>
                  <a:lnTo>
                    <a:pt x="1360" y="27"/>
                  </a:lnTo>
                  <a:lnTo>
                    <a:pt x="1352" y="27"/>
                  </a:lnTo>
                  <a:lnTo>
                    <a:pt x="1352" y="19"/>
                  </a:lnTo>
                  <a:close/>
                  <a:moveTo>
                    <a:pt x="1383" y="19"/>
                  </a:moveTo>
                  <a:lnTo>
                    <a:pt x="1444" y="21"/>
                  </a:lnTo>
                  <a:lnTo>
                    <a:pt x="1444" y="29"/>
                  </a:lnTo>
                  <a:lnTo>
                    <a:pt x="1383" y="27"/>
                  </a:lnTo>
                  <a:lnTo>
                    <a:pt x="1383" y="19"/>
                  </a:lnTo>
                  <a:close/>
                  <a:moveTo>
                    <a:pt x="1467" y="21"/>
                  </a:moveTo>
                  <a:lnTo>
                    <a:pt x="1475" y="21"/>
                  </a:lnTo>
                  <a:lnTo>
                    <a:pt x="1475" y="29"/>
                  </a:lnTo>
                  <a:lnTo>
                    <a:pt x="1467" y="29"/>
                  </a:lnTo>
                  <a:lnTo>
                    <a:pt x="1467" y="21"/>
                  </a:lnTo>
                  <a:close/>
                  <a:moveTo>
                    <a:pt x="1498" y="21"/>
                  </a:moveTo>
                  <a:lnTo>
                    <a:pt x="1560" y="21"/>
                  </a:lnTo>
                  <a:lnTo>
                    <a:pt x="1560" y="29"/>
                  </a:lnTo>
                  <a:lnTo>
                    <a:pt x="1498" y="29"/>
                  </a:lnTo>
                  <a:lnTo>
                    <a:pt x="1498" y="21"/>
                  </a:lnTo>
                  <a:close/>
                  <a:moveTo>
                    <a:pt x="1583" y="21"/>
                  </a:moveTo>
                  <a:lnTo>
                    <a:pt x="1590" y="21"/>
                  </a:lnTo>
                  <a:lnTo>
                    <a:pt x="1590" y="29"/>
                  </a:lnTo>
                  <a:lnTo>
                    <a:pt x="1583" y="29"/>
                  </a:lnTo>
                  <a:lnTo>
                    <a:pt x="1583" y="21"/>
                  </a:lnTo>
                  <a:close/>
                  <a:moveTo>
                    <a:pt x="1613" y="21"/>
                  </a:moveTo>
                  <a:lnTo>
                    <a:pt x="1675" y="21"/>
                  </a:lnTo>
                  <a:lnTo>
                    <a:pt x="1675" y="29"/>
                  </a:lnTo>
                  <a:lnTo>
                    <a:pt x="1613" y="29"/>
                  </a:lnTo>
                  <a:lnTo>
                    <a:pt x="1613" y="21"/>
                  </a:lnTo>
                  <a:close/>
                  <a:moveTo>
                    <a:pt x="1698" y="21"/>
                  </a:moveTo>
                  <a:lnTo>
                    <a:pt x="1705" y="21"/>
                  </a:lnTo>
                  <a:lnTo>
                    <a:pt x="1705" y="29"/>
                  </a:lnTo>
                  <a:lnTo>
                    <a:pt x="1698" y="29"/>
                  </a:lnTo>
                  <a:lnTo>
                    <a:pt x="1698" y="21"/>
                  </a:lnTo>
                  <a:close/>
                  <a:moveTo>
                    <a:pt x="1728" y="21"/>
                  </a:moveTo>
                  <a:lnTo>
                    <a:pt x="1790" y="21"/>
                  </a:lnTo>
                  <a:lnTo>
                    <a:pt x="1790" y="29"/>
                  </a:lnTo>
                  <a:lnTo>
                    <a:pt x="1728" y="29"/>
                  </a:lnTo>
                  <a:lnTo>
                    <a:pt x="1728" y="21"/>
                  </a:lnTo>
                  <a:close/>
                  <a:moveTo>
                    <a:pt x="1813" y="21"/>
                  </a:moveTo>
                  <a:lnTo>
                    <a:pt x="1821" y="21"/>
                  </a:lnTo>
                  <a:lnTo>
                    <a:pt x="1821" y="29"/>
                  </a:lnTo>
                  <a:lnTo>
                    <a:pt x="1813" y="29"/>
                  </a:lnTo>
                  <a:lnTo>
                    <a:pt x="1813" y="21"/>
                  </a:lnTo>
                  <a:close/>
                  <a:moveTo>
                    <a:pt x="1844" y="21"/>
                  </a:moveTo>
                  <a:lnTo>
                    <a:pt x="1905" y="23"/>
                  </a:lnTo>
                  <a:lnTo>
                    <a:pt x="1905" y="31"/>
                  </a:lnTo>
                  <a:lnTo>
                    <a:pt x="1844" y="29"/>
                  </a:lnTo>
                  <a:lnTo>
                    <a:pt x="1844" y="21"/>
                  </a:lnTo>
                  <a:close/>
                  <a:moveTo>
                    <a:pt x="1928" y="23"/>
                  </a:moveTo>
                  <a:lnTo>
                    <a:pt x="1936" y="23"/>
                  </a:lnTo>
                  <a:lnTo>
                    <a:pt x="1936" y="31"/>
                  </a:lnTo>
                  <a:lnTo>
                    <a:pt x="1928" y="31"/>
                  </a:lnTo>
                  <a:lnTo>
                    <a:pt x="1928" y="23"/>
                  </a:lnTo>
                  <a:close/>
                  <a:moveTo>
                    <a:pt x="1959" y="23"/>
                  </a:moveTo>
                  <a:lnTo>
                    <a:pt x="2020" y="23"/>
                  </a:lnTo>
                  <a:lnTo>
                    <a:pt x="2020" y="31"/>
                  </a:lnTo>
                  <a:lnTo>
                    <a:pt x="1959" y="31"/>
                  </a:lnTo>
                  <a:lnTo>
                    <a:pt x="1959" y="23"/>
                  </a:lnTo>
                  <a:close/>
                  <a:moveTo>
                    <a:pt x="2043" y="23"/>
                  </a:moveTo>
                  <a:lnTo>
                    <a:pt x="2051" y="23"/>
                  </a:lnTo>
                  <a:lnTo>
                    <a:pt x="2051" y="31"/>
                  </a:lnTo>
                  <a:lnTo>
                    <a:pt x="2043" y="31"/>
                  </a:lnTo>
                  <a:lnTo>
                    <a:pt x="2043" y="23"/>
                  </a:lnTo>
                  <a:close/>
                  <a:moveTo>
                    <a:pt x="2074" y="23"/>
                  </a:moveTo>
                  <a:lnTo>
                    <a:pt x="2136" y="23"/>
                  </a:lnTo>
                  <a:lnTo>
                    <a:pt x="2136" y="31"/>
                  </a:lnTo>
                  <a:lnTo>
                    <a:pt x="2074" y="31"/>
                  </a:lnTo>
                  <a:lnTo>
                    <a:pt x="2074" y="23"/>
                  </a:lnTo>
                  <a:close/>
                  <a:moveTo>
                    <a:pt x="2159" y="23"/>
                  </a:moveTo>
                  <a:lnTo>
                    <a:pt x="2166" y="23"/>
                  </a:lnTo>
                  <a:lnTo>
                    <a:pt x="2166" y="31"/>
                  </a:lnTo>
                  <a:lnTo>
                    <a:pt x="2159" y="31"/>
                  </a:lnTo>
                  <a:lnTo>
                    <a:pt x="2159" y="23"/>
                  </a:lnTo>
                  <a:close/>
                  <a:moveTo>
                    <a:pt x="2189" y="23"/>
                  </a:moveTo>
                  <a:lnTo>
                    <a:pt x="2251" y="23"/>
                  </a:lnTo>
                  <a:lnTo>
                    <a:pt x="2251" y="31"/>
                  </a:lnTo>
                  <a:lnTo>
                    <a:pt x="2189" y="31"/>
                  </a:lnTo>
                  <a:lnTo>
                    <a:pt x="2189" y="23"/>
                  </a:lnTo>
                  <a:close/>
                  <a:moveTo>
                    <a:pt x="2274" y="23"/>
                  </a:moveTo>
                  <a:lnTo>
                    <a:pt x="2282" y="23"/>
                  </a:lnTo>
                  <a:lnTo>
                    <a:pt x="2282" y="31"/>
                  </a:lnTo>
                  <a:lnTo>
                    <a:pt x="2274" y="31"/>
                  </a:lnTo>
                  <a:lnTo>
                    <a:pt x="2274" y="23"/>
                  </a:lnTo>
                  <a:close/>
                  <a:moveTo>
                    <a:pt x="2305" y="23"/>
                  </a:moveTo>
                  <a:lnTo>
                    <a:pt x="2366" y="23"/>
                  </a:lnTo>
                  <a:lnTo>
                    <a:pt x="2366" y="31"/>
                  </a:lnTo>
                  <a:lnTo>
                    <a:pt x="2305" y="31"/>
                  </a:lnTo>
                  <a:lnTo>
                    <a:pt x="2305" y="23"/>
                  </a:lnTo>
                  <a:close/>
                  <a:moveTo>
                    <a:pt x="2389" y="25"/>
                  </a:moveTo>
                  <a:lnTo>
                    <a:pt x="2397" y="25"/>
                  </a:lnTo>
                  <a:lnTo>
                    <a:pt x="2397" y="33"/>
                  </a:lnTo>
                  <a:lnTo>
                    <a:pt x="2389" y="33"/>
                  </a:lnTo>
                  <a:lnTo>
                    <a:pt x="2389" y="25"/>
                  </a:lnTo>
                  <a:close/>
                  <a:moveTo>
                    <a:pt x="2420" y="25"/>
                  </a:moveTo>
                  <a:lnTo>
                    <a:pt x="2481" y="25"/>
                  </a:lnTo>
                  <a:lnTo>
                    <a:pt x="2481" y="33"/>
                  </a:lnTo>
                  <a:lnTo>
                    <a:pt x="2420" y="33"/>
                  </a:lnTo>
                  <a:lnTo>
                    <a:pt x="2420" y="25"/>
                  </a:lnTo>
                  <a:close/>
                  <a:moveTo>
                    <a:pt x="2504" y="25"/>
                  </a:moveTo>
                  <a:lnTo>
                    <a:pt x="2512" y="25"/>
                  </a:lnTo>
                  <a:lnTo>
                    <a:pt x="2512" y="33"/>
                  </a:lnTo>
                  <a:lnTo>
                    <a:pt x="2504" y="33"/>
                  </a:lnTo>
                  <a:lnTo>
                    <a:pt x="2504" y="25"/>
                  </a:lnTo>
                  <a:close/>
                  <a:moveTo>
                    <a:pt x="2535" y="25"/>
                  </a:moveTo>
                  <a:lnTo>
                    <a:pt x="2596" y="25"/>
                  </a:lnTo>
                  <a:lnTo>
                    <a:pt x="2596" y="33"/>
                  </a:lnTo>
                  <a:lnTo>
                    <a:pt x="2535" y="33"/>
                  </a:lnTo>
                  <a:lnTo>
                    <a:pt x="2535" y="25"/>
                  </a:lnTo>
                  <a:close/>
                  <a:moveTo>
                    <a:pt x="2619" y="25"/>
                  </a:moveTo>
                  <a:lnTo>
                    <a:pt x="2627" y="25"/>
                  </a:lnTo>
                  <a:lnTo>
                    <a:pt x="2627" y="33"/>
                  </a:lnTo>
                  <a:lnTo>
                    <a:pt x="2619" y="33"/>
                  </a:lnTo>
                  <a:lnTo>
                    <a:pt x="2619" y="25"/>
                  </a:lnTo>
                  <a:close/>
                  <a:moveTo>
                    <a:pt x="2650" y="25"/>
                  </a:moveTo>
                  <a:lnTo>
                    <a:pt x="2712" y="25"/>
                  </a:lnTo>
                  <a:lnTo>
                    <a:pt x="2712" y="33"/>
                  </a:lnTo>
                  <a:lnTo>
                    <a:pt x="2650" y="33"/>
                  </a:lnTo>
                  <a:lnTo>
                    <a:pt x="2650" y="25"/>
                  </a:lnTo>
                  <a:close/>
                  <a:moveTo>
                    <a:pt x="2735" y="25"/>
                  </a:moveTo>
                  <a:lnTo>
                    <a:pt x="2742" y="25"/>
                  </a:lnTo>
                  <a:lnTo>
                    <a:pt x="2742" y="33"/>
                  </a:lnTo>
                  <a:lnTo>
                    <a:pt x="2735" y="33"/>
                  </a:lnTo>
                  <a:lnTo>
                    <a:pt x="2735" y="25"/>
                  </a:lnTo>
                  <a:close/>
                  <a:moveTo>
                    <a:pt x="2765" y="25"/>
                  </a:moveTo>
                  <a:lnTo>
                    <a:pt x="2827" y="25"/>
                  </a:lnTo>
                  <a:lnTo>
                    <a:pt x="2827" y="33"/>
                  </a:lnTo>
                  <a:lnTo>
                    <a:pt x="2765" y="33"/>
                  </a:lnTo>
                  <a:lnTo>
                    <a:pt x="2765" y="25"/>
                  </a:lnTo>
                  <a:close/>
                  <a:moveTo>
                    <a:pt x="2850" y="25"/>
                  </a:moveTo>
                  <a:lnTo>
                    <a:pt x="2858" y="25"/>
                  </a:lnTo>
                  <a:lnTo>
                    <a:pt x="2858" y="33"/>
                  </a:lnTo>
                  <a:lnTo>
                    <a:pt x="2850" y="33"/>
                  </a:lnTo>
                  <a:lnTo>
                    <a:pt x="2850" y="25"/>
                  </a:lnTo>
                  <a:close/>
                  <a:moveTo>
                    <a:pt x="2881" y="27"/>
                  </a:moveTo>
                  <a:lnTo>
                    <a:pt x="2942" y="27"/>
                  </a:lnTo>
                  <a:lnTo>
                    <a:pt x="2942" y="35"/>
                  </a:lnTo>
                  <a:lnTo>
                    <a:pt x="2881" y="35"/>
                  </a:lnTo>
                  <a:lnTo>
                    <a:pt x="2881" y="27"/>
                  </a:lnTo>
                  <a:close/>
                  <a:moveTo>
                    <a:pt x="2965" y="27"/>
                  </a:moveTo>
                  <a:lnTo>
                    <a:pt x="2973" y="27"/>
                  </a:lnTo>
                  <a:lnTo>
                    <a:pt x="2973" y="35"/>
                  </a:lnTo>
                  <a:lnTo>
                    <a:pt x="2965" y="35"/>
                  </a:lnTo>
                  <a:lnTo>
                    <a:pt x="2965" y="27"/>
                  </a:lnTo>
                  <a:close/>
                  <a:moveTo>
                    <a:pt x="2996" y="27"/>
                  </a:moveTo>
                  <a:lnTo>
                    <a:pt x="3057" y="27"/>
                  </a:lnTo>
                  <a:lnTo>
                    <a:pt x="3057" y="35"/>
                  </a:lnTo>
                  <a:lnTo>
                    <a:pt x="2996" y="35"/>
                  </a:lnTo>
                  <a:lnTo>
                    <a:pt x="2996" y="27"/>
                  </a:lnTo>
                  <a:close/>
                  <a:moveTo>
                    <a:pt x="3080" y="27"/>
                  </a:moveTo>
                  <a:lnTo>
                    <a:pt x="3088" y="27"/>
                  </a:lnTo>
                  <a:lnTo>
                    <a:pt x="3088" y="35"/>
                  </a:lnTo>
                  <a:lnTo>
                    <a:pt x="3080" y="35"/>
                  </a:lnTo>
                  <a:lnTo>
                    <a:pt x="3080" y="27"/>
                  </a:lnTo>
                  <a:close/>
                  <a:moveTo>
                    <a:pt x="3111" y="27"/>
                  </a:moveTo>
                  <a:lnTo>
                    <a:pt x="3173" y="27"/>
                  </a:lnTo>
                  <a:lnTo>
                    <a:pt x="3173" y="35"/>
                  </a:lnTo>
                  <a:lnTo>
                    <a:pt x="3111" y="35"/>
                  </a:lnTo>
                  <a:lnTo>
                    <a:pt x="3111" y="27"/>
                  </a:lnTo>
                  <a:close/>
                  <a:moveTo>
                    <a:pt x="3196" y="27"/>
                  </a:moveTo>
                  <a:lnTo>
                    <a:pt x="3203" y="27"/>
                  </a:lnTo>
                  <a:lnTo>
                    <a:pt x="3203" y="35"/>
                  </a:lnTo>
                  <a:lnTo>
                    <a:pt x="3196" y="35"/>
                  </a:lnTo>
                  <a:lnTo>
                    <a:pt x="3196" y="27"/>
                  </a:lnTo>
                  <a:close/>
                  <a:moveTo>
                    <a:pt x="3226" y="27"/>
                  </a:moveTo>
                  <a:lnTo>
                    <a:pt x="3288" y="27"/>
                  </a:lnTo>
                  <a:lnTo>
                    <a:pt x="3288" y="35"/>
                  </a:lnTo>
                  <a:lnTo>
                    <a:pt x="3226" y="35"/>
                  </a:lnTo>
                  <a:lnTo>
                    <a:pt x="3226" y="27"/>
                  </a:lnTo>
                  <a:close/>
                  <a:moveTo>
                    <a:pt x="3311" y="27"/>
                  </a:moveTo>
                  <a:lnTo>
                    <a:pt x="3318" y="27"/>
                  </a:lnTo>
                  <a:lnTo>
                    <a:pt x="3318" y="35"/>
                  </a:lnTo>
                  <a:lnTo>
                    <a:pt x="3311" y="35"/>
                  </a:lnTo>
                  <a:lnTo>
                    <a:pt x="3311" y="27"/>
                  </a:lnTo>
                  <a:close/>
                  <a:moveTo>
                    <a:pt x="3342" y="27"/>
                  </a:moveTo>
                  <a:lnTo>
                    <a:pt x="3403" y="29"/>
                  </a:lnTo>
                  <a:lnTo>
                    <a:pt x="3403" y="37"/>
                  </a:lnTo>
                  <a:lnTo>
                    <a:pt x="3342" y="35"/>
                  </a:lnTo>
                  <a:lnTo>
                    <a:pt x="3342" y="27"/>
                  </a:lnTo>
                  <a:close/>
                  <a:moveTo>
                    <a:pt x="3426" y="29"/>
                  </a:moveTo>
                  <a:lnTo>
                    <a:pt x="3434" y="29"/>
                  </a:lnTo>
                  <a:lnTo>
                    <a:pt x="3434" y="37"/>
                  </a:lnTo>
                  <a:lnTo>
                    <a:pt x="3426" y="37"/>
                  </a:lnTo>
                  <a:lnTo>
                    <a:pt x="3426" y="29"/>
                  </a:lnTo>
                  <a:close/>
                  <a:moveTo>
                    <a:pt x="3457" y="29"/>
                  </a:moveTo>
                  <a:lnTo>
                    <a:pt x="3489" y="29"/>
                  </a:lnTo>
                  <a:lnTo>
                    <a:pt x="3489" y="37"/>
                  </a:lnTo>
                  <a:lnTo>
                    <a:pt x="3457" y="37"/>
                  </a:lnTo>
                  <a:lnTo>
                    <a:pt x="3457" y="29"/>
                  </a:lnTo>
                  <a:close/>
                  <a:moveTo>
                    <a:pt x="3489" y="0"/>
                  </a:moveTo>
                  <a:lnTo>
                    <a:pt x="3501" y="2"/>
                  </a:lnTo>
                  <a:lnTo>
                    <a:pt x="3510" y="10"/>
                  </a:lnTo>
                  <a:lnTo>
                    <a:pt x="3518" y="19"/>
                  </a:lnTo>
                  <a:lnTo>
                    <a:pt x="3520" y="33"/>
                  </a:lnTo>
                  <a:lnTo>
                    <a:pt x="3518" y="44"/>
                  </a:lnTo>
                  <a:lnTo>
                    <a:pt x="3510" y="54"/>
                  </a:lnTo>
                  <a:lnTo>
                    <a:pt x="3501" y="61"/>
                  </a:lnTo>
                  <a:lnTo>
                    <a:pt x="3489" y="63"/>
                  </a:lnTo>
                  <a:lnTo>
                    <a:pt x="3476" y="61"/>
                  </a:lnTo>
                  <a:lnTo>
                    <a:pt x="3466" y="54"/>
                  </a:lnTo>
                  <a:lnTo>
                    <a:pt x="3459" y="44"/>
                  </a:lnTo>
                  <a:lnTo>
                    <a:pt x="3457" y="33"/>
                  </a:lnTo>
                  <a:lnTo>
                    <a:pt x="3459" y="19"/>
                  </a:lnTo>
                  <a:lnTo>
                    <a:pt x="3466" y="10"/>
                  </a:lnTo>
                  <a:lnTo>
                    <a:pt x="3476" y="2"/>
                  </a:lnTo>
                  <a:lnTo>
                    <a:pt x="3489" y="0"/>
                  </a:lnTo>
                  <a:lnTo>
                    <a:pt x="3489" y="0"/>
                  </a:lnTo>
                  <a:close/>
                </a:path>
              </a:pathLst>
            </a:custGeom>
            <a:solidFill>
              <a:srgbClr val="A6A6A6"/>
            </a:solidFill>
            <a:ln w="0">
              <a:solidFill>
                <a:srgbClr val="A6A6A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" name="Retângulo 71"/>
            <p:cNvSpPr/>
            <p:nvPr/>
          </p:nvSpPr>
          <p:spPr>
            <a:xfrm>
              <a:off x="6996190" y="4313856"/>
              <a:ext cx="380362" cy="368662"/>
            </a:xfrm>
            <a:prstGeom prst="rect">
              <a:avLst/>
            </a:prstGeom>
            <a:solidFill>
              <a:srgbClr val="A31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73" name="Rectangle 78"/>
            <p:cNvSpPr>
              <a:spLocks noChangeArrowheads="1"/>
            </p:cNvSpPr>
            <p:nvPr/>
          </p:nvSpPr>
          <p:spPr bwMode="auto">
            <a:xfrm>
              <a:off x="8964194" y="4376108"/>
              <a:ext cx="5247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11,7</a:t>
              </a:r>
              <a:r>
                <a: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%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32"/>
            <p:cNvSpPr>
              <a:spLocks noChangeArrowheads="1"/>
            </p:cNvSpPr>
            <p:nvPr/>
          </p:nvSpPr>
          <p:spPr bwMode="auto">
            <a:xfrm>
              <a:off x="4927048" y="4327001"/>
              <a:ext cx="59631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sz="16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2 vezes</a:t>
              </a:r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2220469" y="4808626"/>
            <a:ext cx="1706948" cy="1657141"/>
            <a:chOff x="5253726" y="2624406"/>
            <a:chExt cx="2371093" cy="2028730"/>
          </a:xfrm>
        </p:grpSpPr>
        <p:sp>
          <p:nvSpPr>
            <p:cNvPr id="79" name="Elipse 78"/>
            <p:cNvSpPr/>
            <p:nvPr/>
          </p:nvSpPr>
          <p:spPr>
            <a:xfrm>
              <a:off x="5292079" y="2624406"/>
              <a:ext cx="2302521" cy="202873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80" name="CaixaDeTexto 37"/>
            <p:cNvSpPr txBox="1"/>
            <p:nvPr/>
          </p:nvSpPr>
          <p:spPr>
            <a:xfrm rot="21045577">
              <a:off x="5253726" y="2774561"/>
              <a:ext cx="2371093" cy="1854438"/>
            </a:xfrm>
            <a:prstGeom prst="ellipse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b="1" dirty="0" smtClean="0">
                  <a:solidFill>
                    <a:srgbClr val="002060"/>
                  </a:solidFill>
                  <a:latin typeface="Arial Narrow" pitchFamily="34" charset="0"/>
                </a:rPr>
                <a:t>média de participações</a:t>
              </a:r>
            </a:p>
            <a:p>
              <a:pPr algn="ctr"/>
              <a:r>
                <a:rPr lang="pt-BR" sz="3600" b="1" dirty="0" smtClean="0">
                  <a:solidFill>
                    <a:srgbClr val="002060"/>
                  </a:solidFill>
                  <a:latin typeface="Arial Narrow" pitchFamily="34" charset="0"/>
                </a:rPr>
                <a:t>1,44</a:t>
              </a:r>
              <a:endParaRPr lang="pt-BR" sz="32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  <p:sp>
        <p:nvSpPr>
          <p:cNvPr id="76" name="Retângulo 75"/>
          <p:cNvSpPr/>
          <p:nvPr/>
        </p:nvSpPr>
        <p:spPr>
          <a:xfrm>
            <a:off x="137703" y="1325529"/>
            <a:ext cx="4913783" cy="526988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2" name="Espaço Reservado para Conteúdo 4"/>
          <p:cNvSpPr txBox="1">
            <a:spLocks/>
          </p:cNvSpPr>
          <p:nvPr/>
        </p:nvSpPr>
        <p:spPr>
          <a:xfrm>
            <a:off x="5322150" y="1511837"/>
            <a:ext cx="4059356" cy="7682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Narrow" pitchFamily="34" charset="0"/>
                <a:ea typeface="ＭＳ Ｐゴシック" charset="0"/>
                <a:cs typeface="Arial Narrow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/>
              <a:t>P4. há o interesse em participar novamente do prêmio em futuras edições?</a:t>
            </a:r>
            <a:endParaRPr lang="pt-BR" dirty="0" smtClean="0"/>
          </a:p>
          <a:p>
            <a:pPr algn="ctr"/>
            <a:endParaRPr lang="pt-BR" dirty="0"/>
          </a:p>
        </p:txBody>
      </p:sp>
      <p:sp>
        <p:nvSpPr>
          <p:cNvPr id="111" name="Rectangle 7"/>
          <p:cNvSpPr>
            <a:spLocks noChangeArrowheads="1"/>
          </p:cNvSpPr>
          <p:nvPr/>
        </p:nvSpPr>
        <p:spPr bwMode="auto">
          <a:xfrm>
            <a:off x="6626808" y="4486400"/>
            <a:ext cx="2054059" cy="45719"/>
          </a:xfrm>
          <a:prstGeom prst="rect">
            <a:avLst/>
          </a:prstGeom>
          <a:solidFill>
            <a:srgbClr val="7F7F7F"/>
          </a:solidFill>
          <a:ln w="1588" cap="flat">
            <a:solidFill>
              <a:srgbClr val="7F7F7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auto">
          <a:xfrm>
            <a:off x="6626808" y="3154699"/>
            <a:ext cx="2054059" cy="45719"/>
          </a:xfrm>
          <a:prstGeom prst="rect">
            <a:avLst/>
          </a:prstGeom>
          <a:solidFill>
            <a:srgbClr val="7F7F7F"/>
          </a:solidFill>
          <a:ln w="1588" cap="flat">
            <a:solidFill>
              <a:srgbClr val="7F7F7F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3" name="Retângulo 112"/>
          <p:cNvSpPr/>
          <p:nvPr/>
        </p:nvSpPr>
        <p:spPr>
          <a:xfrm>
            <a:off x="5489140" y="4238926"/>
            <a:ext cx="1012599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2060"/>
                </a:solidFill>
                <a:latin typeface="Arial Narrow" pitchFamily="34" charset="0"/>
              </a:rPr>
              <a:t>n. s. / s.r.</a:t>
            </a:r>
            <a:endParaRPr lang="pt-BR" sz="16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14" name="Retângulo 113"/>
          <p:cNvSpPr/>
          <p:nvPr/>
        </p:nvSpPr>
        <p:spPr>
          <a:xfrm>
            <a:off x="5634014" y="2800414"/>
            <a:ext cx="742339" cy="43417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pt-BR" sz="1700" b="1" dirty="0" smtClean="0">
                <a:solidFill>
                  <a:srgbClr val="002060"/>
                </a:solidFill>
                <a:latin typeface="Arial Narrow" pitchFamily="34" charset="0"/>
              </a:rPr>
              <a:t>sim</a:t>
            </a:r>
            <a:endParaRPr lang="pt-BR" sz="1700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15" name="Imagem 1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1739" y="2249501"/>
            <a:ext cx="1136975" cy="986090"/>
          </a:xfrm>
          <a:prstGeom prst="rect">
            <a:avLst/>
          </a:prstGeom>
        </p:spPr>
      </p:pic>
      <p:sp>
        <p:nvSpPr>
          <p:cNvPr id="116" name="Elipse 115"/>
          <p:cNvSpPr/>
          <p:nvPr/>
        </p:nvSpPr>
        <p:spPr>
          <a:xfrm>
            <a:off x="7009833" y="2781181"/>
            <a:ext cx="943279" cy="818099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1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9835" y="2938110"/>
            <a:ext cx="610950" cy="44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Imagem 1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1739" y="3591390"/>
            <a:ext cx="1136975" cy="986090"/>
          </a:xfrm>
          <a:prstGeom prst="rect">
            <a:avLst/>
          </a:prstGeom>
        </p:spPr>
      </p:pic>
      <p:sp>
        <p:nvSpPr>
          <p:cNvPr id="119" name="Elipse 118"/>
          <p:cNvSpPr/>
          <p:nvPr/>
        </p:nvSpPr>
        <p:spPr>
          <a:xfrm>
            <a:off x="7009833" y="4123070"/>
            <a:ext cx="943279" cy="818099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solidFill>
                  <a:srgbClr val="F79646">
                    <a:lumMod val="75000"/>
                  </a:srgbClr>
                </a:solidFill>
              </a:rPr>
              <a:t>?</a:t>
            </a:r>
            <a:endParaRPr lang="pt-BR" b="1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25" name="Elipse 124"/>
          <p:cNvSpPr/>
          <p:nvPr/>
        </p:nvSpPr>
        <p:spPr>
          <a:xfrm>
            <a:off x="8063651" y="2545098"/>
            <a:ext cx="1441494" cy="12667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126" name="Elipse 125"/>
          <p:cNvSpPr/>
          <p:nvPr/>
        </p:nvSpPr>
        <p:spPr>
          <a:xfrm>
            <a:off x="8453551" y="4202314"/>
            <a:ext cx="696997" cy="61365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128" name="Rectangle 85"/>
          <p:cNvSpPr>
            <a:spLocks noChangeArrowheads="1"/>
          </p:cNvSpPr>
          <p:nvPr/>
        </p:nvSpPr>
        <p:spPr bwMode="auto">
          <a:xfrm>
            <a:off x="8543270" y="3067119"/>
            <a:ext cx="4744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76,8%</a:t>
            </a:r>
          </a:p>
        </p:txBody>
      </p:sp>
      <p:sp>
        <p:nvSpPr>
          <p:cNvPr id="129" name="Rectangle 86"/>
          <p:cNvSpPr>
            <a:spLocks noChangeArrowheads="1"/>
          </p:cNvSpPr>
          <p:nvPr/>
        </p:nvSpPr>
        <p:spPr bwMode="auto">
          <a:xfrm>
            <a:off x="8559028" y="4399599"/>
            <a:ext cx="47448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13,7%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532489" y="4960219"/>
            <a:ext cx="3515632" cy="1349779"/>
            <a:chOff x="5634916" y="4958677"/>
            <a:chExt cx="3427466" cy="1349779"/>
          </a:xfrm>
        </p:grpSpPr>
        <p:sp>
          <p:nvSpPr>
            <p:cNvPr id="110" name="Rectangle 7"/>
            <p:cNvSpPr>
              <a:spLocks noChangeArrowheads="1"/>
            </p:cNvSpPr>
            <p:nvPr/>
          </p:nvSpPr>
          <p:spPr bwMode="auto">
            <a:xfrm>
              <a:off x="6626808" y="5863436"/>
              <a:ext cx="2054059" cy="45719"/>
            </a:xfrm>
            <a:prstGeom prst="rect">
              <a:avLst/>
            </a:prstGeom>
            <a:solidFill>
              <a:srgbClr val="7F7F7F"/>
            </a:solidFill>
            <a:ln w="1588" cap="flat">
              <a:solidFill>
                <a:srgbClr val="7F7F7F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0" name="Retângulo 119"/>
            <p:cNvSpPr/>
            <p:nvPr/>
          </p:nvSpPr>
          <p:spPr>
            <a:xfrm>
              <a:off x="5634916" y="5516454"/>
              <a:ext cx="759217" cy="35394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pt-BR" sz="1700" b="1" dirty="0" smtClean="0">
                  <a:solidFill>
                    <a:srgbClr val="002060"/>
                  </a:solidFill>
                  <a:latin typeface="Arial Narrow" pitchFamily="34" charset="0"/>
                </a:rPr>
                <a:t>não</a:t>
              </a:r>
              <a:endParaRPr lang="pt-BR" sz="1700" dirty="0">
                <a:solidFill>
                  <a:srgbClr val="002060"/>
                </a:solidFill>
                <a:latin typeface="Arial" pitchFamily="34" charset="0"/>
              </a:endParaRPr>
            </a:p>
          </p:txBody>
        </p:sp>
        <p:grpSp>
          <p:nvGrpSpPr>
            <p:cNvPr id="121" name="Grupo 120"/>
            <p:cNvGrpSpPr/>
            <p:nvPr/>
          </p:nvGrpSpPr>
          <p:grpSpPr>
            <a:xfrm>
              <a:off x="6542643" y="4958677"/>
              <a:ext cx="1451373" cy="1349779"/>
              <a:chOff x="1932905" y="4677657"/>
              <a:chExt cx="1026160" cy="1100356"/>
            </a:xfrm>
          </p:grpSpPr>
          <p:pic>
            <p:nvPicPr>
              <p:cNvPr id="122" name="Imagem 1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932905" y="4677657"/>
                <a:ext cx="803872" cy="803872"/>
              </a:xfrm>
              <a:prstGeom prst="rect">
                <a:avLst/>
              </a:prstGeom>
            </p:spPr>
          </p:pic>
          <p:sp>
            <p:nvSpPr>
              <p:cNvPr id="123" name="Elipse 122"/>
              <p:cNvSpPr/>
              <p:nvPr/>
            </p:nvSpPr>
            <p:spPr>
              <a:xfrm>
                <a:off x="2292141" y="5111089"/>
                <a:ext cx="666924" cy="66692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24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209649" y="5674307"/>
              <a:ext cx="625453" cy="503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7" name="Elipse 126"/>
            <p:cNvSpPr/>
            <p:nvPr/>
          </p:nvSpPr>
          <p:spPr>
            <a:xfrm>
              <a:off x="8653452" y="5708464"/>
              <a:ext cx="309072" cy="30682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30" name="Rectangle 87"/>
            <p:cNvSpPr>
              <a:spLocks noChangeArrowheads="1"/>
            </p:cNvSpPr>
            <p:nvPr/>
          </p:nvSpPr>
          <p:spPr bwMode="auto">
            <a:xfrm>
              <a:off x="8680867" y="5740325"/>
              <a:ext cx="38151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5,0%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3489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76" grpId="0" animBg="1"/>
      <p:bldP spid="62" grpId="0"/>
      <p:bldP spid="111" grpId="0" animBg="1"/>
      <p:bldP spid="112" grpId="0" animBg="1"/>
      <p:bldP spid="113" grpId="0"/>
      <p:bldP spid="114" grpId="0"/>
      <p:bldP spid="116" grpId="0" animBg="1"/>
      <p:bldP spid="119" grpId="0" animBg="1"/>
      <p:bldP spid="125" grpId="0" animBg="1"/>
      <p:bldP spid="126" grpId="0" animBg="1"/>
      <p:bldP spid="128" grpId="0"/>
      <p:bldP spid="1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>
                <a:solidFill>
                  <a:schemeClr val="bg1"/>
                </a:solidFill>
              </a:rPr>
              <a:t>resultados</a:t>
            </a:r>
          </a:p>
        </p:txBody>
      </p:sp>
      <p:sp>
        <p:nvSpPr>
          <p:cNvPr id="44" name="Espaço Reservado para Conteúdo 4"/>
          <p:cNvSpPr txBox="1">
            <a:spLocks/>
          </p:cNvSpPr>
          <p:nvPr/>
        </p:nvSpPr>
        <p:spPr>
          <a:xfrm>
            <a:off x="179512" y="2492896"/>
            <a:ext cx="6624736" cy="32403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Narrow" pitchFamily="34" charset="0"/>
                <a:ea typeface="ＭＳ Ｐゴシック" charset="0"/>
                <a:cs typeface="Arial Narrow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200000"/>
              </a:lnSpc>
              <a:buFont typeface="Arial" pitchFamily="34" charset="0"/>
              <a:buNone/>
            </a:pPr>
            <a:r>
              <a:rPr lang="pt-BR" sz="1700" b="1" dirty="0" smtClean="0">
                <a:solidFill>
                  <a:srgbClr val="002060"/>
                </a:solidFill>
              </a:rPr>
              <a:t>P5.1 acessibilidade das informações sobre o prêmio</a:t>
            </a:r>
          </a:p>
          <a:p>
            <a:pPr marL="0" indent="0" algn="r">
              <a:lnSpc>
                <a:spcPct val="200000"/>
              </a:lnSpc>
              <a:buFont typeface="Arial" pitchFamily="34" charset="0"/>
              <a:buNone/>
            </a:pPr>
            <a:r>
              <a:rPr lang="pt-BR" sz="1700" b="1" dirty="0" smtClean="0">
                <a:solidFill>
                  <a:srgbClr val="002060"/>
                </a:solidFill>
              </a:rPr>
              <a:t>P5.2 clareza quanto ao regulamento do prêmio</a:t>
            </a:r>
          </a:p>
          <a:p>
            <a:pPr marL="0" indent="0" algn="r">
              <a:lnSpc>
                <a:spcPct val="200000"/>
              </a:lnSpc>
              <a:buFont typeface="Arial" pitchFamily="34" charset="0"/>
              <a:buNone/>
            </a:pPr>
            <a:r>
              <a:rPr lang="pt-BR" sz="1700" b="1" dirty="0" smtClean="0">
                <a:solidFill>
                  <a:srgbClr val="002060"/>
                </a:solidFill>
              </a:rPr>
              <a:t>P5.3 retorno por parte do Sebrae quanto a sua participação no prêmio</a:t>
            </a:r>
          </a:p>
          <a:p>
            <a:pPr marL="0" indent="0" algn="r">
              <a:lnSpc>
                <a:spcPct val="200000"/>
              </a:lnSpc>
              <a:buFont typeface="Arial" pitchFamily="34" charset="0"/>
              <a:buNone/>
            </a:pPr>
            <a:r>
              <a:rPr lang="pt-BR" sz="1700" b="1" dirty="0" smtClean="0">
                <a:solidFill>
                  <a:srgbClr val="002060"/>
                </a:solidFill>
              </a:rPr>
              <a:t>P5.4 clareza quanto ao processo de avaliação do prêmio</a:t>
            </a:r>
          </a:p>
          <a:p>
            <a:pPr marL="0" indent="0" algn="r">
              <a:lnSpc>
                <a:spcPct val="200000"/>
              </a:lnSpc>
              <a:buFont typeface="Arial" pitchFamily="34" charset="0"/>
              <a:buNone/>
            </a:pPr>
            <a:r>
              <a:rPr lang="pt-BR" sz="1700" b="1" dirty="0" smtClean="0">
                <a:solidFill>
                  <a:srgbClr val="002060"/>
                </a:solidFill>
              </a:rPr>
              <a:t>P5.5 quão satisfeita está com a sua participação no prêmio</a:t>
            </a:r>
          </a:p>
          <a:p>
            <a:pPr marL="0" indent="0" algn="r">
              <a:lnSpc>
                <a:spcPct val="200000"/>
              </a:lnSpc>
              <a:buFont typeface="Arial" pitchFamily="34" charset="0"/>
              <a:buNone/>
            </a:pPr>
            <a:endParaRPr lang="pt-BR" sz="1700" b="1" dirty="0">
              <a:solidFill>
                <a:srgbClr val="002060"/>
              </a:solidFill>
            </a:endParaRPr>
          </a:p>
        </p:txBody>
      </p:sp>
      <p:sp>
        <p:nvSpPr>
          <p:cNvPr id="45" name="Rectangle 29"/>
          <p:cNvSpPr>
            <a:spLocks noChangeArrowheads="1"/>
          </p:cNvSpPr>
          <p:nvPr/>
        </p:nvSpPr>
        <p:spPr bwMode="auto">
          <a:xfrm>
            <a:off x="6818165" y="2708920"/>
            <a:ext cx="1080120" cy="3064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6,3</a:t>
            </a:r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6819768" y="3284982"/>
            <a:ext cx="1080120" cy="3064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7,0</a:t>
            </a:r>
            <a:endParaRPr lang="pt-BR" b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6818165" y="3861048"/>
            <a:ext cx="1080120" cy="3064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5,2</a:t>
            </a:r>
            <a:endParaRPr lang="pt-BR" b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6804248" y="4418677"/>
            <a:ext cx="1080120" cy="3064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5,6</a:t>
            </a:r>
            <a:endParaRPr lang="pt-BR" b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6804248" y="5013176"/>
            <a:ext cx="1080120" cy="3064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6,2</a:t>
            </a:r>
            <a:endParaRPr lang="pt-BR" b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50" name="Grupo 49"/>
          <p:cNvGrpSpPr/>
          <p:nvPr/>
        </p:nvGrpSpPr>
        <p:grpSpPr>
          <a:xfrm>
            <a:off x="7101285" y="1227141"/>
            <a:ext cx="1647179" cy="1265755"/>
            <a:chOff x="7512169" y="-238091"/>
            <a:chExt cx="1647179" cy="1392330"/>
          </a:xfrm>
        </p:grpSpPr>
        <p:sp>
          <p:nvSpPr>
            <p:cNvPr id="51" name="Seta circular 50"/>
            <p:cNvSpPr/>
            <p:nvPr/>
          </p:nvSpPr>
          <p:spPr>
            <a:xfrm rot="687373" flipV="1">
              <a:off x="7512169" y="-238091"/>
              <a:ext cx="1647179" cy="1392330"/>
            </a:xfrm>
            <a:prstGeom prst="circularArrow">
              <a:avLst>
                <a:gd name="adj1" fmla="val 7695"/>
                <a:gd name="adj2" fmla="val 1070905"/>
                <a:gd name="adj3" fmla="val 20927460"/>
                <a:gd name="adj4" fmla="val 2456410"/>
                <a:gd name="adj5" fmla="val 1324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52" name="Elipse 51"/>
            <p:cNvSpPr/>
            <p:nvPr/>
          </p:nvSpPr>
          <p:spPr>
            <a:xfrm rot="686964">
              <a:off x="7753148" y="-61750"/>
              <a:ext cx="1207334" cy="10089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53" name="CaixaDeTexto 52"/>
          <p:cNvSpPr txBox="1"/>
          <p:nvPr/>
        </p:nvSpPr>
        <p:spPr>
          <a:xfrm rot="584354">
            <a:off x="7430749" y="1492101"/>
            <a:ext cx="1078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 Narrow" pitchFamily="34" charset="0"/>
              </a:rPr>
              <a:t>n</a:t>
            </a:r>
            <a:r>
              <a:rPr lang="pt-BR" sz="2000" b="1" dirty="0" smtClean="0">
                <a:solidFill>
                  <a:srgbClr val="002060"/>
                </a:solidFill>
                <a:latin typeface="Arial Narrow" pitchFamily="34" charset="0"/>
              </a:rPr>
              <a:t>ota de 0 a 10</a:t>
            </a:r>
            <a:endParaRPr lang="pt-BR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5" name="Retângulo de cantos arredondados 54"/>
          <p:cNvSpPr/>
          <p:nvPr/>
        </p:nvSpPr>
        <p:spPr>
          <a:xfrm>
            <a:off x="6785075" y="4965937"/>
            <a:ext cx="1184399" cy="5224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6" name="Retângulo de cantos arredondados 55"/>
          <p:cNvSpPr/>
          <p:nvPr/>
        </p:nvSpPr>
        <p:spPr>
          <a:xfrm>
            <a:off x="1647571" y="2661221"/>
            <a:ext cx="6370892" cy="54193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7" name="Retângulo de cantos arredondados 56"/>
          <p:cNvSpPr/>
          <p:nvPr/>
        </p:nvSpPr>
        <p:spPr>
          <a:xfrm>
            <a:off x="1585776" y="3101735"/>
            <a:ext cx="6517784" cy="60648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8" name="Retângulo de cantos arredondados 57"/>
          <p:cNvSpPr/>
          <p:nvPr/>
        </p:nvSpPr>
        <p:spPr>
          <a:xfrm>
            <a:off x="542720" y="3794706"/>
            <a:ext cx="7560840" cy="41635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9" name="Retângulo de cantos arredondados 58"/>
          <p:cNvSpPr/>
          <p:nvPr/>
        </p:nvSpPr>
        <p:spPr>
          <a:xfrm>
            <a:off x="862328" y="4346810"/>
            <a:ext cx="7329171" cy="41635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0" name="Rectangle 34"/>
          <p:cNvSpPr>
            <a:spLocks noChangeArrowheads="1"/>
          </p:cNvSpPr>
          <p:nvPr/>
        </p:nvSpPr>
        <p:spPr bwMode="auto">
          <a:xfrm>
            <a:off x="6815552" y="3287252"/>
            <a:ext cx="1080120" cy="306467"/>
          </a:xfrm>
          <a:prstGeom prst="roundRect">
            <a:avLst/>
          </a:prstGeom>
          <a:solidFill>
            <a:srgbClr val="00B05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7,0</a:t>
            </a:r>
          </a:p>
        </p:txBody>
      </p:sp>
      <p:sp>
        <p:nvSpPr>
          <p:cNvPr id="61" name="Retângulo de cantos arredondados 60"/>
          <p:cNvSpPr/>
          <p:nvPr/>
        </p:nvSpPr>
        <p:spPr>
          <a:xfrm>
            <a:off x="6809168" y="3173068"/>
            <a:ext cx="1184399" cy="5302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2" name="Rectangle 44"/>
          <p:cNvSpPr>
            <a:spLocks noChangeArrowheads="1"/>
          </p:cNvSpPr>
          <p:nvPr/>
        </p:nvSpPr>
        <p:spPr bwMode="auto">
          <a:xfrm>
            <a:off x="6815882" y="3867382"/>
            <a:ext cx="1080120" cy="306467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5,2</a:t>
            </a:r>
            <a:endParaRPr lang="pt-BR" b="1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3" name="Retângulo de cantos arredondados 62"/>
          <p:cNvSpPr/>
          <p:nvPr/>
        </p:nvSpPr>
        <p:spPr>
          <a:xfrm>
            <a:off x="6776226" y="4331189"/>
            <a:ext cx="1184398" cy="4814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4" name="Retângulo de cantos arredondados 63"/>
          <p:cNvSpPr/>
          <p:nvPr/>
        </p:nvSpPr>
        <p:spPr>
          <a:xfrm>
            <a:off x="1469903" y="4962325"/>
            <a:ext cx="6548560" cy="416351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7012739" y="2308810"/>
            <a:ext cx="686406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fontAlgn="ctr"/>
            <a:r>
              <a:rPr lang="pt-BR" sz="2000" b="1" dirty="0" smtClean="0">
                <a:solidFill>
                  <a:srgbClr val="002060"/>
                </a:solidFill>
                <a:latin typeface="Arial Narrow" pitchFamily="34" charset="0"/>
              </a:rPr>
              <a:t>geral</a:t>
            </a:r>
            <a:endParaRPr lang="pt-BR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6799348" y="3680760"/>
            <a:ext cx="1184399" cy="5302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79512" y="1082856"/>
            <a:ext cx="71991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="1" dirty="0" smtClean="0">
                <a:latin typeface="Arial Narrow" pitchFamily="34" charset="0"/>
                <a:ea typeface="ＭＳ Ｐゴシック" charset="0"/>
                <a:cs typeface="Arial Narrow" pitchFamily="34" charset="0"/>
              </a:rPr>
              <a:t>Grau de satisfação em relação ao prêmio </a:t>
            </a:r>
            <a:r>
              <a:rPr lang="pt-BR" b="1" dirty="0" err="1" smtClean="0">
                <a:latin typeface="Arial Narrow" pitchFamily="34" charset="0"/>
                <a:ea typeface="ＭＳ Ｐゴシック" charset="0"/>
                <a:cs typeface="Arial Narrow" pitchFamily="34" charset="0"/>
              </a:rPr>
              <a:t>Sebrae</a:t>
            </a:r>
            <a:r>
              <a:rPr lang="pt-BR" b="1" dirty="0" smtClean="0">
                <a:latin typeface="Arial Narrow" pitchFamily="34" charset="0"/>
                <a:ea typeface="ＭＳ Ｐゴシック" charset="0"/>
                <a:cs typeface="Arial Narrow" pitchFamily="34" charset="0"/>
              </a:rPr>
              <a:t> Mulher de Negócios. Onde 0 significa “totalmente Insatisfeita e 10 “totalmente satisfeita”. </a:t>
            </a:r>
          </a:p>
        </p:txBody>
      </p:sp>
    </p:spTree>
    <p:extLst>
      <p:ext uri="{BB962C8B-B14F-4D97-AF65-F5344CB8AC3E}">
        <p14:creationId xmlns:p14="http://schemas.microsoft.com/office/powerpoint/2010/main" xmlns="" val="240802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5" grpId="0" animBg="1"/>
      <p:bldP spid="56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>
                <a:solidFill>
                  <a:schemeClr val="bg1"/>
                </a:solidFill>
              </a:rPr>
              <a:t>resultados</a:t>
            </a:r>
          </a:p>
        </p:txBody>
      </p:sp>
      <p:grpSp>
        <p:nvGrpSpPr>
          <p:cNvPr id="99" name="Grupo 98"/>
          <p:cNvGrpSpPr/>
          <p:nvPr/>
        </p:nvGrpSpPr>
        <p:grpSpPr>
          <a:xfrm>
            <a:off x="8260137" y="1691507"/>
            <a:ext cx="1647179" cy="1265755"/>
            <a:chOff x="7512169" y="-238091"/>
            <a:chExt cx="1647179" cy="1392330"/>
          </a:xfrm>
        </p:grpSpPr>
        <p:sp>
          <p:nvSpPr>
            <p:cNvPr id="100" name="Seta circular 99"/>
            <p:cNvSpPr/>
            <p:nvPr/>
          </p:nvSpPr>
          <p:spPr>
            <a:xfrm rot="687373" flipV="1">
              <a:off x="7512169" y="-238091"/>
              <a:ext cx="1647179" cy="1392330"/>
            </a:xfrm>
            <a:prstGeom prst="circularArrow">
              <a:avLst>
                <a:gd name="adj1" fmla="val 7695"/>
                <a:gd name="adj2" fmla="val 1070905"/>
                <a:gd name="adj3" fmla="val 20927460"/>
                <a:gd name="adj4" fmla="val 2456410"/>
                <a:gd name="adj5" fmla="val 1324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101" name="Elipse 100"/>
            <p:cNvSpPr/>
            <p:nvPr/>
          </p:nvSpPr>
          <p:spPr>
            <a:xfrm rot="686964">
              <a:off x="7753148" y="-61750"/>
              <a:ext cx="1207334" cy="10089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 rot="584354">
            <a:off x="8544722" y="1970441"/>
            <a:ext cx="1078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 Narrow" pitchFamily="34" charset="0"/>
              </a:rPr>
              <a:t>n</a:t>
            </a:r>
            <a:r>
              <a:rPr lang="pt-BR" sz="2000" b="1" dirty="0" smtClean="0">
                <a:solidFill>
                  <a:srgbClr val="002060"/>
                </a:solidFill>
                <a:latin typeface="Arial Narrow" pitchFamily="34" charset="0"/>
              </a:rPr>
              <a:t>ota de 0 a 10</a:t>
            </a:r>
            <a:endParaRPr lang="pt-BR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27" name="Rectangle 72"/>
          <p:cNvSpPr>
            <a:spLocks noChangeArrowheads="1"/>
          </p:cNvSpPr>
          <p:nvPr/>
        </p:nvSpPr>
        <p:spPr bwMode="auto">
          <a:xfrm>
            <a:off x="4462061" y="4145304"/>
            <a:ext cx="3229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Fez com que sentisse seu trabalho valorizado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78"/>
          <p:cNvSpPr>
            <a:spLocks noChangeArrowheads="1"/>
          </p:cNvSpPr>
          <p:nvPr/>
        </p:nvSpPr>
        <p:spPr bwMode="auto">
          <a:xfrm>
            <a:off x="3761373" y="4409885"/>
            <a:ext cx="39200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Afetou sua perspectiva de futuro quanto a sua empresa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84"/>
          <p:cNvSpPr>
            <a:spLocks noChangeArrowheads="1"/>
          </p:cNvSpPr>
          <p:nvPr/>
        </p:nvSpPr>
        <p:spPr bwMode="auto">
          <a:xfrm>
            <a:off x="2428509" y="4696416"/>
            <a:ext cx="5268014" cy="2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Aumentou sua confiança no desempenho de seu papel como empresária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90"/>
          <p:cNvSpPr>
            <a:spLocks noChangeArrowheads="1"/>
          </p:cNvSpPr>
          <p:nvPr/>
        </p:nvSpPr>
        <p:spPr bwMode="auto">
          <a:xfrm>
            <a:off x="3190475" y="4946219"/>
            <a:ext cx="44949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Aumentou confiança dos demais funcionários de sua empresa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Rectangle 96"/>
          <p:cNvSpPr>
            <a:spLocks noChangeArrowheads="1"/>
          </p:cNvSpPr>
          <p:nvPr/>
        </p:nvSpPr>
        <p:spPr bwMode="auto">
          <a:xfrm>
            <a:off x="3099000" y="5221780"/>
            <a:ext cx="458515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Aumentou a segurança dos demais funcionários de sua empresa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Rectangle 102"/>
          <p:cNvSpPr>
            <a:spLocks noChangeArrowheads="1"/>
          </p:cNvSpPr>
          <p:nvPr/>
        </p:nvSpPr>
        <p:spPr bwMode="auto">
          <a:xfrm>
            <a:off x="3561738" y="5494017"/>
            <a:ext cx="414870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Aumentou sua capacidade de liderança quanto empresária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Rectangle 108"/>
          <p:cNvSpPr>
            <a:spLocks noChangeArrowheads="1"/>
          </p:cNvSpPr>
          <p:nvPr/>
        </p:nvSpPr>
        <p:spPr bwMode="auto">
          <a:xfrm>
            <a:off x="2428510" y="5792372"/>
            <a:ext cx="527057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Aumentou sua segurança em buscar apoios/parcerias para a sua empresa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114"/>
          <p:cNvSpPr>
            <a:spLocks noChangeArrowheads="1"/>
          </p:cNvSpPr>
          <p:nvPr/>
        </p:nvSpPr>
        <p:spPr bwMode="auto">
          <a:xfrm>
            <a:off x="4478619" y="6094960"/>
            <a:ext cx="32274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Influenciou sua busca por novas informações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66"/>
          <p:cNvSpPr>
            <a:spLocks noChangeArrowheads="1"/>
          </p:cNvSpPr>
          <p:nvPr/>
        </p:nvSpPr>
        <p:spPr bwMode="auto">
          <a:xfrm>
            <a:off x="2223789" y="3874079"/>
            <a:ext cx="54693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Recebeu apoio de outros membros da sua empresa para participar do prêmio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90"/>
          <p:cNvSpPr>
            <a:spLocks noChangeArrowheads="1"/>
          </p:cNvSpPr>
          <p:nvPr/>
        </p:nvSpPr>
        <p:spPr bwMode="auto">
          <a:xfrm>
            <a:off x="5039112" y="1341295"/>
            <a:ext cx="26444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Impactou positivamente sua empresa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Rectangle 91"/>
          <p:cNvSpPr>
            <a:spLocks noChangeArrowheads="1"/>
          </p:cNvSpPr>
          <p:nvPr/>
        </p:nvSpPr>
        <p:spPr bwMode="auto">
          <a:xfrm>
            <a:off x="5935683" y="1656361"/>
            <a:ext cx="173775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Afetou como empresária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ectangle 92"/>
          <p:cNvSpPr>
            <a:spLocks noChangeArrowheads="1"/>
          </p:cNvSpPr>
          <p:nvPr/>
        </p:nvSpPr>
        <p:spPr bwMode="auto">
          <a:xfrm>
            <a:off x="3693787" y="1943451"/>
            <a:ext cx="399248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Influenciou sensação de segurança quanto empresária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93"/>
          <p:cNvSpPr>
            <a:spLocks noChangeArrowheads="1"/>
          </p:cNvSpPr>
          <p:nvPr/>
        </p:nvSpPr>
        <p:spPr bwMode="auto">
          <a:xfrm>
            <a:off x="4281074" y="2222775"/>
            <a:ext cx="340141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Influenciou sua motivação enquanto empresária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94"/>
          <p:cNvSpPr>
            <a:spLocks noChangeArrowheads="1"/>
          </p:cNvSpPr>
          <p:nvPr/>
        </p:nvSpPr>
        <p:spPr bwMode="auto">
          <a:xfrm>
            <a:off x="4281075" y="2487734"/>
            <a:ext cx="33998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Influenciou sua vaidade como empresária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95"/>
          <p:cNvSpPr>
            <a:spLocks noChangeArrowheads="1"/>
          </p:cNvSpPr>
          <p:nvPr/>
        </p:nvSpPr>
        <p:spPr bwMode="auto">
          <a:xfrm>
            <a:off x="3756814" y="2781881"/>
            <a:ext cx="393772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Influencia sua sensação de bem-estar como empresária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Rectangle 96"/>
          <p:cNvSpPr>
            <a:spLocks noChangeArrowheads="1"/>
          </p:cNvSpPr>
          <p:nvPr/>
        </p:nvSpPr>
        <p:spPr bwMode="auto">
          <a:xfrm>
            <a:off x="4137745" y="3082221"/>
            <a:ext cx="35431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Afetou seu nível de satisfação com a sua empresa</a:t>
            </a:r>
            <a:endParaRPr kumimoji="0" lang="pt-BR" alt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Rectangle 97"/>
          <p:cNvSpPr>
            <a:spLocks noChangeArrowheads="1"/>
          </p:cNvSpPr>
          <p:nvPr/>
        </p:nvSpPr>
        <p:spPr bwMode="auto">
          <a:xfrm>
            <a:off x="3908760" y="3618110"/>
            <a:ext cx="3797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r">
              <a:lnSpc>
                <a:spcPct val="150000"/>
              </a:lnSpc>
            </a:pPr>
            <a:r>
              <a:rPr lang="pt-BR" altLang="pt-BR" sz="1400" b="1" dirty="0">
                <a:solidFill>
                  <a:srgbClr val="002060"/>
                </a:solidFill>
                <a:latin typeface="Arial Narrow" pitchFamily="34" charset="0"/>
              </a:rPr>
              <a:t>Influenciou as relações interpessoais na sua empresa</a:t>
            </a:r>
            <a:endParaRPr lang="pt-BR" altLang="pt-BR" sz="2000" dirty="0"/>
          </a:p>
        </p:txBody>
      </p:sp>
      <p:sp>
        <p:nvSpPr>
          <p:cNvPr id="144" name="Rectangle 98"/>
          <p:cNvSpPr>
            <a:spLocks noChangeArrowheads="1"/>
          </p:cNvSpPr>
          <p:nvPr/>
        </p:nvSpPr>
        <p:spPr bwMode="auto">
          <a:xfrm>
            <a:off x="3010131" y="3338069"/>
            <a:ext cx="467695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r">
              <a:lnSpc>
                <a:spcPct val="150000"/>
              </a:lnSpc>
            </a:pPr>
            <a:r>
              <a:rPr lang="pt-BR" altLang="pt-BR" sz="1400" b="1" dirty="0">
                <a:solidFill>
                  <a:srgbClr val="002060"/>
                </a:solidFill>
                <a:latin typeface="Arial Narrow" pitchFamily="34" charset="0"/>
              </a:rPr>
              <a:t>Influenciou no desempenho das suas atividades como empresária</a:t>
            </a:r>
            <a:endParaRPr lang="pt-BR" altLang="pt-BR" sz="2000" dirty="0"/>
          </a:p>
        </p:txBody>
      </p:sp>
      <p:sp>
        <p:nvSpPr>
          <p:cNvPr id="146" name="Rectangle 115"/>
          <p:cNvSpPr>
            <a:spLocks noChangeArrowheads="1"/>
          </p:cNvSpPr>
          <p:nvPr/>
        </p:nvSpPr>
        <p:spPr bwMode="auto">
          <a:xfrm>
            <a:off x="7694538" y="1058837"/>
            <a:ext cx="677566" cy="272415"/>
          </a:xfrm>
          <a:prstGeom prst="round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2013</a:t>
            </a:r>
            <a:endParaRPr kumimoji="0" lang="pt-BR" alt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7" name="Rectangle 17"/>
          <p:cNvSpPr>
            <a:spLocks noChangeArrowheads="1"/>
          </p:cNvSpPr>
          <p:nvPr/>
        </p:nvSpPr>
        <p:spPr bwMode="auto">
          <a:xfrm>
            <a:off x="7830000" y="1393967"/>
            <a:ext cx="430137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pt-BR" altLang="pt-BR" sz="16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4,9</a:t>
            </a:r>
            <a:endParaRPr lang="pt-BR" altLang="pt-BR" sz="16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9" name="Rectangle 25"/>
          <p:cNvSpPr>
            <a:spLocks noChangeArrowheads="1"/>
          </p:cNvSpPr>
          <p:nvPr/>
        </p:nvSpPr>
        <p:spPr bwMode="auto">
          <a:xfrm>
            <a:off x="7830000" y="1987351"/>
            <a:ext cx="430139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5,7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25"/>
          <p:cNvSpPr>
            <a:spLocks noChangeArrowheads="1"/>
          </p:cNvSpPr>
          <p:nvPr/>
        </p:nvSpPr>
        <p:spPr bwMode="auto">
          <a:xfrm>
            <a:off x="7830000" y="2259089"/>
            <a:ext cx="430139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6,4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25"/>
          <p:cNvSpPr>
            <a:spLocks noChangeArrowheads="1"/>
          </p:cNvSpPr>
          <p:nvPr/>
        </p:nvSpPr>
        <p:spPr bwMode="auto">
          <a:xfrm>
            <a:off x="7830000" y="2551137"/>
            <a:ext cx="430139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6,3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25"/>
          <p:cNvSpPr>
            <a:spLocks noChangeArrowheads="1"/>
          </p:cNvSpPr>
          <p:nvPr/>
        </p:nvSpPr>
        <p:spPr bwMode="auto">
          <a:xfrm>
            <a:off x="7830000" y="2843992"/>
            <a:ext cx="430137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6,3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25"/>
          <p:cNvSpPr>
            <a:spLocks noChangeArrowheads="1"/>
          </p:cNvSpPr>
          <p:nvPr/>
        </p:nvSpPr>
        <p:spPr bwMode="auto">
          <a:xfrm>
            <a:off x="7830000" y="3128596"/>
            <a:ext cx="430139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5,9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Rectangle 25"/>
          <p:cNvSpPr>
            <a:spLocks noChangeArrowheads="1"/>
          </p:cNvSpPr>
          <p:nvPr/>
        </p:nvSpPr>
        <p:spPr bwMode="auto">
          <a:xfrm>
            <a:off x="7830000" y="4208914"/>
            <a:ext cx="430139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6,6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Rectangle 25"/>
          <p:cNvSpPr>
            <a:spLocks noChangeArrowheads="1"/>
          </p:cNvSpPr>
          <p:nvPr/>
        </p:nvSpPr>
        <p:spPr bwMode="auto">
          <a:xfrm>
            <a:off x="7830000" y="3667792"/>
            <a:ext cx="430137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5,3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Rectangle 25"/>
          <p:cNvSpPr>
            <a:spLocks noChangeArrowheads="1"/>
          </p:cNvSpPr>
          <p:nvPr/>
        </p:nvSpPr>
        <p:spPr bwMode="auto">
          <a:xfrm>
            <a:off x="7830000" y="3949019"/>
            <a:ext cx="430137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5,4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Rectangle 25"/>
          <p:cNvSpPr>
            <a:spLocks noChangeArrowheads="1"/>
          </p:cNvSpPr>
          <p:nvPr/>
        </p:nvSpPr>
        <p:spPr bwMode="auto">
          <a:xfrm>
            <a:off x="7830000" y="3405750"/>
            <a:ext cx="430137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5,7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Rectangle 73"/>
          <p:cNvSpPr>
            <a:spLocks noChangeArrowheads="1"/>
          </p:cNvSpPr>
          <p:nvPr/>
        </p:nvSpPr>
        <p:spPr bwMode="auto">
          <a:xfrm>
            <a:off x="7830000" y="4476862"/>
            <a:ext cx="430139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6,0</a:t>
            </a:r>
            <a:endParaRPr kumimoji="0" lang="pt-BR" alt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9" name="Rectangle 73"/>
          <p:cNvSpPr>
            <a:spLocks noChangeArrowheads="1"/>
          </p:cNvSpPr>
          <p:nvPr/>
        </p:nvSpPr>
        <p:spPr bwMode="auto">
          <a:xfrm>
            <a:off x="7830000" y="4734700"/>
            <a:ext cx="430139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6,4</a:t>
            </a:r>
            <a:endParaRPr kumimoji="0" lang="pt-BR" alt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0" name="Rectangle 73"/>
          <p:cNvSpPr>
            <a:spLocks noChangeArrowheads="1"/>
          </p:cNvSpPr>
          <p:nvPr/>
        </p:nvSpPr>
        <p:spPr bwMode="auto">
          <a:xfrm>
            <a:off x="7830000" y="4983995"/>
            <a:ext cx="430137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5,0</a:t>
            </a:r>
            <a:endParaRPr kumimoji="0" lang="pt-BR" alt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2" name="Rectangle 73"/>
          <p:cNvSpPr>
            <a:spLocks noChangeArrowheads="1"/>
          </p:cNvSpPr>
          <p:nvPr/>
        </p:nvSpPr>
        <p:spPr bwMode="auto">
          <a:xfrm>
            <a:off x="7830000" y="5259381"/>
            <a:ext cx="430137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4,7</a:t>
            </a:r>
            <a:endParaRPr kumimoji="0" lang="pt-BR" alt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3" name="Rectangle 73"/>
          <p:cNvSpPr>
            <a:spLocks noChangeArrowheads="1"/>
          </p:cNvSpPr>
          <p:nvPr/>
        </p:nvSpPr>
        <p:spPr bwMode="auto">
          <a:xfrm>
            <a:off x="7830000" y="5542802"/>
            <a:ext cx="430139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5,8</a:t>
            </a:r>
            <a:endParaRPr kumimoji="0" lang="pt-BR" alt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4" name="Rectangle 73"/>
          <p:cNvSpPr>
            <a:spLocks noChangeArrowheads="1"/>
          </p:cNvSpPr>
          <p:nvPr/>
        </p:nvSpPr>
        <p:spPr bwMode="auto">
          <a:xfrm>
            <a:off x="7830000" y="5820152"/>
            <a:ext cx="430139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5,7</a:t>
            </a:r>
            <a:endParaRPr kumimoji="0" lang="pt-BR" alt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5" name="Rectangle 73"/>
          <p:cNvSpPr>
            <a:spLocks noChangeArrowheads="1"/>
          </p:cNvSpPr>
          <p:nvPr/>
        </p:nvSpPr>
        <p:spPr bwMode="auto">
          <a:xfrm>
            <a:off x="7830000" y="6095628"/>
            <a:ext cx="430139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6,6</a:t>
            </a:r>
            <a:endParaRPr kumimoji="0" lang="pt-BR" altLang="pt-B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6" name="Rectangle 17"/>
          <p:cNvSpPr>
            <a:spLocks noChangeArrowheads="1"/>
          </p:cNvSpPr>
          <p:nvPr/>
        </p:nvSpPr>
        <p:spPr bwMode="auto">
          <a:xfrm>
            <a:off x="7830000" y="1691507"/>
            <a:ext cx="430137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/>
            <a:r>
              <a:rPr lang="pt-BR" altLang="pt-BR" sz="16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5,1</a:t>
            </a:r>
            <a:endParaRPr lang="pt-BR" altLang="pt-BR" sz="16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178186" y="1117752"/>
            <a:ext cx="4102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/>
              <a:t>Atribua uma nota para o quanto você como empresária, foi influenciada pela participação no Prêmio </a:t>
            </a:r>
            <a:r>
              <a:rPr lang="pt-BR" sz="1600" b="1" dirty="0" err="1" smtClean="0"/>
              <a:t>Sebrae</a:t>
            </a:r>
            <a:r>
              <a:rPr lang="pt-BR" sz="1600" b="1" dirty="0" smtClean="0"/>
              <a:t> Mulher de Negócios: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177418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7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2" grpId="0" animBg="1"/>
      <p:bldP spid="163" grpId="0" animBg="1"/>
      <p:bldP spid="164" grpId="0" animBg="1"/>
      <p:bldP spid="16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>
                <a:solidFill>
                  <a:schemeClr val="bg1"/>
                </a:solidFill>
              </a:rPr>
              <a:t>resultados</a:t>
            </a:r>
          </a:p>
        </p:txBody>
      </p:sp>
      <p:sp>
        <p:nvSpPr>
          <p:cNvPr id="5" name="Espaço Reservado para Conteúdo 4"/>
          <p:cNvSpPr txBox="1">
            <a:spLocks/>
          </p:cNvSpPr>
          <p:nvPr/>
        </p:nvSpPr>
        <p:spPr>
          <a:xfrm>
            <a:off x="351431" y="1309491"/>
            <a:ext cx="3947437" cy="117826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Narrow" pitchFamily="34" charset="0"/>
                <a:ea typeface="ＭＳ Ｐゴシック" charset="0"/>
                <a:cs typeface="Arial Narrow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P7. qual a probabilidade de recomendar o  Prêmio Sebrae Mulher de Negócios para outras pessoas? </a:t>
            </a:r>
            <a:endParaRPr lang="pt-B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8071092" y="1722172"/>
            <a:ext cx="1647179" cy="1265755"/>
            <a:chOff x="7512169" y="-238091"/>
            <a:chExt cx="1647179" cy="1392330"/>
          </a:xfrm>
        </p:grpSpPr>
        <p:sp>
          <p:nvSpPr>
            <p:cNvPr id="7" name="Seta circular 6"/>
            <p:cNvSpPr/>
            <p:nvPr/>
          </p:nvSpPr>
          <p:spPr>
            <a:xfrm rot="687373" flipV="1">
              <a:off x="7512169" y="-238091"/>
              <a:ext cx="1647179" cy="1392330"/>
            </a:xfrm>
            <a:prstGeom prst="circularArrow">
              <a:avLst>
                <a:gd name="adj1" fmla="val 7695"/>
                <a:gd name="adj2" fmla="val 1070905"/>
                <a:gd name="adj3" fmla="val 20927460"/>
                <a:gd name="adj4" fmla="val 2456410"/>
                <a:gd name="adj5" fmla="val 1324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8" name="Elipse 7"/>
            <p:cNvSpPr/>
            <p:nvPr/>
          </p:nvSpPr>
          <p:spPr>
            <a:xfrm rot="686964">
              <a:off x="7753148" y="-61750"/>
              <a:ext cx="1207334" cy="10089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 rot="584354">
            <a:off x="8357728" y="1965797"/>
            <a:ext cx="1078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 Narrow" pitchFamily="34" charset="0"/>
              </a:rPr>
              <a:t>n</a:t>
            </a:r>
            <a:r>
              <a:rPr lang="pt-BR" sz="2000" b="1" dirty="0" smtClean="0">
                <a:solidFill>
                  <a:srgbClr val="002060"/>
                </a:solidFill>
                <a:latin typeface="Arial Narrow" pitchFamily="34" charset="0"/>
              </a:rPr>
              <a:t>ota de 0 a 10</a:t>
            </a:r>
            <a:endParaRPr lang="pt-BR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755181" y="2487752"/>
            <a:ext cx="2530105" cy="1993965"/>
            <a:chOff x="881157" y="2708920"/>
            <a:chExt cx="1971958" cy="1620000"/>
          </a:xfrm>
        </p:grpSpPr>
        <p:sp>
          <p:nvSpPr>
            <p:cNvPr id="11" name="Elipse 10"/>
            <p:cNvSpPr/>
            <p:nvPr/>
          </p:nvSpPr>
          <p:spPr>
            <a:xfrm>
              <a:off x="1057136" y="2708920"/>
              <a:ext cx="1620000" cy="162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12" name="CaixaDeTexto 37"/>
            <p:cNvSpPr txBox="1"/>
            <p:nvPr/>
          </p:nvSpPr>
          <p:spPr>
            <a:xfrm rot="21045577">
              <a:off x="881157" y="2991486"/>
              <a:ext cx="1971958" cy="1054868"/>
            </a:xfrm>
            <a:prstGeom prst="ellipse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b="1" dirty="0">
                  <a:solidFill>
                    <a:prstClr val="black"/>
                  </a:solidFill>
                  <a:latin typeface="Arial Narrow" pitchFamily="34" charset="0"/>
                </a:rPr>
                <a:t>nota </a:t>
              </a:r>
              <a:r>
                <a:rPr lang="pt-BR" b="1" dirty="0" smtClean="0">
                  <a:solidFill>
                    <a:prstClr val="black"/>
                  </a:solidFill>
                  <a:latin typeface="Arial Narrow" pitchFamily="34" charset="0"/>
                </a:rPr>
                <a:t>média </a:t>
              </a:r>
              <a:r>
                <a:rPr lang="pt-BR" sz="3600" b="1" dirty="0" smtClean="0">
                  <a:solidFill>
                    <a:prstClr val="black"/>
                  </a:solidFill>
                  <a:latin typeface="Arial Narrow" pitchFamily="34" charset="0"/>
                </a:rPr>
                <a:t>7,6*</a:t>
              </a:r>
              <a:endParaRPr lang="pt-BR" sz="3200" b="1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4190756" y="4839762"/>
            <a:ext cx="5531094" cy="1108517"/>
            <a:chOff x="2642730" y="5582739"/>
            <a:chExt cx="5531094" cy="1108517"/>
          </a:xfrm>
        </p:grpSpPr>
        <p:cxnSp>
          <p:nvCxnSpPr>
            <p:cNvPr id="13" name="Conector reto 12"/>
            <p:cNvCxnSpPr/>
            <p:nvPr/>
          </p:nvCxnSpPr>
          <p:spPr>
            <a:xfrm>
              <a:off x="2642730" y="5603610"/>
              <a:ext cx="5531094" cy="5945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2682693" y="5617285"/>
              <a:ext cx="0" cy="1523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>
              <a:off x="4486463" y="5629675"/>
              <a:ext cx="0" cy="1523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6394076" y="5663530"/>
              <a:ext cx="0" cy="1523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>
              <a:off x="8124941" y="5680168"/>
              <a:ext cx="0" cy="1523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/>
            <p:cNvSpPr txBox="1"/>
            <p:nvPr/>
          </p:nvSpPr>
          <p:spPr>
            <a:xfrm>
              <a:off x="3006205" y="5607850"/>
              <a:ext cx="13351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002060"/>
                  </a:solidFill>
                  <a:latin typeface="Arial Narrow" pitchFamily="34" charset="0"/>
                </a:rPr>
                <a:t>vencedora</a:t>
              </a:r>
              <a:endParaRPr lang="pt-BR" sz="20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4742006" y="5582739"/>
              <a:ext cx="13351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002060"/>
                  </a:solidFill>
                  <a:latin typeface="Arial Narrow" pitchFamily="34" charset="0"/>
                </a:rPr>
                <a:t>não vencedora</a:t>
              </a:r>
              <a:endParaRPr lang="pt-BR" sz="20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6655328" y="5675593"/>
              <a:ext cx="133511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002060"/>
                  </a:solidFill>
                  <a:latin typeface="Arial Narrow" pitchFamily="34" charset="0"/>
                </a:rPr>
                <a:t>não sabiam se haviam vencido</a:t>
              </a:r>
              <a:endParaRPr lang="pt-BR" sz="20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4946783" y="1692429"/>
            <a:ext cx="4093822" cy="3084094"/>
            <a:chOff x="2468563" y="2478088"/>
            <a:chExt cx="2439988" cy="2046287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2503488" y="2514600"/>
              <a:ext cx="2370138" cy="1974850"/>
            </a:xfrm>
            <a:custGeom>
              <a:avLst/>
              <a:gdLst>
                <a:gd name="T0" fmla="*/ 77 w 2986"/>
                <a:gd name="T1" fmla="*/ 58 h 2489"/>
                <a:gd name="T2" fmla="*/ 215 w 2986"/>
                <a:gd name="T3" fmla="*/ 215 h 2489"/>
                <a:gd name="T4" fmla="*/ 400 w 2986"/>
                <a:gd name="T5" fmla="*/ 434 h 2489"/>
                <a:gd name="T6" fmla="*/ 584 w 2986"/>
                <a:gd name="T7" fmla="*/ 657 h 2489"/>
                <a:gd name="T8" fmla="*/ 768 w 2986"/>
                <a:gd name="T9" fmla="*/ 876 h 2489"/>
                <a:gd name="T10" fmla="*/ 953 w 2986"/>
                <a:gd name="T11" fmla="*/ 1091 h 2489"/>
                <a:gd name="T12" fmla="*/ 1045 w 2986"/>
                <a:gd name="T13" fmla="*/ 1193 h 2489"/>
                <a:gd name="T14" fmla="*/ 1137 w 2986"/>
                <a:gd name="T15" fmla="*/ 1292 h 2489"/>
                <a:gd name="T16" fmla="*/ 1229 w 2986"/>
                <a:gd name="T17" fmla="*/ 1386 h 2489"/>
                <a:gd name="T18" fmla="*/ 1321 w 2986"/>
                <a:gd name="T19" fmla="*/ 1477 h 2489"/>
                <a:gd name="T20" fmla="*/ 1412 w 2986"/>
                <a:gd name="T21" fmla="*/ 1563 h 2489"/>
                <a:gd name="T22" fmla="*/ 1504 w 2986"/>
                <a:gd name="T23" fmla="*/ 1642 h 2489"/>
                <a:gd name="T24" fmla="*/ 1596 w 2986"/>
                <a:gd name="T25" fmla="*/ 1715 h 2489"/>
                <a:gd name="T26" fmla="*/ 1688 w 2986"/>
                <a:gd name="T27" fmla="*/ 1782 h 2489"/>
                <a:gd name="T28" fmla="*/ 1778 w 2986"/>
                <a:gd name="T29" fmla="*/ 1845 h 2489"/>
                <a:gd name="T30" fmla="*/ 1871 w 2986"/>
                <a:gd name="T31" fmla="*/ 1903 h 2489"/>
                <a:gd name="T32" fmla="*/ 1963 w 2986"/>
                <a:gd name="T33" fmla="*/ 1957 h 2489"/>
                <a:gd name="T34" fmla="*/ 2055 w 2986"/>
                <a:gd name="T35" fmla="*/ 2007 h 2489"/>
                <a:gd name="T36" fmla="*/ 2239 w 2986"/>
                <a:gd name="T37" fmla="*/ 2099 h 2489"/>
                <a:gd name="T38" fmla="*/ 2422 w 2986"/>
                <a:gd name="T39" fmla="*/ 2185 h 2489"/>
                <a:gd name="T40" fmla="*/ 2608 w 2986"/>
                <a:gd name="T41" fmla="*/ 2272 h 2489"/>
                <a:gd name="T42" fmla="*/ 2792 w 2986"/>
                <a:gd name="T43" fmla="*/ 2360 h 2489"/>
                <a:gd name="T44" fmla="*/ 2930 w 2986"/>
                <a:gd name="T45" fmla="*/ 2431 h 2489"/>
                <a:gd name="T46" fmla="*/ 2982 w 2986"/>
                <a:gd name="T47" fmla="*/ 2460 h 2489"/>
                <a:gd name="T48" fmla="*/ 2986 w 2986"/>
                <a:gd name="T49" fmla="*/ 2473 h 2489"/>
                <a:gd name="T50" fmla="*/ 2978 w 2986"/>
                <a:gd name="T51" fmla="*/ 2485 h 2489"/>
                <a:gd name="T52" fmla="*/ 2967 w 2986"/>
                <a:gd name="T53" fmla="*/ 2489 h 2489"/>
                <a:gd name="T54" fmla="*/ 2915 w 2986"/>
                <a:gd name="T55" fmla="*/ 2462 h 2489"/>
                <a:gd name="T56" fmla="*/ 2777 w 2986"/>
                <a:gd name="T57" fmla="*/ 2391 h 2489"/>
                <a:gd name="T58" fmla="*/ 2593 w 2986"/>
                <a:gd name="T59" fmla="*/ 2302 h 2489"/>
                <a:gd name="T60" fmla="*/ 2408 w 2986"/>
                <a:gd name="T61" fmla="*/ 2218 h 2489"/>
                <a:gd name="T62" fmla="*/ 2224 w 2986"/>
                <a:gd name="T63" fmla="*/ 2130 h 2489"/>
                <a:gd name="T64" fmla="*/ 2038 w 2986"/>
                <a:gd name="T65" fmla="*/ 2037 h 2489"/>
                <a:gd name="T66" fmla="*/ 1945 w 2986"/>
                <a:gd name="T67" fmla="*/ 1986 h 2489"/>
                <a:gd name="T68" fmla="*/ 1853 w 2986"/>
                <a:gd name="T69" fmla="*/ 1932 h 2489"/>
                <a:gd name="T70" fmla="*/ 1761 w 2986"/>
                <a:gd name="T71" fmla="*/ 1874 h 2489"/>
                <a:gd name="T72" fmla="*/ 1667 w 2986"/>
                <a:gd name="T73" fmla="*/ 1811 h 2489"/>
                <a:gd name="T74" fmla="*/ 1575 w 2986"/>
                <a:gd name="T75" fmla="*/ 1744 h 2489"/>
                <a:gd name="T76" fmla="*/ 1483 w 2986"/>
                <a:gd name="T77" fmla="*/ 1669 h 2489"/>
                <a:gd name="T78" fmla="*/ 1389 w 2986"/>
                <a:gd name="T79" fmla="*/ 1588 h 2489"/>
                <a:gd name="T80" fmla="*/ 1296 w 2986"/>
                <a:gd name="T81" fmla="*/ 1502 h 2489"/>
                <a:gd name="T82" fmla="*/ 1204 w 2986"/>
                <a:gd name="T83" fmla="*/ 1411 h 2489"/>
                <a:gd name="T84" fmla="*/ 1112 w 2986"/>
                <a:gd name="T85" fmla="*/ 1315 h 2489"/>
                <a:gd name="T86" fmla="*/ 1020 w 2986"/>
                <a:gd name="T87" fmla="*/ 1216 h 2489"/>
                <a:gd name="T88" fmla="*/ 928 w 2986"/>
                <a:gd name="T89" fmla="*/ 1112 h 2489"/>
                <a:gd name="T90" fmla="*/ 741 w 2986"/>
                <a:gd name="T91" fmla="*/ 899 h 2489"/>
                <a:gd name="T92" fmla="*/ 557 w 2986"/>
                <a:gd name="T93" fmla="*/ 678 h 2489"/>
                <a:gd name="T94" fmla="*/ 373 w 2986"/>
                <a:gd name="T95" fmla="*/ 457 h 2489"/>
                <a:gd name="T96" fmla="*/ 188 w 2986"/>
                <a:gd name="T97" fmla="*/ 238 h 2489"/>
                <a:gd name="T98" fmla="*/ 50 w 2986"/>
                <a:gd name="T99" fmla="*/ 81 h 2489"/>
                <a:gd name="T100" fmla="*/ 2 w 2986"/>
                <a:gd name="T101" fmla="*/ 23 h 2489"/>
                <a:gd name="T102" fmla="*/ 2 w 2986"/>
                <a:gd name="T103" fmla="*/ 10 h 2489"/>
                <a:gd name="T104" fmla="*/ 12 w 2986"/>
                <a:gd name="T105" fmla="*/ 0 h 2489"/>
                <a:gd name="T106" fmla="*/ 25 w 2986"/>
                <a:gd name="T107" fmla="*/ 2 h 2489"/>
                <a:gd name="T108" fmla="*/ 31 w 2986"/>
                <a:gd name="T109" fmla="*/ 6 h 2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86" h="2489">
                  <a:moveTo>
                    <a:pt x="31" y="6"/>
                  </a:moveTo>
                  <a:lnTo>
                    <a:pt x="77" y="58"/>
                  </a:lnTo>
                  <a:lnTo>
                    <a:pt x="123" y="110"/>
                  </a:lnTo>
                  <a:lnTo>
                    <a:pt x="215" y="215"/>
                  </a:lnTo>
                  <a:lnTo>
                    <a:pt x="307" y="325"/>
                  </a:lnTo>
                  <a:lnTo>
                    <a:pt x="400" y="434"/>
                  </a:lnTo>
                  <a:lnTo>
                    <a:pt x="492" y="545"/>
                  </a:lnTo>
                  <a:lnTo>
                    <a:pt x="584" y="657"/>
                  </a:lnTo>
                  <a:lnTo>
                    <a:pt x="676" y="766"/>
                  </a:lnTo>
                  <a:lnTo>
                    <a:pt x="768" y="876"/>
                  </a:lnTo>
                  <a:lnTo>
                    <a:pt x="860" y="985"/>
                  </a:lnTo>
                  <a:lnTo>
                    <a:pt x="953" y="1091"/>
                  </a:lnTo>
                  <a:lnTo>
                    <a:pt x="999" y="1143"/>
                  </a:lnTo>
                  <a:lnTo>
                    <a:pt x="1045" y="1193"/>
                  </a:lnTo>
                  <a:lnTo>
                    <a:pt x="1091" y="1242"/>
                  </a:lnTo>
                  <a:lnTo>
                    <a:pt x="1137" y="1292"/>
                  </a:lnTo>
                  <a:lnTo>
                    <a:pt x="1183" y="1340"/>
                  </a:lnTo>
                  <a:lnTo>
                    <a:pt x="1229" y="1386"/>
                  </a:lnTo>
                  <a:lnTo>
                    <a:pt x="1275" y="1433"/>
                  </a:lnTo>
                  <a:lnTo>
                    <a:pt x="1321" y="1477"/>
                  </a:lnTo>
                  <a:lnTo>
                    <a:pt x="1367" y="1521"/>
                  </a:lnTo>
                  <a:lnTo>
                    <a:pt x="1412" y="1563"/>
                  </a:lnTo>
                  <a:lnTo>
                    <a:pt x="1458" y="1603"/>
                  </a:lnTo>
                  <a:lnTo>
                    <a:pt x="1504" y="1642"/>
                  </a:lnTo>
                  <a:lnTo>
                    <a:pt x="1550" y="1680"/>
                  </a:lnTo>
                  <a:lnTo>
                    <a:pt x="1596" y="1715"/>
                  </a:lnTo>
                  <a:lnTo>
                    <a:pt x="1642" y="1749"/>
                  </a:lnTo>
                  <a:lnTo>
                    <a:pt x="1688" y="1782"/>
                  </a:lnTo>
                  <a:lnTo>
                    <a:pt x="1734" y="1815"/>
                  </a:lnTo>
                  <a:lnTo>
                    <a:pt x="1778" y="1845"/>
                  </a:lnTo>
                  <a:lnTo>
                    <a:pt x="1824" y="1874"/>
                  </a:lnTo>
                  <a:lnTo>
                    <a:pt x="1871" y="1903"/>
                  </a:lnTo>
                  <a:lnTo>
                    <a:pt x="1917" y="1930"/>
                  </a:lnTo>
                  <a:lnTo>
                    <a:pt x="1963" y="1957"/>
                  </a:lnTo>
                  <a:lnTo>
                    <a:pt x="2009" y="1982"/>
                  </a:lnTo>
                  <a:lnTo>
                    <a:pt x="2055" y="2007"/>
                  </a:lnTo>
                  <a:lnTo>
                    <a:pt x="2147" y="2055"/>
                  </a:lnTo>
                  <a:lnTo>
                    <a:pt x="2239" y="2099"/>
                  </a:lnTo>
                  <a:lnTo>
                    <a:pt x="2329" y="2143"/>
                  </a:lnTo>
                  <a:lnTo>
                    <a:pt x="2422" y="2185"/>
                  </a:lnTo>
                  <a:lnTo>
                    <a:pt x="2514" y="2228"/>
                  </a:lnTo>
                  <a:lnTo>
                    <a:pt x="2608" y="2272"/>
                  </a:lnTo>
                  <a:lnTo>
                    <a:pt x="2700" y="2314"/>
                  </a:lnTo>
                  <a:lnTo>
                    <a:pt x="2792" y="2360"/>
                  </a:lnTo>
                  <a:lnTo>
                    <a:pt x="2884" y="2406"/>
                  </a:lnTo>
                  <a:lnTo>
                    <a:pt x="2930" y="2431"/>
                  </a:lnTo>
                  <a:lnTo>
                    <a:pt x="2977" y="2456"/>
                  </a:lnTo>
                  <a:lnTo>
                    <a:pt x="2982" y="2460"/>
                  </a:lnTo>
                  <a:lnTo>
                    <a:pt x="2984" y="2466"/>
                  </a:lnTo>
                  <a:lnTo>
                    <a:pt x="2986" y="2473"/>
                  </a:lnTo>
                  <a:lnTo>
                    <a:pt x="2984" y="2479"/>
                  </a:lnTo>
                  <a:lnTo>
                    <a:pt x="2978" y="2485"/>
                  </a:lnTo>
                  <a:lnTo>
                    <a:pt x="2973" y="2487"/>
                  </a:lnTo>
                  <a:lnTo>
                    <a:pt x="2967" y="2489"/>
                  </a:lnTo>
                  <a:lnTo>
                    <a:pt x="2961" y="2487"/>
                  </a:lnTo>
                  <a:lnTo>
                    <a:pt x="2915" y="2462"/>
                  </a:lnTo>
                  <a:lnTo>
                    <a:pt x="2869" y="2437"/>
                  </a:lnTo>
                  <a:lnTo>
                    <a:pt x="2777" y="2391"/>
                  </a:lnTo>
                  <a:lnTo>
                    <a:pt x="2685" y="2345"/>
                  </a:lnTo>
                  <a:lnTo>
                    <a:pt x="2593" y="2302"/>
                  </a:lnTo>
                  <a:lnTo>
                    <a:pt x="2500" y="2260"/>
                  </a:lnTo>
                  <a:lnTo>
                    <a:pt x="2408" y="2218"/>
                  </a:lnTo>
                  <a:lnTo>
                    <a:pt x="2316" y="2174"/>
                  </a:lnTo>
                  <a:lnTo>
                    <a:pt x="2224" y="2130"/>
                  </a:lnTo>
                  <a:lnTo>
                    <a:pt x="2130" y="2085"/>
                  </a:lnTo>
                  <a:lnTo>
                    <a:pt x="2038" y="2037"/>
                  </a:lnTo>
                  <a:lnTo>
                    <a:pt x="1991" y="2012"/>
                  </a:lnTo>
                  <a:lnTo>
                    <a:pt x="1945" y="1986"/>
                  </a:lnTo>
                  <a:lnTo>
                    <a:pt x="1899" y="1959"/>
                  </a:lnTo>
                  <a:lnTo>
                    <a:pt x="1853" y="1932"/>
                  </a:lnTo>
                  <a:lnTo>
                    <a:pt x="1807" y="1903"/>
                  </a:lnTo>
                  <a:lnTo>
                    <a:pt x="1761" y="1874"/>
                  </a:lnTo>
                  <a:lnTo>
                    <a:pt x="1713" y="1843"/>
                  </a:lnTo>
                  <a:lnTo>
                    <a:pt x="1667" y="1811"/>
                  </a:lnTo>
                  <a:lnTo>
                    <a:pt x="1621" y="1778"/>
                  </a:lnTo>
                  <a:lnTo>
                    <a:pt x="1575" y="1744"/>
                  </a:lnTo>
                  <a:lnTo>
                    <a:pt x="1529" y="1707"/>
                  </a:lnTo>
                  <a:lnTo>
                    <a:pt x="1483" y="1669"/>
                  </a:lnTo>
                  <a:lnTo>
                    <a:pt x="1435" y="1628"/>
                  </a:lnTo>
                  <a:lnTo>
                    <a:pt x="1389" y="1588"/>
                  </a:lnTo>
                  <a:lnTo>
                    <a:pt x="1342" y="1546"/>
                  </a:lnTo>
                  <a:lnTo>
                    <a:pt x="1296" y="1502"/>
                  </a:lnTo>
                  <a:lnTo>
                    <a:pt x="1250" y="1458"/>
                  </a:lnTo>
                  <a:lnTo>
                    <a:pt x="1204" y="1411"/>
                  </a:lnTo>
                  <a:lnTo>
                    <a:pt x="1158" y="1363"/>
                  </a:lnTo>
                  <a:lnTo>
                    <a:pt x="1112" y="1315"/>
                  </a:lnTo>
                  <a:lnTo>
                    <a:pt x="1066" y="1265"/>
                  </a:lnTo>
                  <a:lnTo>
                    <a:pt x="1020" y="1216"/>
                  </a:lnTo>
                  <a:lnTo>
                    <a:pt x="974" y="1164"/>
                  </a:lnTo>
                  <a:lnTo>
                    <a:pt x="928" y="1112"/>
                  </a:lnTo>
                  <a:lnTo>
                    <a:pt x="834" y="1006"/>
                  </a:lnTo>
                  <a:lnTo>
                    <a:pt x="741" y="899"/>
                  </a:lnTo>
                  <a:lnTo>
                    <a:pt x="649" y="789"/>
                  </a:lnTo>
                  <a:lnTo>
                    <a:pt x="557" y="678"/>
                  </a:lnTo>
                  <a:lnTo>
                    <a:pt x="465" y="568"/>
                  </a:lnTo>
                  <a:lnTo>
                    <a:pt x="373" y="457"/>
                  </a:lnTo>
                  <a:lnTo>
                    <a:pt x="281" y="348"/>
                  </a:lnTo>
                  <a:lnTo>
                    <a:pt x="188" y="238"/>
                  </a:lnTo>
                  <a:lnTo>
                    <a:pt x="96" y="133"/>
                  </a:lnTo>
                  <a:lnTo>
                    <a:pt x="50" y="81"/>
                  </a:lnTo>
                  <a:lnTo>
                    <a:pt x="4" y="29"/>
                  </a:lnTo>
                  <a:lnTo>
                    <a:pt x="2" y="23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31" y="6"/>
                  </a:lnTo>
                  <a:lnTo>
                    <a:pt x="31" y="6"/>
                  </a:lnTo>
                  <a:close/>
                </a:path>
              </a:pathLst>
            </a:custGeom>
            <a:grpFill/>
            <a:ln w="1">
              <a:solidFill>
                <a:srgbClr val="770F6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2473325" y="2482850"/>
              <a:ext cx="88900" cy="88900"/>
            </a:xfrm>
            <a:custGeom>
              <a:avLst/>
              <a:gdLst>
                <a:gd name="T0" fmla="*/ 111 w 111"/>
                <a:gd name="T1" fmla="*/ 55 h 111"/>
                <a:gd name="T2" fmla="*/ 109 w 111"/>
                <a:gd name="T3" fmla="*/ 65 h 111"/>
                <a:gd name="T4" fmla="*/ 105 w 111"/>
                <a:gd name="T5" fmla="*/ 76 h 111"/>
                <a:gd name="T6" fmla="*/ 94 w 111"/>
                <a:gd name="T7" fmla="*/ 94 h 111"/>
                <a:gd name="T8" fmla="*/ 77 w 111"/>
                <a:gd name="T9" fmla="*/ 105 h 111"/>
                <a:gd name="T10" fmla="*/ 65 w 111"/>
                <a:gd name="T11" fmla="*/ 109 h 111"/>
                <a:gd name="T12" fmla="*/ 56 w 111"/>
                <a:gd name="T13" fmla="*/ 111 h 111"/>
                <a:gd name="T14" fmla="*/ 44 w 111"/>
                <a:gd name="T15" fmla="*/ 109 h 111"/>
                <a:gd name="T16" fmla="*/ 32 w 111"/>
                <a:gd name="T17" fmla="*/ 105 h 111"/>
                <a:gd name="T18" fmla="*/ 15 w 111"/>
                <a:gd name="T19" fmla="*/ 94 h 111"/>
                <a:gd name="T20" fmla="*/ 4 w 111"/>
                <a:gd name="T21" fmla="*/ 76 h 111"/>
                <a:gd name="T22" fmla="*/ 0 w 111"/>
                <a:gd name="T23" fmla="*/ 65 h 111"/>
                <a:gd name="T24" fmla="*/ 0 w 111"/>
                <a:gd name="T25" fmla="*/ 55 h 111"/>
                <a:gd name="T26" fmla="*/ 0 w 111"/>
                <a:gd name="T27" fmla="*/ 44 h 111"/>
                <a:gd name="T28" fmla="*/ 4 w 111"/>
                <a:gd name="T29" fmla="*/ 32 h 111"/>
                <a:gd name="T30" fmla="*/ 15 w 111"/>
                <a:gd name="T31" fmla="*/ 15 h 111"/>
                <a:gd name="T32" fmla="*/ 32 w 111"/>
                <a:gd name="T33" fmla="*/ 4 h 111"/>
                <a:gd name="T34" fmla="*/ 44 w 111"/>
                <a:gd name="T35" fmla="*/ 0 h 111"/>
                <a:gd name="T36" fmla="*/ 56 w 111"/>
                <a:gd name="T37" fmla="*/ 0 h 111"/>
                <a:gd name="T38" fmla="*/ 65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5 w 111"/>
                <a:gd name="T45" fmla="*/ 32 h 111"/>
                <a:gd name="T46" fmla="*/ 109 w 111"/>
                <a:gd name="T47" fmla="*/ 44 h 111"/>
                <a:gd name="T48" fmla="*/ 111 w 111"/>
                <a:gd name="T4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5"/>
                  </a:moveTo>
                  <a:lnTo>
                    <a:pt x="109" y="65"/>
                  </a:lnTo>
                  <a:lnTo>
                    <a:pt x="105" y="76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5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2" y="105"/>
                  </a:lnTo>
                  <a:lnTo>
                    <a:pt x="15" y="94"/>
                  </a:lnTo>
                  <a:lnTo>
                    <a:pt x="4" y="76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5" y="32"/>
                  </a:lnTo>
                  <a:lnTo>
                    <a:pt x="109" y="44"/>
                  </a:lnTo>
                  <a:lnTo>
                    <a:pt x="111" y="55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2468563" y="2478088"/>
              <a:ext cx="96838" cy="98425"/>
            </a:xfrm>
            <a:custGeom>
              <a:avLst/>
              <a:gdLst>
                <a:gd name="T0" fmla="*/ 121 w 123"/>
                <a:gd name="T1" fmla="*/ 73 h 123"/>
                <a:gd name="T2" fmla="*/ 117 w 123"/>
                <a:gd name="T3" fmla="*/ 84 h 123"/>
                <a:gd name="T4" fmla="*/ 104 w 123"/>
                <a:gd name="T5" fmla="*/ 104 h 123"/>
                <a:gd name="T6" fmla="*/ 94 w 123"/>
                <a:gd name="T7" fmla="*/ 111 h 123"/>
                <a:gd name="T8" fmla="*/ 73 w 123"/>
                <a:gd name="T9" fmla="*/ 121 h 123"/>
                <a:gd name="T10" fmla="*/ 60 w 123"/>
                <a:gd name="T11" fmla="*/ 123 h 123"/>
                <a:gd name="T12" fmla="*/ 37 w 123"/>
                <a:gd name="T13" fmla="*/ 117 h 123"/>
                <a:gd name="T14" fmla="*/ 25 w 123"/>
                <a:gd name="T15" fmla="*/ 111 h 123"/>
                <a:gd name="T16" fmla="*/ 10 w 123"/>
                <a:gd name="T17" fmla="*/ 96 h 123"/>
                <a:gd name="T18" fmla="*/ 4 w 123"/>
                <a:gd name="T19" fmla="*/ 84 h 123"/>
                <a:gd name="T20" fmla="*/ 0 w 123"/>
                <a:gd name="T21" fmla="*/ 61 h 123"/>
                <a:gd name="T22" fmla="*/ 0 w 123"/>
                <a:gd name="T23" fmla="*/ 48 h 123"/>
                <a:gd name="T24" fmla="*/ 10 w 123"/>
                <a:gd name="T25" fmla="*/ 27 h 123"/>
                <a:gd name="T26" fmla="*/ 17 w 123"/>
                <a:gd name="T27" fmla="*/ 17 h 123"/>
                <a:gd name="T28" fmla="*/ 37 w 123"/>
                <a:gd name="T29" fmla="*/ 4 h 123"/>
                <a:gd name="T30" fmla="*/ 48 w 123"/>
                <a:gd name="T31" fmla="*/ 0 h 123"/>
                <a:gd name="T32" fmla="*/ 73 w 123"/>
                <a:gd name="T33" fmla="*/ 0 h 123"/>
                <a:gd name="T34" fmla="*/ 85 w 123"/>
                <a:gd name="T35" fmla="*/ 4 h 123"/>
                <a:gd name="T36" fmla="*/ 104 w 123"/>
                <a:gd name="T37" fmla="*/ 17 h 123"/>
                <a:gd name="T38" fmla="*/ 111 w 123"/>
                <a:gd name="T39" fmla="*/ 27 h 123"/>
                <a:gd name="T40" fmla="*/ 121 w 123"/>
                <a:gd name="T41" fmla="*/ 48 h 123"/>
                <a:gd name="T42" fmla="*/ 110 w 123"/>
                <a:gd name="T43" fmla="*/ 50 h 123"/>
                <a:gd name="T44" fmla="*/ 108 w 123"/>
                <a:gd name="T45" fmla="*/ 42 h 123"/>
                <a:gd name="T46" fmla="*/ 96 w 123"/>
                <a:gd name="T47" fmla="*/ 25 h 123"/>
                <a:gd name="T48" fmla="*/ 88 w 123"/>
                <a:gd name="T49" fmla="*/ 19 h 123"/>
                <a:gd name="T50" fmla="*/ 71 w 123"/>
                <a:gd name="T51" fmla="*/ 11 h 123"/>
                <a:gd name="T52" fmla="*/ 62 w 123"/>
                <a:gd name="T53" fmla="*/ 11 h 123"/>
                <a:gd name="T54" fmla="*/ 40 w 123"/>
                <a:gd name="T55" fmla="*/ 15 h 123"/>
                <a:gd name="T56" fmla="*/ 33 w 123"/>
                <a:gd name="T57" fmla="*/ 19 h 123"/>
                <a:gd name="T58" fmla="*/ 19 w 123"/>
                <a:gd name="T59" fmla="*/ 33 h 123"/>
                <a:gd name="T60" fmla="*/ 15 w 123"/>
                <a:gd name="T61" fmla="*/ 40 h 123"/>
                <a:gd name="T62" fmla="*/ 12 w 123"/>
                <a:gd name="T63" fmla="*/ 61 h 123"/>
                <a:gd name="T64" fmla="*/ 12 w 123"/>
                <a:gd name="T65" fmla="*/ 71 h 123"/>
                <a:gd name="T66" fmla="*/ 19 w 123"/>
                <a:gd name="T67" fmla="*/ 88 h 123"/>
                <a:gd name="T68" fmla="*/ 25 w 123"/>
                <a:gd name="T69" fmla="*/ 96 h 123"/>
                <a:gd name="T70" fmla="*/ 42 w 123"/>
                <a:gd name="T71" fmla="*/ 107 h 123"/>
                <a:gd name="T72" fmla="*/ 50 w 123"/>
                <a:gd name="T73" fmla="*/ 109 h 123"/>
                <a:gd name="T74" fmla="*/ 71 w 123"/>
                <a:gd name="T75" fmla="*/ 109 h 123"/>
                <a:gd name="T76" fmla="*/ 79 w 123"/>
                <a:gd name="T77" fmla="*/ 107 h 123"/>
                <a:gd name="T78" fmla="*/ 96 w 123"/>
                <a:gd name="T79" fmla="*/ 96 h 123"/>
                <a:gd name="T80" fmla="*/ 102 w 123"/>
                <a:gd name="T81" fmla="*/ 88 h 123"/>
                <a:gd name="T82" fmla="*/ 110 w 123"/>
                <a:gd name="T83" fmla="*/ 71 h 123"/>
                <a:gd name="T84" fmla="*/ 111 w 123"/>
                <a:gd name="T85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" h="123">
                  <a:moveTo>
                    <a:pt x="123" y="59"/>
                  </a:moveTo>
                  <a:lnTo>
                    <a:pt x="123" y="61"/>
                  </a:lnTo>
                  <a:lnTo>
                    <a:pt x="121" y="73"/>
                  </a:lnTo>
                  <a:lnTo>
                    <a:pt x="121" y="73"/>
                  </a:lnTo>
                  <a:lnTo>
                    <a:pt x="117" y="84"/>
                  </a:lnTo>
                  <a:lnTo>
                    <a:pt x="117" y="8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96" y="111"/>
                  </a:lnTo>
                  <a:lnTo>
                    <a:pt x="94" y="111"/>
                  </a:lnTo>
                  <a:lnTo>
                    <a:pt x="85" y="117"/>
                  </a:lnTo>
                  <a:lnTo>
                    <a:pt x="85" y="117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62" y="123"/>
                  </a:lnTo>
                  <a:lnTo>
                    <a:pt x="60" y="123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37" y="117"/>
                  </a:lnTo>
                  <a:lnTo>
                    <a:pt x="37" y="117"/>
                  </a:lnTo>
                  <a:lnTo>
                    <a:pt x="27" y="111"/>
                  </a:lnTo>
                  <a:lnTo>
                    <a:pt x="25" y="111"/>
                  </a:lnTo>
                  <a:lnTo>
                    <a:pt x="17" y="104"/>
                  </a:lnTo>
                  <a:lnTo>
                    <a:pt x="17" y="104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10" y="27"/>
                  </a:lnTo>
                  <a:lnTo>
                    <a:pt x="10" y="25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25" y="10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94" y="10"/>
                  </a:lnTo>
                  <a:lnTo>
                    <a:pt x="96" y="10"/>
                  </a:lnTo>
                  <a:lnTo>
                    <a:pt x="104" y="17"/>
                  </a:lnTo>
                  <a:lnTo>
                    <a:pt x="104" y="17"/>
                  </a:lnTo>
                  <a:lnTo>
                    <a:pt x="111" y="25"/>
                  </a:lnTo>
                  <a:lnTo>
                    <a:pt x="111" y="27"/>
                  </a:lnTo>
                  <a:lnTo>
                    <a:pt x="117" y="36"/>
                  </a:lnTo>
                  <a:lnTo>
                    <a:pt x="117" y="36"/>
                  </a:lnTo>
                  <a:lnTo>
                    <a:pt x="121" y="48"/>
                  </a:lnTo>
                  <a:lnTo>
                    <a:pt x="121" y="48"/>
                  </a:lnTo>
                  <a:lnTo>
                    <a:pt x="123" y="59"/>
                  </a:lnTo>
                  <a:close/>
                  <a:moveTo>
                    <a:pt x="110" y="50"/>
                  </a:moveTo>
                  <a:lnTo>
                    <a:pt x="110" y="52"/>
                  </a:lnTo>
                  <a:lnTo>
                    <a:pt x="106" y="40"/>
                  </a:lnTo>
                  <a:lnTo>
                    <a:pt x="108" y="42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79" y="15"/>
                  </a:lnTo>
                  <a:lnTo>
                    <a:pt x="81" y="15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60" y="11"/>
                  </a:lnTo>
                  <a:lnTo>
                    <a:pt x="62" y="11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40" y="15"/>
                  </a:lnTo>
                  <a:lnTo>
                    <a:pt x="42" y="15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5" y="42"/>
                  </a:lnTo>
                  <a:lnTo>
                    <a:pt x="15" y="40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5" y="81"/>
                  </a:lnTo>
                  <a:lnTo>
                    <a:pt x="15" y="79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25" y="96"/>
                  </a:lnTo>
                  <a:lnTo>
                    <a:pt x="25" y="96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42" y="107"/>
                  </a:lnTo>
                  <a:lnTo>
                    <a:pt x="40" y="106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62" y="111"/>
                  </a:lnTo>
                  <a:lnTo>
                    <a:pt x="60" y="111"/>
                  </a:lnTo>
                  <a:lnTo>
                    <a:pt x="71" y="109"/>
                  </a:lnTo>
                  <a:lnTo>
                    <a:pt x="71" y="109"/>
                  </a:lnTo>
                  <a:lnTo>
                    <a:pt x="81" y="106"/>
                  </a:lnTo>
                  <a:lnTo>
                    <a:pt x="79" y="107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102" y="88"/>
                  </a:lnTo>
                  <a:lnTo>
                    <a:pt x="102" y="88"/>
                  </a:lnTo>
                  <a:lnTo>
                    <a:pt x="108" y="79"/>
                  </a:lnTo>
                  <a:lnTo>
                    <a:pt x="106" y="81"/>
                  </a:lnTo>
                  <a:lnTo>
                    <a:pt x="110" y="71"/>
                  </a:lnTo>
                  <a:lnTo>
                    <a:pt x="110" y="71"/>
                  </a:lnTo>
                  <a:lnTo>
                    <a:pt x="111" y="59"/>
                  </a:lnTo>
                  <a:lnTo>
                    <a:pt x="111" y="61"/>
                  </a:lnTo>
                  <a:lnTo>
                    <a:pt x="110" y="50"/>
                  </a:lnTo>
                  <a:close/>
                </a:path>
              </a:pathLst>
            </a:custGeom>
            <a:grpFill/>
            <a:ln w="0">
              <a:solidFill>
                <a:srgbClr val="770F6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3643313" y="3783013"/>
              <a:ext cx="88900" cy="88900"/>
            </a:xfrm>
            <a:custGeom>
              <a:avLst/>
              <a:gdLst>
                <a:gd name="T0" fmla="*/ 111 w 111"/>
                <a:gd name="T1" fmla="*/ 55 h 111"/>
                <a:gd name="T2" fmla="*/ 109 w 111"/>
                <a:gd name="T3" fmla="*/ 65 h 111"/>
                <a:gd name="T4" fmla="*/ 105 w 111"/>
                <a:gd name="T5" fmla="*/ 76 h 111"/>
                <a:gd name="T6" fmla="*/ 94 w 111"/>
                <a:gd name="T7" fmla="*/ 94 h 111"/>
                <a:gd name="T8" fmla="*/ 76 w 111"/>
                <a:gd name="T9" fmla="*/ 105 h 111"/>
                <a:gd name="T10" fmla="*/ 65 w 111"/>
                <a:gd name="T11" fmla="*/ 109 h 111"/>
                <a:gd name="T12" fmla="*/ 55 w 111"/>
                <a:gd name="T13" fmla="*/ 111 h 111"/>
                <a:gd name="T14" fmla="*/ 44 w 111"/>
                <a:gd name="T15" fmla="*/ 109 h 111"/>
                <a:gd name="T16" fmla="*/ 32 w 111"/>
                <a:gd name="T17" fmla="*/ 105 h 111"/>
                <a:gd name="T18" fmla="*/ 15 w 111"/>
                <a:gd name="T19" fmla="*/ 94 h 111"/>
                <a:gd name="T20" fmla="*/ 3 w 111"/>
                <a:gd name="T21" fmla="*/ 76 h 111"/>
                <a:gd name="T22" fmla="*/ 0 w 111"/>
                <a:gd name="T23" fmla="*/ 65 h 111"/>
                <a:gd name="T24" fmla="*/ 0 w 111"/>
                <a:gd name="T25" fmla="*/ 55 h 111"/>
                <a:gd name="T26" fmla="*/ 0 w 111"/>
                <a:gd name="T27" fmla="*/ 44 h 111"/>
                <a:gd name="T28" fmla="*/ 3 w 111"/>
                <a:gd name="T29" fmla="*/ 32 h 111"/>
                <a:gd name="T30" fmla="*/ 15 w 111"/>
                <a:gd name="T31" fmla="*/ 15 h 111"/>
                <a:gd name="T32" fmla="*/ 32 w 111"/>
                <a:gd name="T33" fmla="*/ 3 h 111"/>
                <a:gd name="T34" fmla="*/ 44 w 111"/>
                <a:gd name="T35" fmla="*/ 0 h 111"/>
                <a:gd name="T36" fmla="*/ 55 w 111"/>
                <a:gd name="T37" fmla="*/ 0 h 111"/>
                <a:gd name="T38" fmla="*/ 65 w 111"/>
                <a:gd name="T39" fmla="*/ 0 h 111"/>
                <a:gd name="T40" fmla="*/ 76 w 111"/>
                <a:gd name="T41" fmla="*/ 3 h 111"/>
                <a:gd name="T42" fmla="*/ 94 w 111"/>
                <a:gd name="T43" fmla="*/ 15 h 111"/>
                <a:gd name="T44" fmla="*/ 105 w 111"/>
                <a:gd name="T45" fmla="*/ 32 h 111"/>
                <a:gd name="T46" fmla="*/ 109 w 111"/>
                <a:gd name="T47" fmla="*/ 44 h 111"/>
                <a:gd name="T48" fmla="*/ 111 w 111"/>
                <a:gd name="T4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5"/>
                  </a:moveTo>
                  <a:lnTo>
                    <a:pt x="109" y="65"/>
                  </a:lnTo>
                  <a:lnTo>
                    <a:pt x="105" y="76"/>
                  </a:lnTo>
                  <a:lnTo>
                    <a:pt x="94" y="94"/>
                  </a:lnTo>
                  <a:lnTo>
                    <a:pt x="76" y="105"/>
                  </a:lnTo>
                  <a:lnTo>
                    <a:pt x="65" y="109"/>
                  </a:lnTo>
                  <a:lnTo>
                    <a:pt x="55" y="111"/>
                  </a:lnTo>
                  <a:lnTo>
                    <a:pt x="44" y="109"/>
                  </a:lnTo>
                  <a:lnTo>
                    <a:pt x="32" y="105"/>
                  </a:lnTo>
                  <a:lnTo>
                    <a:pt x="15" y="94"/>
                  </a:lnTo>
                  <a:lnTo>
                    <a:pt x="3" y="76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3" y="32"/>
                  </a:lnTo>
                  <a:lnTo>
                    <a:pt x="15" y="15"/>
                  </a:lnTo>
                  <a:lnTo>
                    <a:pt x="32" y="3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3"/>
                  </a:lnTo>
                  <a:lnTo>
                    <a:pt x="94" y="15"/>
                  </a:lnTo>
                  <a:lnTo>
                    <a:pt x="105" y="32"/>
                  </a:lnTo>
                  <a:lnTo>
                    <a:pt x="109" y="44"/>
                  </a:lnTo>
                  <a:lnTo>
                    <a:pt x="111" y="55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21"/>
            <p:cNvSpPr>
              <a:spLocks noEditPoints="1"/>
            </p:cNvSpPr>
            <p:nvPr/>
          </p:nvSpPr>
          <p:spPr bwMode="auto">
            <a:xfrm>
              <a:off x="3638550" y="3778250"/>
              <a:ext cx="98425" cy="98425"/>
            </a:xfrm>
            <a:custGeom>
              <a:avLst/>
              <a:gdLst>
                <a:gd name="T0" fmla="*/ 121 w 123"/>
                <a:gd name="T1" fmla="*/ 73 h 123"/>
                <a:gd name="T2" fmla="*/ 117 w 123"/>
                <a:gd name="T3" fmla="*/ 84 h 123"/>
                <a:gd name="T4" fmla="*/ 103 w 123"/>
                <a:gd name="T5" fmla="*/ 104 h 123"/>
                <a:gd name="T6" fmla="*/ 94 w 123"/>
                <a:gd name="T7" fmla="*/ 111 h 123"/>
                <a:gd name="T8" fmla="*/ 73 w 123"/>
                <a:gd name="T9" fmla="*/ 121 h 123"/>
                <a:gd name="T10" fmla="*/ 59 w 123"/>
                <a:gd name="T11" fmla="*/ 123 h 123"/>
                <a:gd name="T12" fmla="*/ 36 w 123"/>
                <a:gd name="T13" fmla="*/ 117 h 123"/>
                <a:gd name="T14" fmla="*/ 25 w 123"/>
                <a:gd name="T15" fmla="*/ 111 h 123"/>
                <a:gd name="T16" fmla="*/ 9 w 123"/>
                <a:gd name="T17" fmla="*/ 96 h 123"/>
                <a:gd name="T18" fmla="*/ 4 w 123"/>
                <a:gd name="T19" fmla="*/ 84 h 123"/>
                <a:gd name="T20" fmla="*/ 0 w 123"/>
                <a:gd name="T21" fmla="*/ 61 h 123"/>
                <a:gd name="T22" fmla="*/ 0 w 123"/>
                <a:gd name="T23" fmla="*/ 48 h 123"/>
                <a:gd name="T24" fmla="*/ 9 w 123"/>
                <a:gd name="T25" fmla="*/ 27 h 123"/>
                <a:gd name="T26" fmla="*/ 17 w 123"/>
                <a:gd name="T27" fmla="*/ 17 h 123"/>
                <a:gd name="T28" fmla="*/ 36 w 123"/>
                <a:gd name="T29" fmla="*/ 4 h 123"/>
                <a:gd name="T30" fmla="*/ 48 w 123"/>
                <a:gd name="T31" fmla="*/ 0 h 123"/>
                <a:gd name="T32" fmla="*/ 73 w 123"/>
                <a:gd name="T33" fmla="*/ 0 h 123"/>
                <a:gd name="T34" fmla="*/ 84 w 123"/>
                <a:gd name="T35" fmla="*/ 4 h 123"/>
                <a:gd name="T36" fmla="*/ 103 w 123"/>
                <a:gd name="T37" fmla="*/ 17 h 123"/>
                <a:gd name="T38" fmla="*/ 111 w 123"/>
                <a:gd name="T39" fmla="*/ 27 h 123"/>
                <a:gd name="T40" fmla="*/ 121 w 123"/>
                <a:gd name="T41" fmla="*/ 48 h 123"/>
                <a:gd name="T42" fmla="*/ 109 w 123"/>
                <a:gd name="T43" fmla="*/ 50 h 123"/>
                <a:gd name="T44" fmla="*/ 107 w 123"/>
                <a:gd name="T45" fmla="*/ 42 h 123"/>
                <a:gd name="T46" fmla="*/ 96 w 123"/>
                <a:gd name="T47" fmla="*/ 25 h 123"/>
                <a:gd name="T48" fmla="*/ 88 w 123"/>
                <a:gd name="T49" fmla="*/ 19 h 123"/>
                <a:gd name="T50" fmla="*/ 71 w 123"/>
                <a:gd name="T51" fmla="*/ 11 h 123"/>
                <a:gd name="T52" fmla="*/ 61 w 123"/>
                <a:gd name="T53" fmla="*/ 11 h 123"/>
                <a:gd name="T54" fmla="*/ 40 w 123"/>
                <a:gd name="T55" fmla="*/ 15 h 123"/>
                <a:gd name="T56" fmla="*/ 32 w 123"/>
                <a:gd name="T57" fmla="*/ 19 h 123"/>
                <a:gd name="T58" fmla="*/ 19 w 123"/>
                <a:gd name="T59" fmla="*/ 32 h 123"/>
                <a:gd name="T60" fmla="*/ 15 w 123"/>
                <a:gd name="T61" fmla="*/ 40 h 123"/>
                <a:gd name="T62" fmla="*/ 11 w 123"/>
                <a:gd name="T63" fmla="*/ 61 h 123"/>
                <a:gd name="T64" fmla="*/ 11 w 123"/>
                <a:gd name="T65" fmla="*/ 71 h 123"/>
                <a:gd name="T66" fmla="*/ 19 w 123"/>
                <a:gd name="T67" fmla="*/ 88 h 123"/>
                <a:gd name="T68" fmla="*/ 25 w 123"/>
                <a:gd name="T69" fmla="*/ 96 h 123"/>
                <a:gd name="T70" fmla="*/ 42 w 123"/>
                <a:gd name="T71" fmla="*/ 107 h 123"/>
                <a:gd name="T72" fmla="*/ 50 w 123"/>
                <a:gd name="T73" fmla="*/ 109 h 123"/>
                <a:gd name="T74" fmla="*/ 71 w 123"/>
                <a:gd name="T75" fmla="*/ 109 h 123"/>
                <a:gd name="T76" fmla="*/ 79 w 123"/>
                <a:gd name="T77" fmla="*/ 107 h 123"/>
                <a:gd name="T78" fmla="*/ 96 w 123"/>
                <a:gd name="T79" fmla="*/ 96 h 123"/>
                <a:gd name="T80" fmla="*/ 102 w 123"/>
                <a:gd name="T81" fmla="*/ 88 h 123"/>
                <a:gd name="T82" fmla="*/ 109 w 123"/>
                <a:gd name="T83" fmla="*/ 71 h 123"/>
                <a:gd name="T84" fmla="*/ 111 w 123"/>
                <a:gd name="T85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" h="123">
                  <a:moveTo>
                    <a:pt x="123" y="59"/>
                  </a:moveTo>
                  <a:lnTo>
                    <a:pt x="123" y="61"/>
                  </a:lnTo>
                  <a:lnTo>
                    <a:pt x="121" y="73"/>
                  </a:lnTo>
                  <a:lnTo>
                    <a:pt x="121" y="73"/>
                  </a:lnTo>
                  <a:lnTo>
                    <a:pt x="117" y="84"/>
                  </a:lnTo>
                  <a:lnTo>
                    <a:pt x="117" y="8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96" y="111"/>
                  </a:lnTo>
                  <a:lnTo>
                    <a:pt x="94" y="111"/>
                  </a:lnTo>
                  <a:lnTo>
                    <a:pt x="84" y="117"/>
                  </a:lnTo>
                  <a:lnTo>
                    <a:pt x="84" y="117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61" y="123"/>
                  </a:lnTo>
                  <a:lnTo>
                    <a:pt x="59" y="123"/>
                  </a:lnTo>
                  <a:lnTo>
                    <a:pt x="48" y="121"/>
                  </a:lnTo>
                  <a:lnTo>
                    <a:pt x="48" y="121"/>
                  </a:lnTo>
                  <a:lnTo>
                    <a:pt x="36" y="117"/>
                  </a:lnTo>
                  <a:lnTo>
                    <a:pt x="36" y="117"/>
                  </a:lnTo>
                  <a:lnTo>
                    <a:pt x="27" y="111"/>
                  </a:lnTo>
                  <a:lnTo>
                    <a:pt x="25" y="111"/>
                  </a:lnTo>
                  <a:lnTo>
                    <a:pt x="17" y="104"/>
                  </a:lnTo>
                  <a:lnTo>
                    <a:pt x="17" y="104"/>
                  </a:lnTo>
                  <a:lnTo>
                    <a:pt x="9" y="96"/>
                  </a:lnTo>
                  <a:lnTo>
                    <a:pt x="9" y="94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9" y="27"/>
                  </a:lnTo>
                  <a:lnTo>
                    <a:pt x="9" y="25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25" y="9"/>
                  </a:lnTo>
                  <a:lnTo>
                    <a:pt x="27" y="9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94" y="9"/>
                  </a:lnTo>
                  <a:lnTo>
                    <a:pt x="96" y="9"/>
                  </a:lnTo>
                  <a:lnTo>
                    <a:pt x="103" y="17"/>
                  </a:lnTo>
                  <a:lnTo>
                    <a:pt x="103" y="17"/>
                  </a:lnTo>
                  <a:lnTo>
                    <a:pt x="111" y="25"/>
                  </a:lnTo>
                  <a:lnTo>
                    <a:pt x="111" y="27"/>
                  </a:lnTo>
                  <a:lnTo>
                    <a:pt x="117" y="36"/>
                  </a:lnTo>
                  <a:lnTo>
                    <a:pt x="117" y="36"/>
                  </a:lnTo>
                  <a:lnTo>
                    <a:pt x="121" y="48"/>
                  </a:lnTo>
                  <a:lnTo>
                    <a:pt x="121" y="48"/>
                  </a:lnTo>
                  <a:lnTo>
                    <a:pt x="123" y="59"/>
                  </a:lnTo>
                  <a:close/>
                  <a:moveTo>
                    <a:pt x="109" y="50"/>
                  </a:moveTo>
                  <a:lnTo>
                    <a:pt x="109" y="52"/>
                  </a:lnTo>
                  <a:lnTo>
                    <a:pt x="105" y="40"/>
                  </a:lnTo>
                  <a:lnTo>
                    <a:pt x="107" y="42"/>
                  </a:lnTo>
                  <a:lnTo>
                    <a:pt x="102" y="32"/>
                  </a:lnTo>
                  <a:lnTo>
                    <a:pt x="102" y="32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79" y="15"/>
                  </a:lnTo>
                  <a:lnTo>
                    <a:pt x="80" y="15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59" y="11"/>
                  </a:lnTo>
                  <a:lnTo>
                    <a:pt x="61" y="11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40" y="15"/>
                  </a:lnTo>
                  <a:lnTo>
                    <a:pt x="42" y="15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5" y="42"/>
                  </a:lnTo>
                  <a:lnTo>
                    <a:pt x="15" y="40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11" y="61"/>
                  </a:lnTo>
                  <a:lnTo>
                    <a:pt x="11" y="59"/>
                  </a:lnTo>
                  <a:lnTo>
                    <a:pt x="11" y="71"/>
                  </a:lnTo>
                  <a:lnTo>
                    <a:pt x="11" y="71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25" y="96"/>
                  </a:lnTo>
                  <a:lnTo>
                    <a:pt x="25" y="96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42" y="107"/>
                  </a:lnTo>
                  <a:lnTo>
                    <a:pt x="40" y="105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61" y="111"/>
                  </a:lnTo>
                  <a:lnTo>
                    <a:pt x="59" y="111"/>
                  </a:lnTo>
                  <a:lnTo>
                    <a:pt x="71" y="109"/>
                  </a:lnTo>
                  <a:lnTo>
                    <a:pt x="71" y="109"/>
                  </a:lnTo>
                  <a:lnTo>
                    <a:pt x="80" y="105"/>
                  </a:lnTo>
                  <a:lnTo>
                    <a:pt x="79" y="107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102" y="88"/>
                  </a:lnTo>
                  <a:lnTo>
                    <a:pt x="102" y="88"/>
                  </a:lnTo>
                  <a:lnTo>
                    <a:pt x="107" y="79"/>
                  </a:lnTo>
                  <a:lnTo>
                    <a:pt x="105" y="80"/>
                  </a:lnTo>
                  <a:lnTo>
                    <a:pt x="109" y="71"/>
                  </a:lnTo>
                  <a:lnTo>
                    <a:pt x="109" y="71"/>
                  </a:lnTo>
                  <a:lnTo>
                    <a:pt x="111" y="59"/>
                  </a:lnTo>
                  <a:lnTo>
                    <a:pt x="111" y="61"/>
                  </a:lnTo>
                  <a:lnTo>
                    <a:pt x="109" y="50"/>
                  </a:lnTo>
                  <a:close/>
                </a:path>
              </a:pathLst>
            </a:custGeom>
            <a:grpFill/>
            <a:ln w="0">
              <a:solidFill>
                <a:srgbClr val="770F6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4816475" y="4430713"/>
              <a:ext cx="87313" cy="88900"/>
            </a:xfrm>
            <a:custGeom>
              <a:avLst/>
              <a:gdLst>
                <a:gd name="T0" fmla="*/ 112 w 112"/>
                <a:gd name="T1" fmla="*/ 55 h 111"/>
                <a:gd name="T2" fmla="*/ 110 w 112"/>
                <a:gd name="T3" fmla="*/ 65 h 111"/>
                <a:gd name="T4" fmla="*/ 106 w 112"/>
                <a:gd name="T5" fmla="*/ 77 h 111"/>
                <a:gd name="T6" fmla="*/ 94 w 112"/>
                <a:gd name="T7" fmla="*/ 94 h 111"/>
                <a:gd name="T8" fmla="*/ 77 w 112"/>
                <a:gd name="T9" fmla="*/ 105 h 111"/>
                <a:gd name="T10" fmla="*/ 65 w 112"/>
                <a:gd name="T11" fmla="*/ 109 h 111"/>
                <a:gd name="T12" fmla="*/ 56 w 112"/>
                <a:gd name="T13" fmla="*/ 111 h 111"/>
                <a:gd name="T14" fmla="*/ 44 w 112"/>
                <a:gd name="T15" fmla="*/ 109 h 111"/>
                <a:gd name="T16" fmla="*/ 33 w 112"/>
                <a:gd name="T17" fmla="*/ 105 h 111"/>
                <a:gd name="T18" fmla="*/ 16 w 112"/>
                <a:gd name="T19" fmla="*/ 94 h 111"/>
                <a:gd name="T20" fmla="*/ 4 w 112"/>
                <a:gd name="T21" fmla="*/ 77 h 111"/>
                <a:gd name="T22" fmla="*/ 0 w 112"/>
                <a:gd name="T23" fmla="*/ 65 h 111"/>
                <a:gd name="T24" fmla="*/ 0 w 112"/>
                <a:gd name="T25" fmla="*/ 55 h 111"/>
                <a:gd name="T26" fmla="*/ 0 w 112"/>
                <a:gd name="T27" fmla="*/ 44 h 111"/>
                <a:gd name="T28" fmla="*/ 4 w 112"/>
                <a:gd name="T29" fmla="*/ 32 h 111"/>
                <a:gd name="T30" fmla="*/ 16 w 112"/>
                <a:gd name="T31" fmla="*/ 15 h 111"/>
                <a:gd name="T32" fmla="*/ 33 w 112"/>
                <a:gd name="T33" fmla="*/ 4 h 111"/>
                <a:gd name="T34" fmla="*/ 44 w 112"/>
                <a:gd name="T35" fmla="*/ 0 h 111"/>
                <a:gd name="T36" fmla="*/ 56 w 112"/>
                <a:gd name="T37" fmla="*/ 0 h 111"/>
                <a:gd name="T38" fmla="*/ 65 w 112"/>
                <a:gd name="T39" fmla="*/ 0 h 111"/>
                <a:gd name="T40" fmla="*/ 77 w 112"/>
                <a:gd name="T41" fmla="*/ 4 h 111"/>
                <a:gd name="T42" fmla="*/ 94 w 112"/>
                <a:gd name="T43" fmla="*/ 15 h 111"/>
                <a:gd name="T44" fmla="*/ 106 w 112"/>
                <a:gd name="T45" fmla="*/ 32 h 111"/>
                <a:gd name="T46" fmla="*/ 110 w 112"/>
                <a:gd name="T47" fmla="*/ 44 h 111"/>
                <a:gd name="T48" fmla="*/ 112 w 112"/>
                <a:gd name="T4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1">
                  <a:moveTo>
                    <a:pt x="112" y="55"/>
                  </a:moveTo>
                  <a:lnTo>
                    <a:pt x="110" y="65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5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5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6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2"/>
                  </a:lnTo>
                  <a:lnTo>
                    <a:pt x="110" y="44"/>
                  </a:lnTo>
                  <a:lnTo>
                    <a:pt x="112" y="55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4811713" y="4425950"/>
              <a:ext cx="96838" cy="98425"/>
            </a:xfrm>
            <a:custGeom>
              <a:avLst/>
              <a:gdLst>
                <a:gd name="T0" fmla="*/ 121 w 123"/>
                <a:gd name="T1" fmla="*/ 73 h 123"/>
                <a:gd name="T2" fmla="*/ 118 w 123"/>
                <a:gd name="T3" fmla="*/ 84 h 123"/>
                <a:gd name="T4" fmla="*/ 104 w 123"/>
                <a:gd name="T5" fmla="*/ 104 h 123"/>
                <a:gd name="T6" fmla="*/ 95 w 123"/>
                <a:gd name="T7" fmla="*/ 111 h 123"/>
                <a:gd name="T8" fmla="*/ 73 w 123"/>
                <a:gd name="T9" fmla="*/ 121 h 123"/>
                <a:gd name="T10" fmla="*/ 60 w 123"/>
                <a:gd name="T11" fmla="*/ 123 h 123"/>
                <a:gd name="T12" fmla="*/ 37 w 123"/>
                <a:gd name="T13" fmla="*/ 117 h 123"/>
                <a:gd name="T14" fmla="*/ 27 w 123"/>
                <a:gd name="T15" fmla="*/ 111 h 123"/>
                <a:gd name="T16" fmla="*/ 10 w 123"/>
                <a:gd name="T17" fmla="*/ 96 h 123"/>
                <a:gd name="T18" fmla="*/ 4 w 123"/>
                <a:gd name="T19" fmla="*/ 84 h 123"/>
                <a:gd name="T20" fmla="*/ 0 w 123"/>
                <a:gd name="T21" fmla="*/ 61 h 123"/>
                <a:gd name="T22" fmla="*/ 0 w 123"/>
                <a:gd name="T23" fmla="*/ 48 h 123"/>
                <a:gd name="T24" fmla="*/ 10 w 123"/>
                <a:gd name="T25" fmla="*/ 27 h 123"/>
                <a:gd name="T26" fmla="*/ 18 w 123"/>
                <a:gd name="T27" fmla="*/ 17 h 123"/>
                <a:gd name="T28" fmla="*/ 37 w 123"/>
                <a:gd name="T29" fmla="*/ 4 h 123"/>
                <a:gd name="T30" fmla="*/ 50 w 123"/>
                <a:gd name="T31" fmla="*/ 0 h 123"/>
                <a:gd name="T32" fmla="*/ 73 w 123"/>
                <a:gd name="T33" fmla="*/ 0 h 123"/>
                <a:gd name="T34" fmla="*/ 85 w 123"/>
                <a:gd name="T35" fmla="*/ 4 h 123"/>
                <a:gd name="T36" fmla="*/ 104 w 123"/>
                <a:gd name="T37" fmla="*/ 17 h 123"/>
                <a:gd name="T38" fmla="*/ 112 w 123"/>
                <a:gd name="T39" fmla="*/ 27 h 123"/>
                <a:gd name="T40" fmla="*/ 121 w 123"/>
                <a:gd name="T41" fmla="*/ 48 h 123"/>
                <a:gd name="T42" fmla="*/ 110 w 123"/>
                <a:gd name="T43" fmla="*/ 50 h 123"/>
                <a:gd name="T44" fmla="*/ 108 w 123"/>
                <a:gd name="T45" fmla="*/ 42 h 123"/>
                <a:gd name="T46" fmla="*/ 96 w 123"/>
                <a:gd name="T47" fmla="*/ 25 h 123"/>
                <a:gd name="T48" fmla="*/ 89 w 123"/>
                <a:gd name="T49" fmla="*/ 19 h 123"/>
                <a:gd name="T50" fmla="*/ 71 w 123"/>
                <a:gd name="T51" fmla="*/ 11 h 123"/>
                <a:gd name="T52" fmla="*/ 62 w 123"/>
                <a:gd name="T53" fmla="*/ 11 h 123"/>
                <a:gd name="T54" fmla="*/ 41 w 123"/>
                <a:gd name="T55" fmla="*/ 15 h 123"/>
                <a:gd name="T56" fmla="*/ 33 w 123"/>
                <a:gd name="T57" fmla="*/ 19 h 123"/>
                <a:gd name="T58" fmla="*/ 20 w 123"/>
                <a:gd name="T59" fmla="*/ 33 h 123"/>
                <a:gd name="T60" fmla="*/ 16 w 123"/>
                <a:gd name="T61" fmla="*/ 40 h 123"/>
                <a:gd name="T62" fmla="*/ 12 w 123"/>
                <a:gd name="T63" fmla="*/ 61 h 123"/>
                <a:gd name="T64" fmla="*/ 12 w 123"/>
                <a:gd name="T65" fmla="*/ 71 h 123"/>
                <a:gd name="T66" fmla="*/ 20 w 123"/>
                <a:gd name="T67" fmla="*/ 88 h 123"/>
                <a:gd name="T68" fmla="*/ 25 w 123"/>
                <a:gd name="T69" fmla="*/ 96 h 123"/>
                <a:gd name="T70" fmla="*/ 43 w 123"/>
                <a:gd name="T71" fmla="*/ 107 h 123"/>
                <a:gd name="T72" fmla="*/ 50 w 123"/>
                <a:gd name="T73" fmla="*/ 109 h 123"/>
                <a:gd name="T74" fmla="*/ 71 w 123"/>
                <a:gd name="T75" fmla="*/ 109 h 123"/>
                <a:gd name="T76" fmla="*/ 79 w 123"/>
                <a:gd name="T77" fmla="*/ 107 h 123"/>
                <a:gd name="T78" fmla="*/ 96 w 123"/>
                <a:gd name="T79" fmla="*/ 96 h 123"/>
                <a:gd name="T80" fmla="*/ 102 w 123"/>
                <a:gd name="T81" fmla="*/ 88 h 123"/>
                <a:gd name="T82" fmla="*/ 110 w 123"/>
                <a:gd name="T83" fmla="*/ 71 h 123"/>
                <a:gd name="T84" fmla="*/ 112 w 123"/>
                <a:gd name="T85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3" h="123">
                  <a:moveTo>
                    <a:pt x="123" y="59"/>
                  </a:moveTo>
                  <a:lnTo>
                    <a:pt x="123" y="61"/>
                  </a:lnTo>
                  <a:lnTo>
                    <a:pt x="121" y="73"/>
                  </a:lnTo>
                  <a:lnTo>
                    <a:pt x="121" y="73"/>
                  </a:lnTo>
                  <a:lnTo>
                    <a:pt x="118" y="84"/>
                  </a:lnTo>
                  <a:lnTo>
                    <a:pt x="118" y="84"/>
                  </a:lnTo>
                  <a:lnTo>
                    <a:pt x="112" y="94"/>
                  </a:lnTo>
                  <a:lnTo>
                    <a:pt x="112" y="96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96" y="111"/>
                  </a:lnTo>
                  <a:lnTo>
                    <a:pt x="95" y="111"/>
                  </a:lnTo>
                  <a:lnTo>
                    <a:pt x="85" y="117"/>
                  </a:lnTo>
                  <a:lnTo>
                    <a:pt x="85" y="117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62" y="123"/>
                  </a:lnTo>
                  <a:lnTo>
                    <a:pt x="60" y="123"/>
                  </a:lnTo>
                  <a:lnTo>
                    <a:pt x="50" y="121"/>
                  </a:lnTo>
                  <a:lnTo>
                    <a:pt x="48" y="121"/>
                  </a:lnTo>
                  <a:lnTo>
                    <a:pt x="37" y="117"/>
                  </a:lnTo>
                  <a:lnTo>
                    <a:pt x="37" y="117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95" y="10"/>
                  </a:lnTo>
                  <a:lnTo>
                    <a:pt x="96" y="10"/>
                  </a:lnTo>
                  <a:lnTo>
                    <a:pt x="104" y="17"/>
                  </a:lnTo>
                  <a:lnTo>
                    <a:pt x="104" y="17"/>
                  </a:lnTo>
                  <a:lnTo>
                    <a:pt x="112" y="27"/>
                  </a:lnTo>
                  <a:lnTo>
                    <a:pt x="112" y="27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21" y="48"/>
                  </a:lnTo>
                  <a:lnTo>
                    <a:pt x="121" y="50"/>
                  </a:lnTo>
                  <a:lnTo>
                    <a:pt x="123" y="59"/>
                  </a:lnTo>
                  <a:close/>
                  <a:moveTo>
                    <a:pt x="110" y="50"/>
                  </a:moveTo>
                  <a:lnTo>
                    <a:pt x="110" y="52"/>
                  </a:lnTo>
                  <a:lnTo>
                    <a:pt x="108" y="40"/>
                  </a:lnTo>
                  <a:lnTo>
                    <a:pt x="108" y="42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1" y="15"/>
                  </a:lnTo>
                  <a:lnTo>
                    <a:pt x="81" y="15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60" y="11"/>
                  </a:lnTo>
                  <a:lnTo>
                    <a:pt x="62" y="11"/>
                  </a:lnTo>
                  <a:lnTo>
                    <a:pt x="50" y="11"/>
                  </a:lnTo>
                  <a:lnTo>
                    <a:pt x="52" y="11"/>
                  </a:lnTo>
                  <a:lnTo>
                    <a:pt x="41" y="15"/>
                  </a:lnTo>
                  <a:lnTo>
                    <a:pt x="43" y="15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2" y="61"/>
                  </a:lnTo>
                  <a:lnTo>
                    <a:pt x="12" y="59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5" y="96"/>
                  </a:lnTo>
                  <a:lnTo>
                    <a:pt x="25" y="96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43" y="107"/>
                  </a:lnTo>
                  <a:lnTo>
                    <a:pt x="41" y="107"/>
                  </a:lnTo>
                  <a:lnTo>
                    <a:pt x="52" y="109"/>
                  </a:lnTo>
                  <a:lnTo>
                    <a:pt x="50" y="109"/>
                  </a:lnTo>
                  <a:lnTo>
                    <a:pt x="62" y="111"/>
                  </a:lnTo>
                  <a:lnTo>
                    <a:pt x="60" y="111"/>
                  </a:lnTo>
                  <a:lnTo>
                    <a:pt x="71" y="109"/>
                  </a:lnTo>
                  <a:lnTo>
                    <a:pt x="71" y="109"/>
                  </a:lnTo>
                  <a:lnTo>
                    <a:pt x="81" y="107"/>
                  </a:lnTo>
                  <a:lnTo>
                    <a:pt x="79" y="107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96" y="96"/>
                  </a:lnTo>
                  <a:lnTo>
                    <a:pt x="96" y="96"/>
                  </a:lnTo>
                  <a:lnTo>
                    <a:pt x="102" y="88"/>
                  </a:lnTo>
                  <a:lnTo>
                    <a:pt x="102" y="88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10" y="71"/>
                  </a:lnTo>
                  <a:lnTo>
                    <a:pt x="110" y="71"/>
                  </a:lnTo>
                  <a:lnTo>
                    <a:pt x="112" y="59"/>
                  </a:lnTo>
                  <a:lnTo>
                    <a:pt x="112" y="61"/>
                  </a:lnTo>
                  <a:lnTo>
                    <a:pt x="110" y="50"/>
                  </a:lnTo>
                  <a:close/>
                </a:path>
              </a:pathLst>
            </a:custGeom>
            <a:grpFill/>
            <a:ln w="0">
              <a:solidFill>
                <a:srgbClr val="770F6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4786881" y="1353385"/>
            <a:ext cx="4281075" cy="3212752"/>
            <a:chOff x="2359025" y="2238375"/>
            <a:chExt cx="2551594" cy="2131651"/>
          </a:xfrm>
        </p:grpSpPr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2359025" y="2238375"/>
              <a:ext cx="157644" cy="18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9,4</a:t>
              </a:r>
              <a:endPara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3582988" y="3438525"/>
              <a:ext cx="157644" cy="18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7,6</a:t>
              </a:r>
              <a:endPara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4752975" y="4186238"/>
              <a:ext cx="157644" cy="183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Arial" pitchFamily="34" charset="0"/>
                </a:rPr>
                <a:t>6,7</a:t>
              </a:r>
              <a:endPara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4" y="4839761"/>
            <a:ext cx="3441597" cy="99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upo 33"/>
          <p:cNvGrpSpPr/>
          <p:nvPr/>
        </p:nvGrpSpPr>
        <p:grpSpPr>
          <a:xfrm>
            <a:off x="458721" y="5748399"/>
            <a:ext cx="1503110" cy="1100135"/>
            <a:chOff x="920740" y="2708920"/>
            <a:chExt cx="1971958" cy="1713107"/>
          </a:xfrm>
          <a:solidFill>
            <a:srgbClr val="FF0000"/>
          </a:solidFill>
        </p:grpSpPr>
        <p:sp>
          <p:nvSpPr>
            <p:cNvPr id="35" name="Elipse 34"/>
            <p:cNvSpPr/>
            <p:nvPr/>
          </p:nvSpPr>
          <p:spPr>
            <a:xfrm>
              <a:off x="1057136" y="2708920"/>
              <a:ext cx="1620000" cy="1620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36" name="CaixaDeTexto 37"/>
            <p:cNvSpPr txBox="1"/>
            <p:nvPr/>
          </p:nvSpPr>
          <p:spPr>
            <a:xfrm rot="21045577">
              <a:off x="920740" y="2737191"/>
              <a:ext cx="1971958" cy="1684836"/>
            </a:xfrm>
            <a:prstGeom prst="ellipse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000" b="1" dirty="0" smtClean="0">
                  <a:solidFill>
                    <a:prstClr val="black"/>
                  </a:solidFill>
                  <a:latin typeface="Arial Narrow" pitchFamily="34" charset="0"/>
                </a:rPr>
                <a:t>29,1% </a:t>
              </a:r>
              <a:r>
                <a:rPr lang="pt-BR" sz="1600" b="1" dirty="0" smtClean="0">
                  <a:solidFill>
                    <a:prstClr val="black"/>
                  </a:solidFill>
                  <a:latin typeface="Arial Narrow" pitchFamily="34" charset="0"/>
                </a:rPr>
                <a:t>ou</a:t>
              </a:r>
            </a:p>
            <a:p>
              <a:pPr algn="ctr"/>
              <a:r>
                <a:rPr lang="pt-BR" sz="1200" b="1" dirty="0" smtClean="0">
                  <a:solidFill>
                    <a:prstClr val="black"/>
                  </a:solidFill>
                  <a:latin typeface="Arial Narrow" pitchFamily="34" charset="0"/>
                </a:rPr>
                <a:t>169</a:t>
              </a:r>
            </a:p>
            <a:p>
              <a:pPr algn="ctr"/>
              <a:r>
                <a:rPr lang="pt-BR" sz="1200" b="1" dirty="0" smtClean="0">
                  <a:solidFill>
                    <a:prstClr val="black"/>
                  </a:solidFill>
                  <a:latin typeface="Arial Narrow" pitchFamily="34" charset="0"/>
                </a:rPr>
                <a:t>respondentes</a:t>
              </a: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2896484" y="5730926"/>
            <a:ext cx="1503110" cy="1081982"/>
            <a:chOff x="858424" y="2681711"/>
            <a:chExt cx="1971958" cy="1684840"/>
          </a:xfrm>
        </p:grpSpPr>
        <p:sp>
          <p:nvSpPr>
            <p:cNvPr id="41" name="Elipse 40"/>
            <p:cNvSpPr/>
            <p:nvPr/>
          </p:nvSpPr>
          <p:spPr>
            <a:xfrm>
              <a:off x="1057136" y="2708920"/>
              <a:ext cx="1620000" cy="1620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42" name="CaixaDeTexto 37"/>
            <p:cNvSpPr txBox="1"/>
            <p:nvPr/>
          </p:nvSpPr>
          <p:spPr>
            <a:xfrm rot="21045577">
              <a:off x="858424" y="2681711"/>
              <a:ext cx="1971958" cy="1684840"/>
            </a:xfrm>
            <a:prstGeom prst="ellipse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000" b="1" dirty="0" smtClean="0">
                  <a:solidFill>
                    <a:prstClr val="black"/>
                  </a:solidFill>
                  <a:latin typeface="Arial Narrow" pitchFamily="34" charset="0"/>
                </a:rPr>
                <a:t>51,2% </a:t>
              </a:r>
              <a:r>
                <a:rPr lang="pt-BR" sz="1600" b="1" dirty="0">
                  <a:solidFill>
                    <a:prstClr val="black"/>
                  </a:solidFill>
                  <a:latin typeface="Arial Narrow" pitchFamily="34" charset="0"/>
                </a:rPr>
                <a:t>ou</a:t>
              </a:r>
            </a:p>
            <a:p>
              <a:pPr algn="ctr"/>
              <a:r>
                <a:rPr lang="pt-BR" sz="1200" b="1" dirty="0" smtClean="0">
                  <a:solidFill>
                    <a:prstClr val="black"/>
                  </a:solidFill>
                  <a:latin typeface="Arial Narrow" pitchFamily="34" charset="0"/>
                </a:rPr>
                <a:t>297</a:t>
              </a:r>
              <a:endParaRPr lang="pt-BR" sz="1200" b="1" dirty="0">
                <a:solidFill>
                  <a:prstClr val="black"/>
                </a:solidFill>
                <a:latin typeface="Arial Narrow" pitchFamily="34" charset="0"/>
              </a:endParaRPr>
            </a:p>
            <a:p>
              <a:pPr algn="ctr"/>
              <a:r>
                <a:rPr lang="pt-BR" sz="1200" b="1" dirty="0">
                  <a:solidFill>
                    <a:prstClr val="black"/>
                  </a:solidFill>
                  <a:latin typeface="Arial Narrow" pitchFamily="34" charset="0"/>
                </a:rPr>
                <a:t>respondentes</a:t>
              </a: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1623240" y="5485182"/>
            <a:ext cx="1633664" cy="1428214"/>
            <a:chOff x="797313" y="2332943"/>
            <a:chExt cx="2143234" cy="2223985"/>
          </a:xfrm>
          <a:solidFill>
            <a:srgbClr val="FFC000"/>
          </a:solidFill>
        </p:grpSpPr>
        <p:sp>
          <p:nvSpPr>
            <p:cNvPr id="38" name="Elipse 37"/>
            <p:cNvSpPr/>
            <p:nvPr/>
          </p:nvSpPr>
          <p:spPr>
            <a:xfrm>
              <a:off x="1057136" y="2708920"/>
              <a:ext cx="1620000" cy="16200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39" name="CaixaDeTexto 37"/>
            <p:cNvSpPr txBox="1"/>
            <p:nvPr/>
          </p:nvSpPr>
          <p:spPr>
            <a:xfrm rot="21045577">
              <a:off x="797313" y="2332943"/>
              <a:ext cx="2143234" cy="2223985"/>
            </a:xfrm>
            <a:prstGeom prst="ellipse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2000" b="1" dirty="0" smtClean="0">
                  <a:solidFill>
                    <a:prstClr val="black"/>
                  </a:solidFill>
                  <a:latin typeface="Arial Narrow" pitchFamily="34" charset="0"/>
                </a:rPr>
                <a:t>19,7%</a:t>
              </a:r>
              <a:r>
                <a:rPr lang="pt-BR" sz="3600" b="1" dirty="0" smtClean="0">
                  <a:solidFill>
                    <a:prstClr val="black"/>
                  </a:solidFill>
                  <a:latin typeface="Arial Narrow" pitchFamily="34" charset="0"/>
                </a:rPr>
                <a:t> </a:t>
              </a:r>
              <a:r>
                <a:rPr lang="pt-BR" sz="1600" b="1" dirty="0">
                  <a:solidFill>
                    <a:prstClr val="black"/>
                  </a:solidFill>
                  <a:latin typeface="Arial Narrow" pitchFamily="34" charset="0"/>
                </a:rPr>
                <a:t>ou</a:t>
              </a:r>
            </a:p>
            <a:p>
              <a:pPr algn="ctr"/>
              <a:r>
                <a:rPr lang="pt-BR" sz="1200" b="1" dirty="0" smtClean="0">
                  <a:solidFill>
                    <a:prstClr val="black"/>
                  </a:solidFill>
                  <a:latin typeface="Arial Narrow" pitchFamily="34" charset="0"/>
                </a:rPr>
                <a:t>114</a:t>
              </a:r>
              <a:endParaRPr lang="pt-BR" sz="1200" b="1" dirty="0">
                <a:solidFill>
                  <a:prstClr val="black"/>
                </a:solidFill>
                <a:latin typeface="Arial Narrow" pitchFamily="34" charset="0"/>
              </a:endParaRPr>
            </a:p>
            <a:p>
              <a:pPr algn="ctr"/>
              <a:r>
                <a:rPr lang="pt-BR" sz="1200" b="1" dirty="0">
                  <a:solidFill>
                    <a:prstClr val="black"/>
                  </a:solidFill>
                  <a:latin typeface="Arial Narrow" pitchFamily="34" charset="0"/>
                </a:rPr>
                <a:t>respondentes</a:t>
              </a:r>
            </a:p>
          </p:txBody>
        </p:sp>
      </p:grpSp>
      <p:sp>
        <p:nvSpPr>
          <p:cNvPr id="43" name="Retângulo 42"/>
          <p:cNvSpPr/>
          <p:nvPr/>
        </p:nvSpPr>
        <p:spPr>
          <a:xfrm>
            <a:off x="2195817" y="4635359"/>
            <a:ext cx="639816" cy="12011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2814329" y="4635360"/>
            <a:ext cx="639816" cy="12011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381603" y="4566137"/>
            <a:ext cx="33213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pt-BR" sz="12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d</a:t>
            </a:r>
            <a:r>
              <a:rPr lang="pt-BR" altLang="pt-BR" sz="1200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esconsiderando não sabe &amp; sem resposta</a:t>
            </a:r>
            <a:endParaRPr lang="pt-BR" altLang="pt-BR" sz="1200" b="1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grpSp>
        <p:nvGrpSpPr>
          <p:cNvPr id="47" name="Grupo 46"/>
          <p:cNvGrpSpPr/>
          <p:nvPr/>
        </p:nvGrpSpPr>
        <p:grpSpPr>
          <a:xfrm>
            <a:off x="7485958" y="6245856"/>
            <a:ext cx="1800200" cy="567520"/>
            <a:chOff x="395536" y="548680"/>
            <a:chExt cx="1800200" cy="567520"/>
          </a:xfrm>
        </p:grpSpPr>
        <p:pic>
          <p:nvPicPr>
            <p:cNvPr id="48" name="Picture 5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48680"/>
              <a:ext cx="435099" cy="567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Retângulo 48"/>
            <p:cNvSpPr/>
            <p:nvPr/>
          </p:nvSpPr>
          <p:spPr>
            <a:xfrm>
              <a:off x="830635" y="548680"/>
              <a:ext cx="1365101" cy="5675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rgbClr val="002060"/>
                  </a:solidFill>
                </a:rPr>
                <a:t>Clique no *  para ver as informações</a:t>
              </a:r>
              <a:endParaRPr lang="pt-BR" sz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0" name="CaixaDeTexto 49"/>
          <p:cNvSpPr txBox="1"/>
          <p:nvPr/>
        </p:nvSpPr>
        <p:spPr>
          <a:xfrm>
            <a:off x="410377" y="4543408"/>
            <a:ext cx="1335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  <a:latin typeface="Arial Narrow" pitchFamily="34" charset="0"/>
              </a:rPr>
              <a:t>detratores</a:t>
            </a:r>
            <a:endParaRPr lang="pt-BR" sz="1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2046954" y="4566531"/>
            <a:ext cx="910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  <a:latin typeface="Arial Narrow" pitchFamily="34" charset="0"/>
              </a:rPr>
              <a:t>neutros</a:t>
            </a:r>
            <a:endParaRPr lang="pt-BR" sz="1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2797426" y="4570081"/>
            <a:ext cx="1039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  <a:latin typeface="Arial Narrow" pitchFamily="34" charset="0"/>
              </a:rPr>
              <a:t>promotores</a:t>
            </a:r>
            <a:endParaRPr lang="pt-BR" sz="1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1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43" grpId="1" animBg="1"/>
      <p:bldP spid="45" grpId="1" animBg="1"/>
      <p:bldP spid="46" grpId="0" build="allAtOnce"/>
      <p:bldP spid="50" grpId="0"/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9721850" cy="6858000"/>
          </a:xfrm>
          <a:prstGeom prst="rect">
            <a:avLst/>
          </a:prstGeom>
          <a:solidFill>
            <a:schemeClr val="bg1"/>
          </a:solidFill>
          <a:ln w="152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267415" y="188640"/>
            <a:ext cx="9187021" cy="6480720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786" y="0"/>
              </a:cxn>
              <a:cxn ang="0">
                <a:pos x="803" y="17"/>
              </a:cxn>
              <a:cxn ang="0">
                <a:pos x="803" y="527"/>
              </a:cxn>
              <a:cxn ang="0">
                <a:pos x="786" y="544"/>
              </a:cxn>
              <a:cxn ang="0">
                <a:pos x="17" y="544"/>
              </a:cxn>
              <a:cxn ang="0">
                <a:pos x="0" y="527"/>
              </a:cxn>
              <a:cxn ang="0">
                <a:pos x="0" y="17"/>
              </a:cxn>
              <a:cxn ang="0">
                <a:pos x="17" y="0"/>
              </a:cxn>
            </a:cxnLst>
            <a:rect l="0" t="0" r="r" b="b"/>
            <a:pathLst>
              <a:path w="803" h="544">
                <a:moveTo>
                  <a:pt x="17" y="0"/>
                </a:moveTo>
                <a:lnTo>
                  <a:pt x="786" y="0"/>
                </a:lnTo>
                <a:cubicBezTo>
                  <a:pt x="795" y="0"/>
                  <a:pt x="803" y="8"/>
                  <a:pt x="803" y="17"/>
                </a:cubicBezTo>
                <a:lnTo>
                  <a:pt x="803" y="527"/>
                </a:lnTo>
                <a:cubicBezTo>
                  <a:pt x="803" y="536"/>
                  <a:pt x="795" y="544"/>
                  <a:pt x="786" y="544"/>
                </a:cubicBezTo>
                <a:lnTo>
                  <a:pt x="17" y="544"/>
                </a:lnTo>
                <a:cubicBezTo>
                  <a:pt x="8" y="544"/>
                  <a:pt x="0" y="536"/>
                  <a:pt x="0" y="527"/>
                </a:cubicBezTo>
                <a:lnTo>
                  <a:pt x="0" y="17"/>
                </a:lnTo>
                <a:cubicBezTo>
                  <a:pt x="0" y="8"/>
                  <a:pt x="8" y="0"/>
                  <a:pt x="17" y="0"/>
                </a:cubicBezTo>
                <a:close/>
              </a:path>
            </a:pathLst>
          </a:custGeom>
          <a:solidFill>
            <a:schemeClr val="bg1"/>
          </a:solidFill>
          <a:ln w="11113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3187" y="5992203"/>
            <a:ext cx="1048131" cy="50606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8576" y="6025359"/>
            <a:ext cx="1293501" cy="49291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580" y="5942210"/>
            <a:ext cx="1424879" cy="583135"/>
          </a:xfrm>
          <a:prstGeom prst="rect">
            <a:avLst/>
          </a:prstGeom>
        </p:spPr>
      </p:pic>
      <p:pic>
        <p:nvPicPr>
          <p:cNvPr id="3074" name="Picture 2" descr="http://promoview.com.br/wp-content/uploads/2009/07/logo-sebra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7355" y="332656"/>
            <a:ext cx="1760846" cy="91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 rot="5400000">
            <a:off x="-1441486" y="1681517"/>
            <a:ext cx="4320475" cy="902674"/>
            <a:chOff x="35492" y="347731"/>
            <a:chExt cx="5184579" cy="849021"/>
          </a:xfrm>
          <a:solidFill>
            <a:schemeClr val="accent4">
              <a:lumMod val="75000"/>
            </a:schemeClr>
          </a:solidFill>
        </p:grpSpPr>
        <p:sp>
          <p:nvSpPr>
            <p:cNvPr id="10" name="Freeform 15"/>
            <p:cNvSpPr>
              <a:spLocks/>
            </p:cNvSpPr>
            <p:nvPr/>
          </p:nvSpPr>
          <p:spPr bwMode="auto">
            <a:xfrm flipH="1">
              <a:off x="35496" y="347731"/>
              <a:ext cx="217612" cy="272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8" y="13"/>
                </a:cxn>
                <a:cxn ang="0">
                  <a:pos x="0" y="0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 flipH="1">
              <a:off x="35492" y="620688"/>
              <a:ext cx="5184579" cy="57606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15" y="0"/>
                </a:cxn>
                <a:cxn ang="0">
                  <a:pos x="99" y="88"/>
                </a:cxn>
                <a:cxn ang="0">
                  <a:pos x="0" y="88"/>
                </a:cxn>
                <a:cxn ang="0">
                  <a:pos x="16" y="0"/>
                </a:cxn>
              </a:cxnLst>
              <a:rect l="0" t="0" r="r" b="b"/>
              <a:pathLst>
                <a:path w="115" h="88">
                  <a:moveTo>
                    <a:pt x="16" y="0"/>
                  </a:moveTo>
                  <a:lnTo>
                    <a:pt x="115" y="0"/>
                  </a:lnTo>
                  <a:lnTo>
                    <a:pt x="99" y="88"/>
                  </a:lnTo>
                  <a:lnTo>
                    <a:pt x="0" y="8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420532" y="1338442"/>
            <a:ext cx="3611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prstClr val="white">
                    <a:lumMod val="75000"/>
                  </a:prstClr>
                </a:solidFill>
                <a:latin typeface="Arial Narrow" panose="020B0606020202030204" pitchFamily="34" charset="0"/>
              </a:rPr>
              <a:t>metodologia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prstClr val="white">
                    <a:lumMod val="75000"/>
                  </a:prstClr>
                </a:solidFill>
                <a:latin typeface="Arial Narrow" panose="020B0606020202030204" pitchFamily="34" charset="0"/>
              </a:rPr>
              <a:t>resultados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comentários</a:t>
            </a:r>
            <a:endParaRPr lang="pt-BR" sz="3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2744" y="1944284"/>
            <a:ext cx="3485208" cy="371696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Retângulo 2"/>
          <p:cNvSpPr/>
          <p:nvPr/>
        </p:nvSpPr>
        <p:spPr>
          <a:xfrm>
            <a:off x="879883" y="219111"/>
            <a:ext cx="2832665" cy="648072"/>
          </a:xfrm>
          <a:prstGeom prst="rect">
            <a:avLst/>
          </a:prstGeom>
          <a:solidFill>
            <a:schemeClr val="accent4">
              <a:lumMod val="75000"/>
              <a:alpha val="1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34D3-245B-45A8-B239-D19A8364F6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87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2887E-7 3.33333E-6 L -1.82887E-7 0.379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8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6000" y="1584000"/>
            <a:ext cx="9121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o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fato de boa parte das entrevistadas já ter participado mais de uma vez do Prêmio Mulher de Negócios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de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certa forma comprova a importância da iniciativa do Sebrae e o interesse despertado nessas participantes. Chama atenção, no entanto, esse indicador ser 13,1% menor do que o apurado no ano anterior</a:t>
            </a:r>
          </a:p>
        </p:txBody>
      </p:sp>
      <p:sp>
        <p:nvSpPr>
          <p:cNvPr id="5" name="Retângulo 4"/>
          <p:cNvSpPr/>
          <p:nvPr/>
        </p:nvSpPr>
        <p:spPr>
          <a:xfrm>
            <a:off x="216000" y="3161721"/>
            <a:ext cx="4432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vencer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o prêmio, por si só, é um importante motivador à participação dessas mulheres, haja vista a média de participações das ‘vencedoras’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do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Prêmio Mulher de Negócios ser 16,9% superior a daquelas que ainda não foram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vencedoras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(34% em 2012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)</a:t>
            </a:r>
            <a:endParaRPr lang="pt-B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1077936" y="5322777"/>
            <a:ext cx="3316405" cy="909837"/>
          </a:xfrm>
          <a:prstGeom prst="roundRect">
            <a:avLst/>
          </a:prstGeom>
          <a:solidFill>
            <a:srgbClr val="7030A0">
              <a:alpha val="6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  média geral com relação ao número de participações diminuiu vis à vis 2012</a:t>
            </a:r>
            <a:endParaRPr lang="pt-BR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216000" y="1576630"/>
            <a:ext cx="9270900" cy="131366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52" name="Grupo 51"/>
          <p:cNvGrpSpPr/>
          <p:nvPr/>
        </p:nvGrpSpPr>
        <p:grpSpPr>
          <a:xfrm>
            <a:off x="5710597" y="5906124"/>
            <a:ext cx="3600518" cy="377519"/>
            <a:chOff x="5710597" y="5906124"/>
            <a:chExt cx="3600518" cy="377519"/>
          </a:xfrm>
        </p:grpSpPr>
        <p:cxnSp>
          <p:nvCxnSpPr>
            <p:cNvPr id="43" name="Conector reto 42"/>
            <p:cNvCxnSpPr/>
            <p:nvPr/>
          </p:nvCxnSpPr>
          <p:spPr>
            <a:xfrm flipV="1">
              <a:off x="5760943" y="5906124"/>
              <a:ext cx="3550172" cy="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tângulo 44"/>
            <p:cNvSpPr/>
            <p:nvPr/>
          </p:nvSpPr>
          <p:spPr>
            <a:xfrm>
              <a:off x="5710597" y="5922151"/>
              <a:ext cx="170029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2013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46" name="Retângulo 45"/>
            <p:cNvSpPr/>
            <p:nvPr/>
          </p:nvSpPr>
          <p:spPr>
            <a:xfrm>
              <a:off x="7610819" y="5945089"/>
              <a:ext cx="170029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2012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5760943" y="2960552"/>
            <a:ext cx="3550172" cy="2913680"/>
            <a:chOff x="5760943" y="2992444"/>
            <a:chExt cx="3550172" cy="2913680"/>
          </a:xfrm>
        </p:grpSpPr>
        <p:pic>
          <p:nvPicPr>
            <p:cNvPr id="39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943" y="4038884"/>
              <a:ext cx="1737189" cy="1867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3926" y="3381153"/>
              <a:ext cx="1737189" cy="2524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7" name="Retângulo 46"/>
            <p:cNvSpPr/>
            <p:nvPr/>
          </p:nvSpPr>
          <p:spPr>
            <a:xfrm>
              <a:off x="5760943" y="3566939"/>
              <a:ext cx="170029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1,25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48" name="Retângulo 47"/>
            <p:cNvSpPr/>
            <p:nvPr/>
          </p:nvSpPr>
          <p:spPr>
            <a:xfrm>
              <a:off x="7536029" y="2992444"/>
              <a:ext cx="170029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1,44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  <p:sp>
        <p:nvSpPr>
          <p:cNvPr id="49" name="Retângulo 48"/>
          <p:cNvSpPr/>
          <p:nvPr/>
        </p:nvSpPr>
        <p:spPr>
          <a:xfrm>
            <a:off x="5697145" y="6345385"/>
            <a:ext cx="35501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600" b="1" dirty="0" smtClean="0">
                <a:solidFill>
                  <a:srgbClr val="002060"/>
                </a:solidFill>
                <a:latin typeface="Arial Narrow" pitchFamily="34" charset="0"/>
              </a:rPr>
              <a:t>média de participações</a:t>
            </a:r>
            <a:endParaRPr lang="pt-BR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5585197" y="2854461"/>
            <a:ext cx="3752083" cy="337396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tângulo 49"/>
          <p:cNvSpPr/>
          <p:nvPr/>
        </p:nvSpPr>
        <p:spPr>
          <a:xfrm>
            <a:off x="7610819" y="3541531"/>
            <a:ext cx="1594053" cy="552002"/>
          </a:xfrm>
          <a:prstGeom prst="rect">
            <a:avLst/>
          </a:prstGeom>
          <a:solidFill>
            <a:srgbClr val="873F72"/>
          </a:solidFill>
          <a:ln>
            <a:solidFill>
              <a:srgbClr val="873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13%</a:t>
            </a:r>
            <a:endParaRPr lang="pt-BR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5077797" y="2614461"/>
            <a:ext cx="4608004" cy="3763149"/>
            <a:chOff x="4822605" y="2508131"/>
            <a:chExt cx="4608004" cy="3763149"/>
          </a:xfrm>
        </p:grpSpPr>
        <p:grpSp>
          <p:nvGrpSpPr>
            <p:cNvPr id="56" name="Grupo 55"/>
            <p:cNvGrpSpPr/>
            <p:nvPr/>
          </p:nvGrpSpPr>
          <p:grpSpPr>
            <a:xfrm>
              <a:off x="4822605" y="2508131"/>
              <a:ext cx="4608004" cy="3763149"/>
              <a:chOff x="4535997" y="2708919"/>
              <a:chExt cx="4608004" cy="3763149"/>
            </a:xfrm>
          </p:grpSpPr>
          <p:graphicFrame>
            <p:nvGraphicFramePr>
              <p:cNvPr id="58" name="Gráfico 57"/>
              <p:cNvGraphicFramePr/>
              <p:nvPr>
                <p:extLst>
                  <p:ext uri="{D42A27DB-BD31-4B8C-83A1-F6EECF244321}">
                    <p14:modId xmlns:p14="http://schemas.microsoft.com/office/powerpoint/2010/main" xmlns="" val="3117544273"/>
                  </p:ext>
                </p:extLst>
              </p:nvPr>
            </p:nvGraphicFramePr>
            <p:xfrm>
              <a:off x="4535997" y="2708919"/>
              <a:ext cx="4608004" cy="376314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59" name="Retângulo 58"/>
              <p:cNvSpPr/>
              <p:nvPr/>
            </p:nvSpPr>
            <p:spPr>
              <a:xfrm>
                <a:off x="4680643" y="5940086"/>
                <a:ext cx="4385052" cy="980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57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283" y="3124977"/>
              <a:ext cx="1737189" cy="2611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0" name="Retângulo 59"/>
          <p:cNvSpPr/>
          <p:nvPr/>
        </p:nvSpPr>
        <p:spPr>
          <a:xfrm>
            <a:off x="5353092" y="3231306"/>
            <a:ext cx="3984188" cy="264292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5674190" y="3454990"/>
            <a:ext cx="1594053" cy="552002"/>
          </a:xfrm>
          <a:prstGeom prst="rect">
            <a:avLst/>
          </a:prstGeom>
          <a:solidFill>
            <a:srgbClr val="873F72"/>
          </a:solidFill>
          <a:ln>
            <a:solidFill>
              <a:srgbClr val="873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 Narrow" pitchFamily="34" charset="0"/>
              </a:rPr>
              <a:t>16%</a:t>
            </a:r>
            <a:endParaRPr lang="pt-BR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02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2" grpId="1" animBg="1"/>
      <p:bldP spid="30" grpId="0" animBg="1"/>
      <p:bldP spid="49" grpId="0"/>
      <p:bldP spid="53" grpId="0" animBg="1"/>
      <p:bldP spid="50" grpId="0" animBg="1"/>
      <p:bldP spid="50" grpId="1" animBg="1"/>
      <p:bldP spid="60" grpId="0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561515"/>
              </p:ext>
            </p:extLst>
          </p:nvPr>
        </p:nvGraphicFramePr>
        <p:xfrm>
          <a:off x="4643887" y="2939861"/>
          <a:ext cx="4659783" cy="179800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42519"/>
                <a:gridCol w="1408632"/>
                <a:gridCol w="1408632"/>
              </a:tblGrid>
              <a:tr h="35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rgbClr val="F7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2013</a:t>
                      </a:r>
                      <a:endParaRPr lang="pt-BR" sz="18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rgbClr val="F7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2012</a:t>
                      </a:r>
                      <a:endParaRPr lang="pt-BR" sz="18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rgbClr val="F7F6F8"/>
                    </a:solidFill>
                  </a:tcPr>
                </a:tc>
              </a:tr>
              <a:tr h="35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sim</a:t>
                      </a:r>
                      <a:endParaRPr lang="pt-BR" sz="18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rgbClr val="F7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4,5%</a:t>
                      </a:r>
                      <a:endParaRPr lang="pt-BR" sz="18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rgbClr val="F7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6,7%</a:t>
                      </a:r>
                      <a:endParaRPr lang="pt-BR" sz="18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rgbClr val="F7F6F8"/>
                    </a:solidFill>
                  </a:tcPr>
                </a:tc>
              </a:tr>
              <a:tr h="35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não</a:t>
                      </a:r>
                      <a:endParaRPr lang="pt-BR" sz="18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rgbClr val="F7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80,7%</a:t>
                      </a:r>
                      <a:endParaRPr lang="pt-BR" sz="18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rgbClr val="F7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76,1%</a:t>
                      </a:r>
                      <a:endParaRPr lang="pt-BR" sz="18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rgbClr val="F7F6F8"/>
                    </a:solidFill>
                  </a:tcPr>
                </a:tc>
              </a:tr>
              <a:tr h="35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não sabe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13,0%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16,0%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</a:tr>
              <a:tr h="35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sem resposta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1,8%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1,1%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216000" y="1584000"/>
            <a:ext cx="4043756" cy="377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chama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atenção o fato de (pouco mais de) 1 em cada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7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entrevistadas não saber se já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foi vencedora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da etapa individual em alguma edição do Prêmio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(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ou se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recusar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a responder), o que pode sinalizar alguma limitação na comunicação do Sebrae com as participantes. De qualquer forma, esse percentual foi pouco menor do que o apurado em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2012</a:t>
            </a:r>
            <a:endParaRPr lang="pt-B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Seta em curva para a esquerda 5"/>
          <p:cNvSpPr/>
          <p:nvPr/>
        </p:nvSpPr>
        <p:spPr>
          <a:xfrm>
            <a:off x="7604131" y="4179241"/>
            <a:ext cx="216024" cy="432048"/>
          </a:xfrm>
          <a:prstGeom prst="curvedLef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382958" y="2326467"/>
            <a:ext cx="3580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600" b="1" dirty="0" smtClean="0">
                <a:solidFill>
                  <a:srgbClr val="002060"/>
                </a:solidFill>
                <a:latin typeface="Arial Narrow" pitchFamily="34" charset="0"/>
              </a:rPr>
              <a:t>Já </a:t>
            </a:r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foi vencedora da etapa estadual em alguma edição do prêmio?</a:t>
            </a:r>
          </a:p>
        </p:txBody>
      </p:sp>
      <p:sp>
        <p:nvSpPr>
          <p:cNvPr id="11" name="Seta em curva para a esquerda 10"/>
          <p:cNvSpPr/>
          <p:nvPr/>
        </p:nvSpPr>
        <p:spPr>
          <a:xfrm>
            <a:off x="8976976" y="4196729"/>
            <a:ext cx="216024" cy="432048"/>
          </a:xfrm>
          <a:prstGeom prst="curvedLef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898805" y="2911242"/>
            <a:ext cx="1542197" cy="18964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8487054"/>
              </p:ext>
            </p:extLst>
          </p:nvPr>
        </p:nvGraphicFramePr>
        <p:xfrm>
          <a:off x="4632000" y="2977641"/>
          <a:ext cx="4659783" cy="179800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42519"/>
                <a:gridCol w="1408632"/>
                <a:gridCol w="1408632"/>
              </a:tblGrid>
              <a:tr h="35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rgbClr val="F7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2013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rgbClr val="F7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2012</a:t>
                      </a:r>
                      <a:endParaRPr lang="pt-BR" sz="1800" b="1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rgbClr val="F7F6F8"/>
                    </a:solidFill>
                  </a:tcPr>
                </a:tc>
              </a:tr>
              <a:tr h="35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sim</a:t>
                      </a:r>
                      <a:endParaRPr lang="pt-BR" sz="18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rgbClr val="F7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4,5%</a:t>
                      </a:r>
                      <a:endParaRPr lang="pt-BR" sz="18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rgbClr val="F7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6,7%</a:t>
                      </a:r>
                      <a:endParaRPr lang="pt-BR" sz="18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rgbClr val="F7F6F8"/>
                    </a:solidFill>
                  </a:tcPr>
                </a:tc>
              </a:tr>
              <a:tr h="35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não</a:t>
                      </a:r>
                      <a:endParaRPr lang="pt-BR" sz="18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rgbClr val="F7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80,7%</a:t>
                      </a:r>
                      <a:endParaRPr lang="pt-BR" sz="18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rgbClr val="F7F6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76,1%</a:t>
                      </a:r>
                      <a:endParaRPr lang="pt-BR" sz="18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rgbClr val="F7F6F8"/>
                    </a:solidFill>
                  </a:tcPr>
                </a:tc>
              </a:tr>
              <a:tr h="35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não sabe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14,8%</a:t>
                      </a:r>
                    </a:p>
                  </a:txBody>
                  <a:tcPr marL="59055" marR="59055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17,1%</a:t>
                      </a:r>
                      <a:endParaRPr lang="pt-BR" sz="24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5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sem resposta</a:t>
                      </a: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9055" marR="59055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tângulo 12"/>
          <p:cNvSpPr/>
          <p:nvPr/>
        </p:nvSpPr>
        <p:spPr>
          <a:xfrm>
            <a:off x="300867" y="1584000"/>
            <a:ext cx="4043756" cy="464455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66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  <p:bldP spid="12" grpId="0" animBg="1"/>
      <p:bldP spid="12" grpId="1" animBg="1"/>
      <p:bldP spid="12" grpId="2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6000" y="1584000"/>
            <a:ext cx="9161667" cy="1286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dada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a importância da premiação para essas empreendedoras, caberia uma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análise quanto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aos critérios de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comunicação,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uma vez que o perfil comércio é o que apresenta os percentuais mais elevados de mulheres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desconhecendo se já foram vencedoras estaduais ou não.</a:t>
            </a:r>
            <a:endParaRPr lang="pt-BR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8167860"/>
              </p:ext>
            </p:extLst>
          </p:nvPr>
        </p:nvGraphicFramePr>
        <p:xfrm>
          <a:off x="694131" y="3588814"/>
          <a:ext cx="8280919" cy="197801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944216"/>
                <a:gridCol w="1336355"/>
                <a:gridCol w="1694028"/>
                <a:gridCol w="1706343"/>
                <a:gridCol w="1599977"/>
              </a:tblGrid>
              <a:tr h="10196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Já foi vencedora da etapa estadual em alguma edição do prêmio?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comércio</a:t>
                      </a:r>
                      <a:endParaRPr lang="pt-BR" sz="17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serviço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kern="120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indústria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kern="120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agronegócio</a:t>
                      </a:r>
                    </a:p>
                  </a:txBody>
                  <a:tcPr marL="44450" marR="44450" marT="0" marB="0" anchor="ctr"/>
                </a:tc>
              </a:tr>
              <a:tr h="319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sim</a:t>
                      </a:r>
                      <a:endParaRPr lang="pt-BR" sz="170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3,6%</a:t>
                      </a:r>
                      <a:endParaRPr lang="pt-BR" sz="17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5,4%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kern="120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2,7%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kern="120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6,7%</a:t>
                      </a:r>
                    </a:p>
                  </a:txBody>
                  <a:tcPr marL="44450" marR="44450" marT="0" marB="0"/>
                </a:tc>
              </a:tr>
              <a:tr h="319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não</a:t>
                      </a:r>
                      <a:endParaRPr lang="pt-BR" sz="170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78,7%</a:t>
                      </a:r>
                      <a:endParaRPr lang="pt-BR" sz="17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80,5%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87,8%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kern="120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80,0%</a:t>
                      </a:r>
                    </a:p>
                  </a:txBody>
                  <a:tcPr marL="44450" marR="44450" marT="0" marB="0"/>
                </a:tc>
              </a:tr>
              <a:tr h="319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 err="1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n.s.</a:t>
                      </a:r>
                      <a:r>
                        <a:rPr lang="pt-BR" sz="17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/ s.r.</a:t>
                      </a:r>
                      <a:endParaRPr lang="pt-BR" sz="17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17,6%</a:t>
                      </a:r>
                      <a:endParaRPr lang="pt-BR" sz="17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14,2%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9,5%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700" kern="12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13,3%</a:t>
                      </a: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7387082" y="3537203"/>
            <a:ext cx="2016224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946922" y="3537203"/>
            <a:ext cx="2016224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290738" y="3537203"/>
            <a:ext cx="2016224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758455" y="5269275"/>
            <a:ext cx="1080120" cy="28803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b="1" dirty="0" smtClean="0">
                <a:latin typeface="Arial Narrow" pitchFamily="34" charset="0"/>
                <a:ea typeface="Calibri"/>
                <a:cs typeface="Times New Roman"/>
              </a:rPr>
              <a:t>17,6%</a:t>
            </a:r>
            <a:endParaRPr lang="pt-BR" dirty="0">
              <a:latin typeface="Arial Narrow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26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16000" y="1584000"/>
            <a:ext cx="91237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o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Nordeste continua a apresentar a maior assiduidade, a exemplo do observado com o Prêmio de 2012, e a região Norte a que apresentou a menor média em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2013</a:t>
            </a:r>
            <a:endParaRPr lang="pt-BR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427391" y="2817968"/>
            <a:ext cx="3209202" cy="3499628"/>
            <a:chOff x="5427391" y="2817968"/>
            <a:chExt cx="3209202" cy="3499628"/>
          </a:xfrm>
        </p:grpSpPr>
        <p:pic>
          <p:nvPicPr>
            <p:cNvPr id="1027" name="Picture 3" descr="C:\Users\rodrigo.leite\Desktop\Sem títul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0993" y="3298171"/>
              <a:ext cx="2895600" cy="301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upo 4"/>
            <p:cNvGrpSpPr/>
            <p:nvPr/>
          </p:nvGrpSpPr>
          <p:grpSpPr>
            <a:xfrm>
              <a:off x="6519664" y="3827488"/>
              <a:ext cx="1647295" cy="2171312"/>
              <a:chOff x="6577968" y="1084342"/>
              <a:chExt cx="2002658" cy="2421937"/>
            </a:xfrm>
          </p:grpSpPr>
          <p:sp>
            <p:nvSpPr>
              <p:cNvPr id="7" name="CaixaDeTexto 6"/>
              <p:cNvSpPr txBox="1"/>
              <p:nvPr/>
            </p:nvSpPr>
            <p:spPr>
              <a:xfrm>
                <a:off x="7005170" y="2066504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 smtClean="0">
                    <a:solidFill>
                      <a:srgbClr val="002060"/>
                    </a:solidFill>
                    <a:latin typeface="Arial Narrow" pitchFamily="34" charset="0"/>
                  </a:rPr>
                  <a:t>1,29</a:t>
                </a:r>
                <a:endParaRPr lang="pt-BR" b="1" dirty="0">
                  <a:solidFill>
                    <a:srgbClr val="00206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8025666" y="1546452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1,54</a:t>
                </a:r>
                <a:endParaRPr lang="pt-BR" b="1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6577968" y="1084342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 smtClean="0">
                    <a:solidFill>
                      <a:srgbClr val="002060"/>
                    </a:solidFill>
                    <a:latin typeface="Arial Narrow" pitchFamily="34" charset="0"/>
                  </a:rPr>
                  <a:t>1,40</a:t>
                </a:r>
                <a:endParaRPr lang="pt-BR" b="1" dirty="0">
                  <a:solidFill>
                    <a:srgbClr val="00206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7692358" y="2480601"/>
                <a:ext cx="5549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 smtClean="0">
                    <a:solidFill>
                      <a:srgbClr val="002060"/>
                    </a:solidFill>
                    <a:latin typeface="Arial Narrow" pitchFamily="34" charset="0"/>
                  </a:rPr>
                  <a:t>1,38</a:t>
                </a:r>
                <a:endParaRPr lang="pt-BR" b="1" dirty="0">
                  <a:solidFill>
                    <a:srgbClr val="00206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7080944" y="3136947"/>
                <a:ext cx="5549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 smtClean="0">
                    <a:solidFill>
                      <a:srgbClr val="002060"/>
                    </a:solidFill>
                    <a:latin typeface="Arial Narrow" pitchFamily="34" charset="0"/>
                  </a:rPr>
                  <a:t>1,46</a:t>
                </a:r>
                <a:endParaRPr lang="pt-BR" b="1" dirty="0">
                  <a:solidFill>
                    <a:srgbClr val="002060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13" name="Retângulo 12"/>
            <p:cNvSpPr/>
            <p:nvPr/>
          </p:nvSpPr>
          <p:spPr>
            <a:xfrm>
              <a:off x="5427391" y="2817968"/>
              <a:ext cx="30161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2000" b="1" i="0" u="none" strike="noStrike" kern="1200" baseline="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defRPr>
              </a:pPr>
              <a:r>
                <a:rPr lang="en-US" b="1" dirty="0" err="1"/>
                <a:t>média</a:t>
              </a:r>
              <a:r>
                <a:rPr lang="en-US" b="1" dirty="0"/>
                <a:t> de </a:t>
              </a:r>
              <a:r>
                <a:rPr lang="en-US" b="1" dirty="0" err="1" smtClean="0"/>
                <a:t>participações</a:t>
              </a:r>
              <a:r>
                <a:rPr lang="en-US" b="1" dirty="0" smtClean="0"/>
                <a:t> 2012</a:t>
              </a:r>
              <a:endParaRPr lang="en-US" b="1" dirty="0"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285080" y="2802469"/>
            <a:ext cx="3016174" cy="3448596"/>
            <a:chOff x="1285080" y="2802469"/>
            <a:chExt cx="3016174" cy="3448596"/>
          </a:xfrm>
        </p:grpSpPr>
        <p:pic>
          <p:nvPicPr>
            <p:cNvPr id="1026" name="Picture 2" descr="C:\Users\rodrigo.leite\Desktop\Sem títul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334" y="3283934"/>
              <a:ext cx="2811666" cy="2967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Grupo 22"/>
            <p:cNvGrpSpPr/>
            <p:nvPr/>
          </p:nvGrpSpPr>
          <p:grpSpPr>
            <a:xfrm>
              <a:off x="2205911" y="3854435"/>
              <a:ext cx="1686942" cy="2218657"/>
              <a:chOff x="6511599" y="1084342"/>
              <a:chExt cx="2050859" cy="2474747"/>
            </a:xfrm>
          </p:grpSpPr>
          <p:sp>
            <p:nvSpPr>
              <p:cNvPr id="25" name="CaixaDeTexto 24"/>
              <p:cNvSpPr txBox="1"/>
              <p:nvPr/>
            </p:nvSpPr>
            <p:spPr>
              <a:xfrm>
                <a:off x="6875007" y="2031333"/>
                <a:ext cx="674679" cy="411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 smtClean="0">
                    <a:solidFill>
                      <a:srgbClr val="002060"/>
                    </a:solidFill>
                    <a:latin typeface="Arial Narrow" pitchFamily="34" charset="0"/>
                  </a:rPr>
                  <a:t>1,25</a:t>
                </a:r>
                <a:endParaRPr lang="pt-BR" b="1" dirty="0">
                  <a:solidFill>
                    <a:srgbClr val="00206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6" name="CaixaDeTexto 25"/>
              <p:cNvSpPr txBox="1"/>
              <p:nvPr/>
            </p:nvSpPr>
            <p:spPr>
              <a:xfrm>
                <a:off x="7887779" y="1535953"/>
                <a:ext cx="674679" cy="411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 smtClean="0">
                    <a:solidFill>
                      <a:schemeClr val="bg1"/>
                    </a:solidFill>
                    <a:latin typeface="Arial Narrow" pitchFamily="34" charset="0"/>
                  </a:rPr>
                  <a:t>1,38</a:t>
                </a:r>
                <a:endParaRPr lang="pt-BR" b="1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6511599" y="1084342"/>
                <a:ext cx="674679" cy="411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 smtClean="0">
                    <a:solidFill>
                      <a:srgbClr val="002060"/>
                    </a:solidFill>
                    <a:latin typeface="Arial Narrow" pitchFamily="34" charset="0"/>
                  </a:rPr>
                  <a:t>1,15</a:t>
                </a:r>
                <a:endParaRPr lang="pt-BR" b="1" dirty="0">
                  <a:solidFill>
                    <a:srgbClr val="00206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>
                <a:off x="7540454" y="2452516"/>
                <a:ext cx="674679" cy="411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 smtClean="0">
                    <a:solidFill>
                      <a:srgbClr val="002060"/>
                    </a:solidFill>
                    <a:latin typeface="Arial Narrow" pitchFamily="34" charset="0"/>
                  </a:rPr>
                  <a:t>1,19</a:t>
                </a:r>
                <a:endParaRPr lang="pt-BR" b="1" dirty="0">
                  <a:solidFill>
                    <a:srgbClr val="00206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9" name="CaixaDeTexto 28"/>
              <p:cNvSpPr txBox="1"/>
              <p:nvPr/>
            </p:nvSpPr>
            <p:spPr>
              <a:xfrm>
                <a:off x="6978336" y="3147127"/>
                <a:ext cx="674679" cy="4119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 smtClean="0">
                    <a:solidFill>
                      <a:srgbClr val="002060"/>
                    </a:solidFill>
                    <a:latin typeface="Arial Narrow" pitchFamily="34" charset="0"/>
                  </a:rPr>
                  <a:t>1,27</a:t>
                </a:r>
                <a:endParaRPr lang="pt-BR" b="1" dirty="0">
                  <a:solidFill>
                    <a:srgbClr val="002060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30" name="Retângulo 29"/>
            <p:cNvSpPr/>
            <p:nvPr/>
          </p:nvSpPr>
          <p:spPr>
            <a:xfrm>
              <a:off x="1285080" y="2802469"/>
              <a:ext cx="30161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sz="2000" b="1" i="0" u="none" strike="noStrike" kern="1200" baseline="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defRPr>
              </a:pPr>
              <a:r>
                <a:rPr lang="en-US" b="1" dirty="0" err="1"/>
                <a:t>média</a:t>
              </a:r>
              <a:r>
                <a:rPr lang="en-US" b="1" dirty="0"/>
                <a:t> de </a:t>
              </a:r>
              <a:r>
                <a:rPr lang="en-US" b="1" dirty="0" err="1" smtClean="0"/>
                <a:t>participações</a:t>
              </a:r>
              <a:r>
                <a:rPr lang="en-US" b="1" dirty="0" smtClean="0"/>
                <a:t> 2013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8393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5616084" y="3830584"/>
            <a:ext cx="2742188" cy="2988769"/>
            <a:chOff x="4738389" y="1938214"/>
            <a:chExt cx="4155081" cy="4155082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38389" y="1938214"/>
              <a:ext cx="4155081" cy="4155082"/>
            </a:xfrm>
            <a:prstGeom prst="rect">
              <a:avLst/>
            </a:prstGeom>
          </p:spPr>
        </p:pic>
        <p:sp>
          <p:nvSpPr>
            <p:cNvPr id="16" name="CaixaDeTexto 15"/>
            <p:cNvSpPr txBox="1"/>
            <p:nvPr/>
          </p:nvSpPr>
          <p:spPr>
            <a:xfrm>
              <a:off x="6426976" y="3876133"/>
              <a:ext cx="901467" cy="460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002060"/>
                  </a:solidFill>
                  <a:latin typeface="Arial Narrow" pitchFamily="34" charset="0"/>
                </a:rPr>
                <a:t>10,7%</a:t>
              </a:r>
              <a:endParaRPr lang="pt-BR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7527573" y="3120003"/>
              <a:ext cx="901467" cy="460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002060"/>
                  </a:solidFill>
                  <a:latin typeface="Arial Narrow" pitchFamily="34" charset="0"/>
                </a:rPr>
                <a:t>26,2%</a:t>
              </a:r>
              <a:endParaRPr lang="pt-BR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5962636" y="2734369"/>
              <a:ext cx="769604" cy="460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002060"/>
                  </a:solidFill>
                  <a:latin typeface="Arial Narrow" pitchFamily="34" charset="0"/>
                </a:rPr>
                <a:t>8,1%</a:t>
              </a:r>
              <a:endParaRPr lang="pt-BR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7125832" y="4383369"/>
              <a:ext cx="901467" cy="460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chemeClr val="bg1"/>
                  </a:solidFill>
                  <a:latin typeface="Arial Narrow" pitchFamily="34" charset="0"/>
                </a:rPr>
                <a:t>34,7%</a:t>
              </a:r>
              <a:endParaRPr lang="pt-BR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6641980" y="5285263"/>
              <a:ext cx="913767" cy="427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latin typeface="Arial Narrow" pitchFamily="34" charset="0"/>
                </a:rPr>
                <a:t>20,3%</a:t>
              </a:r>
              <a:endParaRPr lang="pt-BR" sz="1400" b="1" dirty="0">
                <a:latin typeface="Arial Narrow" pitchFamily="34" charset="0"/>
              </a:endParaRPr>
            </a:p>
          </p:txBody>
        </p:sp>
      </p:grpSp>
      <p:sp>
        <p:nvSpPr>
          <p:cNvPr id="21" name="Retângulo 20"/>
          <p:cNvSpPr/>
          <p:nvPr/>
        </p:nvSpPr>
        <p:spPr>
          <a:xfrm>
            <a:off x="5331491" y="3355385"/>
            <a:ext cx="302373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 sz="2000" b="1" i="0" u="none" strike="noStrike" kern="1200" baseline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pPr>
            <a:r>
              <a:rPr lang="en-US" b="1" dirty="0" err="1"/>
              <a:t>r</a:t>
            </a:r>
            <a:r>
              <a:rPr lang="en-US" b="1" dirty="0" err="1" smtClean="0"/>
              <a:t>espondentes</a:t>
            </a:r>
            <a:r>
              <a:rPr lang="en-US" b="1" dirty="0" smtClean="0"/>
              <a:t> 2012</a:t>
            </a:r>
            <a:endParaRPr lang="en-US" b="1" dirty="0"/>
          </a:p>
        </p:txBody>
      </p:sp>
      <p:grpSp>
        <p:nvGrpSpPr>
          <p:cNvPr id="31" name="Grupo 30"/>
          <p:cNvGrpSpPr/>
          <p:nvPr/>
        </p:nvGrpSpPr>
        <p:grpSpPr>
          <a:xfrm>
            <a:off x="1601831" y="3835695"/>
            <a:ext cx="2742188" cy="2988769"/>
            <a:chOff x="4593381" y="1938214"/>
            <a:chExt cx="4155081" cy="4155082"/>
          </a:xfrm>
        </p:grpSpPr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93381" y="1938214"/>
              <a:ext cx="4155081" cy="4155082"/>
            </a:xfrm>
            <a:prstGeom prst="rect">
              <a:avLst/>
            </a:prstGeom>
          </p:spPr>
        </p:pic>
        <p:sp>
          <p:nvSpPr>
            <p:cNvPr id="33" name="CaixaDeTexto 32"/>
            <p:cNvSpPr txBox="1"/>
            <p:nvPr/>
          </p:nvSpPr>
          <p:spPr>
            <a:xfrm>
              <a:off x="6324117" y="3876135"/>
              <a:ext cx="1080197" cy="51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002060"/>
                  </a:solidFill>
                  <a:latin typeface="Arial Narrow" pitchFamily="34" charset="0"/>
                </a:rPr>
                <a:t>11,6%</a:t>
              </a:r>
              <a:endParaRPr lang="pt-BR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7444853" y="3157951"/>
              <a:ext cx="1095937" cy="51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rgbClr val="002060"/>
                  </a:solidFill>
                  <a:latin typeface="Arial Narrow" pitchFamily="34" charset="0"/>
                </a:rPr>
                <a:t>17,4%</a:t>
              </a:r>
              <a:endParaRPr lang="pt-BR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5962636" y="2734369"/>
              <a:ext cx="935628" cy="51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>
                  <a:solidFill>
                    <a:srgbClr val="002060"/>
                  </a:solidFill>
                  <a:latin typeface="Arial Narrow" pitchFamily="34" charset="0"/>
                </a:rPr>
                <a:t>9</a:t>
              </a:r>
              <a:r>
                <a:rPr lang="pt-BR" b="1" dirty="0" smtClean="0">
                  <a:solidFill>
                    <a:srgbClr val="002060"/>
                  </a:solidFill>
                  <a:latin typeface="Arial Narrow" pitchFamily="34" charset="0"/>
                </a:rPr>
                <a:t>,3%</a:t>
              </a:r>
              <a:endParaRPr lang="pt-BR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7012804" y="4421317"/>
              <a:ext cx="1095937" cy="5134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chemeClr val="bg1"/>
                  </a:solidFill>
                  <a:latin typeface="Arial Narrow" pitchFamily="34" charset="0"/>
                </a:rPr>
                <a:t>34,9%</a:t>
              </a:r>
              <a:endParaRPr lang="pt-BR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6552842" y="5285263"/>
              <a:ext cx="913767" cy="427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>
                  <a:latin typeface="Arial Narrow" pitchFamily="34" charset="0"/>
                </a:rPr>
                <a:t>26,8%</a:t>
              </a:r>
              <a:endParaRPr lang="pt-BR" sz="1400" b="1" dirty="0">
                <a:latin typeface="Arial Narrow" pitchFamily="34" charset="0"/>
              </a:endParaRPr>
            </a:p>
          </p:txBody>
        </p:sp>
      </p:grpSp>
      <p:sp>
        <p:nvSpPr>
          <p:cNvPr id="38" name="Retângulo 37"/>
          <p:cNvSpPr/>
          <p:nvPr/>
        </p:nvSpPr>
        <p:spPr>
          <a:xfrm>
            <a:off x="1285080" y="3355200"/>
            <a:ext cx="302373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 sz="2000" b="1" i="0" u="none" strike="noStrike" kern="1200" baseline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pPr>
            <a:r>
              <a:rPr lang="en-US" b="1" dirty="0" err="1"/>
              <a:t>r</a:t>
            </a:r>
            <a:r>
              <a:rPr lang="en-US" b="1" dirty="0" err="1" smtClean="0"/>
              <a:t>espondentes</a:t>
            </a:r>
            <a:r>
              <a:rPr lang="en-US" b="1" dirty="0" smtClean="0"/>
              <a:t> 2013</a:t>
            </a:r>
            <a:endParaRPr lang="en-US" b="1" dirty="0"/>
          </a:p>
        </p:txBody>
      </p:sp>
      <p:sp>
        <p:nvSpPr>
          <p:cNvPr id="39" name="Retângulo 38"/>
          <p:cNvSpPr/>
          <p:nvPr/>
        </p:nvSpPr>
        <p:spPr>
          <a:xfrm>
            <a:off x="216000" y="1325528"/>
            <a:ext cx="9289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e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sses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estados do NE,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compõem o 3º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maior número de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respondentes,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sendo a região SE mais uma vez o destaque, enquanto no outro oposto estaria o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Norte,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com o menor número de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respondentes.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O estado de SP sozinho apresentou um número de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respondentes maior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do que toda a região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Norte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e praticamente o mesmo número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da região CO.</a:t>
            </a:r>
            <a:endParaRPr lang="pt-BR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1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8" grpId="0" animBg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7301321" y="2883571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bg1"/>
                </a:solidFill>
                <a:latin typeface="Arial Narrow" pitchFamily="34" charset="0"/>
              </a:rPr>
              <a:t>ISO 20.252</a:t>
            </a:r>
            <a:endParaRPr lang="pt-BR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82815">
            <a:off x="6178475" y="4218556"/>
            <a:ext cx="3321806" cy="213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5308">
            <a:off x="335684" y="2155446"/>
            <a:ext cx="1013036" cy="56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spaço Reservado para Conteúdo 12"/>
          <p:cNvSpPr txBox="1">
            <a:spLocks/>
          </p:cNvSpPr>
          <p:nvPr/>
        </p:nvSpPr>
        <p:spPr>
          <a:xfrm>
            <a:off x="1368152" y="2021749"/>
            <a:ext cx="7761334" cy="1327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#"/>
              <a:defRPr sz="1800" kern="120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#"/>
              <a:defRPr sz="1800" kern="120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#"/>
              <a:defRPr sz="1800" kern="120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#"/>
              <a:defRPr sz="1800" kern="120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#"/>
              <a:defRPr sz="1800" kern="120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 Narrow" pitchFamily="34" charset="0"/>
              <a:buNone/>
            </a:pPr>
            <a:r>
              <a:rPr lang="pt-BR" sz="2000" dirty="0"/>
              <a:t>m</a:t>
            </a:r>
            <a:r>
              <a:rPr lang="pt-BR" sz="2000" dirty="0" smtClean="0"/>
              <a:t>edir o impacto do prêmio na vida empresarial da participante do prêmio Mulher de Negócios</a:t>
            </a:r>
          </a:p>
          <a:p>
            <a:pPr marL="0" indent="0">
              <a:lnSpc>
                <a:spcPct val="150000"/>
              </a:lnSpc>
              <a:buFont typeface="Arial Narrow" pitchFamily="34" charset="0"/>
              <a:buNone/>
            </a:pPr>
            <a:endParaRPr lang="pt-BR" sz="2000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pt-BR" sz="2000" dirty="0" smtClean="0"/>
          </a:p>
          <a:p>
            <a:pPr>
              <a:lnSpc>
                <a:spcPct val="150000"/>
              </a:lnSpc>
            </a:pPr>
            <a:endParaRPr lang="pt-BR" sz="2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745" y="3515894"/>
            <a:ext cx="1013036" cy="56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1368151" y="3465180"/>
            <a:ext cx="7994213" cy="957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SzPct val="100000"/>
            </a:pPr>
            <a:r>
              <a:rPr lang="pt-BR" sz="2000" dirty="0">
                <a:solidFill>
                  <a:srgbClr val="002060"/>
                </a:solidFill>
                <a:latin typeface="Arial Narrow" pitchFamily="34" charset="0"/>
              </a:rPr>
              <a:t>c</a:t>
            </a:r>
            <a:r>
              <a:rPr lang="pt-BR" sz="2000" dirty="0" smtClean="0">
                <a:solidFill>
                  <a:srgbClr val="002060"/>
                </a:solidFill>
                <a:latin typeface="Arial Narrow" pitchFamily="34" charset="0"/>
              </a:rPr>
              <a:t>aptar elementos para avaliar a satisfação da empresária em ter participado do referido prêmio</a:t>
            </a:r>
            <a:endParaRPr lang="pt-BR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5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objetivo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351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284920" y="1584000"/>
            <a:ext cx="521392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a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relevância do Prêmio </a:t>
            </a:r>
            <a:r>
              <a:rPr lang="pt-BR" dirty="0" err="1" smtClean="0">
                <a:solidFill>
                  <a:srgbClr val="002060"/>
                </a:solidFill>
                <a:latin typeface="Arial Narrow" pitchFamily="34" charset="0"/>
              </a:rPr>
              <a:t>Sebrae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 Mulher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de Negócios também se confirma na medida em que mais de 4 em cada 5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mulheres ainda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não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premiadas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manifestam interesse em participar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novamente das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suas futuras edições (81,7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%), similar ao resultado de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2012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(82,2%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)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6269" y="4058050"/>
            <a:ext cx="1184920" cy="11849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410883">
            <a:off x="911122" y="3559402"/>
            <a:ext cx="1184920" cy="11849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398422">
            <a:off x="1132619" y="2530996"/>
            <a:ext cx="1184920" cy="118492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759756">
            <a:off x="2143242" y="2427461"/>
            <a:ext cx="1184920" cy="118492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5525" y="4050732"/>
            <a:ext cx="1184920" cy="118492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410883">
            <a:off x="910378" y="3552084"/>
            <a:ext cx="1184920" cy="118492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398422">
            <a:off x="1131875" y="2523678"/>
            <a:ext cx="1184920" cy="118492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759756">
            <a:off x="2142498" y="2433791"/>
            <a:ext cx="1184920" cy="118492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718558">
            <a:off x="2554226" y="3436991"/>
            <a:ext cx="1184920" cy="11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788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6000" y="1325528"/>
            <a:ext cx="92137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os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resultados com relação ao interesse em participar novamente do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Prêmio, indicam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que os estados com percentuais mais elevados foram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os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do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CO,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enquanto aqueles com os resultados menos positivos (mas ainda elevados) foram na região Sul – a exemplo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de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2012, algo que pode estar relacionado com a divulgação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local.</a:t>
            </a:r>
            <a:endParaRPr lang="pt-BR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1285080" y="3384381"/>
            <a:ext cx="3306328" cy="3339942"/>
            <a:chOff x="1285080" y="3384381"/>
            <a:chExt cx="3306328" cy="3339942"/>
          </a:xfrm>
        </p:grpSpPr>
        <p:pic>
          <p:nvPicPr>
            <p:cNvPr id="2050" name="Picture 2" descr="C:\Users\rodrigo.leite\Desktop\Sem títul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808" y="3695373"/>
              <a:ext cx="2895600" cy="302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Grupo 28"/>
            <p:cNvGrpSpPr/>
            <p:nvPr/>
          </p:nvGrpSpPr>
          <p:grpSpPr>
            <a:xfrm>
              <a:off x="2430157" y="4232298"/>
              <a:ext cx="1946789" cy="2315403"/>
              <a:chOff x="9475186" y="2645146"/>
              <a:chExt cx="2664869" cy="3118137"/>
            </a:xfrm>
          </p:grpSpPr>
          <p:sp>
            <p:nvSpPr>
              <p:cNvPr id="31" name="CaixaDeTexto 30"/>
              <p:cNvSpPr txBox="1"/>
              <p:nvPr/>
            </p:nvSpPr>
            <p:spPr>
              <a:xfrm>
                <a:off x="10758748" y="4235268"/>
                <a:ext cx="1069042" cy="538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 smtClean="0">
                    <a:solidFill>
                      <a:srgbClr val="002060"/>
                    </a:solidFill>
                    <a:latin typeface="Arial Narrow" pitchFamily="34" charset="0"/>
                  </a:rPr>
                  <a:t>80,7%</a:t>
                </a:r>
                <a:endParaRPr lang="pt-BR" sz="2000" b="1" dirty="0">
                  <a:solidFill>
                    <a:srgbClr val="00206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2" name="CaixaDeTexto 31"/>
              <p:cNvSpPr txBox="1"/>
              <p:nvPr/>
            </p:nvSpPr>
            <p:spPr>
              <a:xfrm>
                <a:off x="9997315" y="3722098"/>
                <a:ext cx="1069042" cy="538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 smtClean="0">
                    <a:solidFill>
                      <a:srgbClr val="002060"/>
                    </a:solidFill>
                    <a:latin typeface="Arial Narrow" pitchFamily="34" charset="0"/>
                  </a:rPr>
                  <a:t>88,6%</a:t>
                </a:r>
                <a:endParaRPr lang="pt-BR" sz="2000" b="1" dirty="0">
                  <a:solidFill>
                    <a:srgbClr val="00206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3" name="CaixaDeTexto 32"/>
              <p:cNvSpPr txBox="1"/>
              <p:nvPr/>
            </p:nvSpPr>
            <p:spPr>
              <a:xfrm>
                <a:off x="9475186" y="2645146"/>
                <a:ext cx="1069042" cy="538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 smtClean="0">
                    <a:solidFill>
                      <a:srgbClr val="002060"/>
                    </a:solidFill>
                    <a:latin typeface="Arial Narrow" pitchFamily="34" charset="0"/>
                  </a:rPr>
                  <a:t>82,7%</a:t>
                </a:r>
                <a:endParaRPr lang="pt-BR" sz="2000" b="1" dirty="0">
                  <a:solidFill>
                    <a:srgbClr val="00206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10656768" y="5265906"/>
                <a:ext cx="990060" cy="497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 smtClean="0">
                    <a:solidFill>
                      <a:srgbClr val="002060"/>
                    </a:solidFill>
                    <a:latin typeface="Arial Narrow" pitchFamily="34" charset="0"/>
                  </a:rPr>
                  <a:t>75,0%</a:t>
                </a:r>
                <a:endParaRPr lang="pt-BR" b="1" dirty="0">
                  <a:solidFill>
                    <a:srgbClr val="002060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35" name="CaixaDeTexto 34"/>
              <p:cNvSpPr txBox="1"/>
              <p:nvPr/>
            </p:nvSpPr>
            <p:spPr>
              <a:xfrm>
                <a:off x="11071013" y="3002170"/>
                <a:ext cx="1069042" cy="538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000" b="1" dirty="0" smtClean="0">
                    <a:solidFill>
                      <a:srgbClr val="002060"/>
                    </a:solidFill>
                    <a:latin typeface="Arial Narrow" pitchFamily="34" charset="0"/>
                  </a:rPr>
                  <a:t>86,4%</a:t>
                </a:r>
                <a:endParaRPr lang="pt-BR" sz="2000" b="1" dirty="0">
                  <a:solidFill>
                    <a:srgbClr val="002060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22" name="Retângulo 21"/>
            <p:cNvSpPr/>
            <p:nvPr/>
          </p:nvSpPr>
          <p:spPr>
            <a:xfrm>
              <a:off x="1285080" y="3384381"/>
              <a:ext cx="302373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 sz="2000" b="1" i="0" u="none" strike="noStrike" kern="1200" baseline="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defRPr>
              </a:pPr>
              <a:r>
                <a:rPr lang="en-US" b="1" dirty="0" err="1" smtClean="0"/>
                <a:t>resultados</a:t>
              </a:r>
              <a:r>
                <a:rPr lang="en-US" b="1" dirty="0" smtClean="0"/>
                <a:t> de 2013</a:t>
              </a:r>
              <a:endParaRPr lang="en-US" b="1" dirty="0"/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5183102" y="3426419"/>
            <a:ext cx="3109252" cy="3405013"/>
            <a:chOff x="5183102" y="3426419"/>
            <a:chExt cx="3109252" cy="3405013"/>
          </a:xfrm>
        </p:grpSpPr>
        <p:pic>
          <p:nvPicPr>
            <p:cNvPr id="2051" name="Picture 3" descr="C:\Users\rodrigo.leite\Desktop\Sem títul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3102" y="3812007"/>
              <a:ext cx="2895600" cy="301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6874253" y="5472776"/>
              <a:ext cx="570546" cy="297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rgbClr val="002060"/>
                  </a:solidFill>
                  <a:latin typeface="Arial Narrow" pitchFamily="34" charset="0"/>
                </a:rPr>
                <a:t>84,8%</a:t>
              </a:r>
              <a:endParaRPr lang="pt-BR" sz="20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6322757" y="5111457"/>
              <a:ext cx="570546" cy="297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rgbClr val="002060"/>
                  </a:solidFill>
                  <a:latin typeface="Arial Narrow" pitchFamily="34" charset="0"/>
                </a:rPr>
                <a:t>80,1%</a:t>
              </a:r>
              <a:endParaRPr lang="pt-BR" sz="20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863898" y="4356153"/>
              <a:ext cx="570546" cy="297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rgbClr val="002060"/>
                  </a:solidFill>
                  <a:latin typeface="Arial Narrow" pitchFamily="34" charset="0"/>
                </a:rPr>
                <a:t>82,2%</a:t>
              </a:r>
              <a:endParaRPr lang="pt-BR" sz="20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200667" y="4672767"/>
              <a:ext cx="570546" cy="297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rgbClr val="002060"/>
                  </a:solidFill>
                  <a:latin typeface="Arial Narrow" pitchFamily="34" charset="0"/>
                </a:rPr>
                <a:t>88,7%</a:t>
              </a:r>
              <a:endParaRPr lang="pt-BR" sz="20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6900953" y="6213187"/>
              <a:ext cx="9177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rgbClr val="002060"/>
                  </a:solidFill>
                  <a:latin typeface="Arial Narrow" pitchFamily="34" charset="0"/>
                </a:rPr>
                <a:t>71,1</a:t>
              </a:r>
              <a:r>
                <a:rPr lang="pt-BR" sz="1600" b="1" dirty="0" smtClean="0">
                  <a:solidFill>
                    <a:srgbClr val="002060"/>
                  </a:solidFill>
                  <a:latin typeface="Arial Narrow" pitchFamily="34" charset="0"/>
                </a:rPr>
                <a:t>%</a:t>
              </a:r>
              <a:endParaRPr lang="pt-BR" sz="1600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5268618" y="3426419"/>
              <a:ext cx="302373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defRPr sz="2000" b="1" i="0" u="none" strike="noStrike" kern="1200" baseline="0">
                  <a:solidFill>
                    <a:srgbClr val="002060"/>
                  </a:solidFill>
                  <a:latin typeface="Arial Narrow" pitchFamily="34" charset="0"/>
                  <a:ea typeface="+mn-ea"/>
                  <a:cs typeface="+mn-cs"/>
                </a:defRPr>
              </a:pPr>
              <a:r>
                <a:rPr lang="en-US" b="1" dirty="0" err="1" smtClean="0"/>
                <a:t>resultados</a:t>
              </a:r>
              <a:r>
                <a:rPr lang="en-US" b="1" dirty="0" smtClean="0"/>
                <a:t> de 2012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39523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001470" y="5965067"/>
            <a:ext cx="25922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002060"/>
                </a:solidFill>
                <a:latin typeface="Arial Narrow" pitchFamily="34" charset="0"/>
              </a:rPr>
              <a:t>avaliações menor ou igual 5</a:t>
            </a:r>
            <a:endParaRPr lang="pt-BR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6000" y="1584000"/>
            <a:ext cx="91756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esses resultados positivos não significam que não existam ajustes e correções a serem implementadas, uma vez que o grau de satisfação dessas mulheres empreendedoras com relação à ‘acessibilidade das informações sobre o Prêmio’ foi de apenas 6,3 em um escala até 10, valor esse ainda pior do que o apurado em 2012 (6,8).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4518962" y="4997492"/>
            <a:ext cx="1424298" cy="861386"/>
            <a:chOff x="4294554" y="5844629"/>
            <a:chExt cx="1429574" cy="1013371"/>
          </a:xfrm>
        </p:grpSpPr>
        <p:sp>
          <p:nvSpPr>
            <p:cNvPr id="12" name="Elipse 11"/>
            <p:cNvSpPr/>
            <p:nvPr/>
          </p:nvSpPr>
          <p:spPr>
            <a:xfrm>
              <a:off x="4355976" y="5844629"/>
              <a:ext cx="1368152" cy="10133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/>
            <p:cNvSpPr/>
            <p:nvPr/>
          </p:nvSpPr>
          <p:spPr>
            <a:xfrm>
              <a:off x="4294554" y="6237312"/>
              <a:ext cx="1008112" cy="5263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4719761" y="5216394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002060"/>
                </a:solidFill>
                <a:latin typeface="Arial Narrow" pitchFamily="34" charset="0"/>
              </a:rPr>
              <a:t>~40% *</a:t>
            </a:r>
            <a:endParaRPr lang="pt-BR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144355" y="3357692"/>
            <a:ext cx="4667839" cy="2962731"/>
            <a:chOff x="2126581" y="4293096"/>
            <a:chExt cx="2764552" cy="1754692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581" y="5191752"/>
              <a:ext cx="734160" cy="830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542" y="5141112"/>
              <a:ext cx="666179" cy="906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2131983" y="4309816"/>
              <a:ext cx="741351" cy="836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8914" y="4293096"/>
              <a:ext cx="772219" cy="855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3110767" y="4293096"/>
              <a:ext cx="644769" cy="830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Retângulo 26"/>
          <p:cNvSpPr/>
          <p:nvPr/>
        </p:nvSpPr>
        <p:spPr>
          <a:xfrm>
            <a:off x="6343498" y="3950088"/>
            <a:ext cx="3140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600" b="1" dirty="0" smtClean="0">
                <a:solidFill>
                  <a:srgbClr val="002060"/>
                </a:solidFill>
                <a:latin typeface="Arial Narrow" pitchFamily="34" charset="0"/>
              </a:rPr>
              <a:t>Como avalia a acessibilidade das informações sobre o prêmio</a:t>
            </a:r>
            <a:endParaRPr lang="pt-BR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8" name="Elipse 27"/>
          <p:cNvSpPr/>
          <p:nvPr/>
        </p:nvSpPr>
        <p:spPr>
          <a:xfrm rot="21212093">
            <a:off x="55731" y="3971508"/>
            <a:ext cx="1127372" cy="105357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solidFill>
                  <a:srgbClr val="7030A0"/>
                </a:solidFill>
                <a:latin typeface="Arial Narrow" pitchFamily="34" charset="0"/>
              </a:rPr>
              <a:t>nota</a:t>
            </a:r>
          </a:p>
          <a:p>
            <a:pPr algn="ctr"/>
            <a:r>
              <a:rPr lang="pt-BR" b="1" dirty="0" smtClean="0">
                <a:solidFill>
                  <a:srgbClr val="7030A0"/>
                </a:solidFill>
                <a:latin typeface="Arial Narrow" pitchFamily="34" charset="0"/>
              </a:rPr>
              <a:t> 6,3</a:t>
            </a:r>
            <a:endParaRPr lang="pt-BR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6593759" y="4616755"/>
            <a:ext cx="2434856" cy="1254307"/>
            <a:chOff x="3908452" y="3365137"/>
            <a:chExt cx="2434856" cy="1254307"/>
          </a:xfrm>
        </p:grpSpPr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5376896" y="3748915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6,8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5376896" y="4230929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33%</a:t>
              </a:r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4741525" y="3732880"/>
              <a:ext cx="546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nota</a:t>
              </a:r>
              <a:endParaRPr lang="pt-BR" sz="16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3908452" y="4034669"/>
              <a:ext cx="137947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pt-BR" sz="1600" dirty="0">
                  <a:solidFill>
                    <a:srgbClr val="002060"/>
                  </a:solidFill>
                  <a:latin typeface="Arial Narrow" pitchFamily="34" charset="0"/>
                </a:rPr>
                <a:t>i</a:t>
              </a:r>
              <a:r>
                <a:rPr 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gual ou menor </a:t>
              </a:r>
            </a:p>
            <a:p>
              <a:pPr lvl="0" algn="r"/>
              <a:r>
                <a:rPr 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do que 5</a:t>
              </a:r>
              <a:endParaRPr lang="pt-BR" sz="16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5376896" y="3365137"/>
              <a:ext cx="9664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2012</a:t>
              </a:r>
              <a:endParaRPr lang="pt-BR" sz="16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147208" y="6245856"/>
            <a:ext cx="1800200" cy="567520"/>
            <a:chOff x="395536" y="548680"/>
            <a:chExt cx="1800200" cy="567520"/>
          </a:xfrm>
        </p:grpSpPr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10000" b="90000" l="10000" r="9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48680"/>
              <a:ext cx="435099" cy="567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Retângulo 35"/>
            <p:cNvSpPr/>
            <p:nvPr/>
          </p:nvSpPr>
          <p:spPr>
            <a:xfrm>
              <a:off x="830635" y="548680"/>
              <a:ext cx="1365101" cy="5675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rgbClr val="002060"/>
                  </a:solidFill>
                </a:rPr>
                <a:t>Clique no *  para ver as informações</a:t>
              </a:r>
              <a:endParaRPr lang="pt-BR" sz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1624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/>
      <p:bldP spid="27" grpId="0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6000" y="1584000"/>
            <a:ext cx="9204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essas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avaliações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são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ainda mais críticas quanto mais jovens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as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participantes, algo que pode comprometer as edições futuras, caso não corrigido a tempo.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1077936" y="5667694"/>
            <a:ext cx="7555717" cy="382427"/>
            <a:chOff x="1077936" y="5667694"/>
            <a:chExt cx="7555717" cy="382427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1077936" y="5667694"/>
              <a:ext cx="7213578" cy="45719"/>
            </a:xfrm>
            <a:prstGeom prst="rect">
              <a:avLst/>
            </a:prstGeom>
            <a:solidFill>
              <a:srgbClr val="868686"/>
            </a:solidFill>
            <a:ln w="38100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119362" y="5803899"/>
              <a:ext cx="9489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21 a 31anos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317031" y="5803900"/>
              <a:ext cx="99546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32 a 44 anos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5407768" y="5803900"/>
              <a:ext cx="99546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45 a 55 anos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7340029" y="5803900"/>
              <a:ext cx="129362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mais de 55 anos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27" name="Retângulo 26"/>
          <p:cNvSpPr/>
          <p:nvPr/>
        </p:nvSpPr>
        <p:spPr>
          <a:xfrm>
            <a:off x="1119362" y="3091377"/>
            <a:ext cx="7172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600" b="1" dirty="0" smtClean="0">
                <a:solidFill>
                  <a:srgbClr val="002060"/>
                </a:solidFill>
                <a:latin typeface="Arial Narrow" pitchFamily="34" charset="0"/>
              </a:rPr>
              <a:t>Como </a:t>
            </a:r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avalia a acessibilidade das informações sobre o prêmio</a:t>
            </a:r>
          </a:p>
        </p:txBody>
      </p:sp>
      <p:grpSp>
        <p:nvGrpSpPr>
          <p:cNvPr id="1037" name="Grupo 1036"/>
          <p:cNvGrpSpPr/>
          <p:nvPr/>
        </p:nvGrpSpPr>
        <p:grpSpPr>
          <a:xfrm>
            <a:off x="1460501" y="4032251"/>
            <a:ext cx="6621462" cy="1416051"/>
            <a:chOff x="1549401" y="2511425"/>
            <a:chExt cx="6621462" cy="1416051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1565276" y="2527300"/>
              <a:ext cx="6589713" cy="1385888"/>
            </a:xfrm>
            <a:custGeom>
              <a:avLst/>
              <a:gdLst>
                <a:gd name="T0" fmla="*/ 370 w 8302"/>
                <a:gd name="T1" fmla="*/ 1612 h 1744"/>
                <a:gd name="T2" fmla="*/ 1056 w 8302"/>
                <a:gd name="T3" fmla="*/ 1478 h 1744"/>
                <a:gd name="T4" fmla="*/ 1743 w 8302"/>
                <a:gd name="T5" fmla="*/ 1345 h 1744"/>
                <a:gd name="T6" fmla="*/ 2087 w 8302"/>
                <a:gd name="T7" fmla="*/ 1288 h 1744"/>
                <a:gd name="T8" fmla="*/ 2431 w 8302"/>
                <a:gd name="T9" fmla="*/ 1238 h 1744"/>
                <a:gd name="T10" fmla="*/ 2774 w 8302"/>
                <a:gd name="T11" fmla="*/ 1199 h 1744"/>
                <a:gd name="T12" fmla="*/ 3120 w 8302"/>
                <a:gd name="T13" fmla="*/ 1180 h 1744"/>
                <a:gd name="T14" fmla="*/ 3465 w 8302"/>
                <a:gd name="T15" fmla="*/ 1182 h 1744"/>
                <a:gd name="T16" fmla="*/ 3809 w 8302"/>
                <a:gd name="T17" fmla="*/ 1197 h 1744"/>
                <a:gd name="T18" fmla="*/ 4324 w 8302"/>
                <a:gd name="T19" fmla="*/ 1224 h 1744"/>
                <a:gd name="T20" fmla="*/ 4665 w 8302"/>
                <a:gd name="T21" fmla="*/ 1232 h 1744"/>
                <a:gd name="T22" fmla="*/ 5007 w 8302"/>
                <a:gd name="T23" fmla="*/ 1220 h 1744"/>
                <a:gd name="T24" fmla="*/ 5176 w 8302"/>
                <a:gd name="T25" fmla="*/ 1205 h 1744"/>
                <a:gd name="T26" fmla="*/ 5345 w 8302"/>
                <a:gd name="T27" fmla="*/ 1182 h 1744"/>
                <a:gd name="T28" fmla="*/ 5516 w 8302"/>
                <a:gd name="T29" fmla="*/ 1149 h 1744"/>
                <a:gd name="T30" fmla="*/ 5685 w 8302"/>
                <a:gd name="T31" fmla="*/ 1107 h 1744"/>
                <a:gd name="T32" fmla="*/ 5856 w 8302"/>
                <a:gd name="T33" fmla="*/ 1059 h 1744"/>
                <a:gd name="T34" fmla="*/ 6196 w 8302"/>
                <a:gd name="T35" fmla="*/ 940 h 1744"/>
                <a:gd name="T36" fmla="*/ 6537 w 8302"/>
                <a:gd name="T37" fmla="*/ 800 h 1744"/>
                <a:gd name="T38" fmla="*/ 6879 w 8302"/>
                <a:gd name="T39" fmla="*/ 646 h 1744"/>
                <a:gd name="T40" fmla="*/ 7223 w 8302"/>
                <a:gd name="T41" fmla="*/ 481 h 1744"/>
                <a:gd name="T42" fmla="*/ 7737 w 8302"/>
                <a:gd name="T43" fmla="*/ 234 h 1744"/>
                <a:gd name="T44" fmla="*/ 8081 w 8302"/>
                <a:gd name="T45" fmla="*/ 76 h 1744"/>
                <a:gd name="T46" fmla="*/ 8265 w 8302"/>
                <a:gd name="T47" fmla="*/ 0 h 1744"/>
                <a:gd name="T48" fmla="*/ 8290 w 8302"/>
                <a:gd name="T49" fmla="*/ 9 h 1744"/>
                <a:gd name="T50" fmla="*/ 8302 w 8302"/>
                <a:gd name="T51" fmla="*/ 34 h 1744"/>
                <a:gd name="T52" fmla="*/ 8292 w 8302"/>
                <a:gd name="T53" fmla="*/ 59 h 1744"/>
                <a:gd name="T54" fmla="*/ 8110 w 8302"/>
                <a:gd name="T55" fmla="*/ 140 h 1744"/>
                <a:gd name="T56" fmla="*/ 7768 w 8302"/>
                <a:gd name="T57" fmla="*/ 297 h 1744"/>
                <a:gd name="T58" fmla="*/ 7254 w 8302"/>
                <a:gd name="T59" fmla="*/ 545 h 1744"/>
                <a:gd name="T60" fmla="*/ 6910 w 8302"/>
                <a:gd name="T61" fmla="*/ 710 h 1744"/>
                <a:gd name="T62" fmla="*/ 6566 w 8302"/>
                <a:gd name="T63" fmla="*/ 865 h 1744"/>
                <a:gd name="T64" fmla="*/ 6221 w 8302"/>
                <a:gd name="T65" fmla="*/ 1007 h 1744"/>
                <a:gd name="T66" fmla="*/ 5875 w 8302"/>
                <a:gd name="T67" fmla="*/ 1126 h 1744"/>
                <a:gd name="T68" fmla="*/ 5702 w 8302"/>
                <a:gd name="T69" fmla="*/ 1176 h 1744"/>
                <a:gd name="T70" fmla="*/ 5529 w 8302"/>
                <a:gd name="T71" fmla="*/ 1218 h 1744"/>
                <a:gd name="T72" fmla="*/ 5357 w 8302"/>
                <a:gd name="T73" fmla="*/ 1251 h 1744"/>
                <a:gd name="T74" fmla="*/ 5184 w 8302"/>
                <a:gd name="T75" fmla="*/ 1276 h 1744"/>
                <a:gd name="T76" fmla="*/ 5009 w 8302"/>
                <a:gd name="T77" fmla="*/ 1291 h 1744"/>
                <a:gd name="T78" fmla="*/ 4665 w 8302"/>
                <a:gd name="T79" fmla="*/ 1303 h 1744"/>
                <a:gd name="T80" fmla="*/ 4320 w 8302"/>
                <a:gd name="T81" fmla="*/ 1295 h 1744"/>
                <a:gd name="T82" fmla="*/ 3805 w 8302"/>
                <a:gd name="T83" fmla="*/ 1268 h 1744"/>
                <a:gd name="T84" fmla="*/ 3464 w 8302"/>
                <a:gd name="T85" fmla="*/ 1253 h 1744"/>
                <a:gd name="T86" fmla="*/ 3122 w 8302"/>
                <a:gd name="T87" fmla="*/ 1251 h 1744"/>
                <a:gd name="T88" fmla="*/ 2782 w 8302"/>
                <a:gd name="T89" fmla="*/ 1270 h 1744"/>
                <a:gd name="T90" fmla="*/ 2440 w 8302"/>
                <a:gd name="T91" fmla="*/ 1309 h 1744"/>
                <a:gd name="T92" fmla="*/ 2098 w 8302"/>
                <a:gd name="T93" fmla="*/ 1359 h 1744"/>
                <a:gd name="T94" fmla="*/ 1757 w 8302"/>
                <a:gd name="T95" fmla="*/ 1416 h 1744"/>
                <a:gd name="T96" fmla="*/ 1071 w 8302"/>
                <a:gd name="T97" fmla="*/ 1547 h 1744"/>
                <a:gd name="T98" fmla="*/ 384 w 8302"/>
                <a:gd name="T99" fmla="*/ 1681 h 1744"/>
                <a:gd name="T100" fmla="*/ 27 w 8302"/>
                <a:gd name="T101" fmla="*/ 1744 h 1744"/>
                <a:gd name="T102" fmla="*/ 6 w 8302"/>
                <a:gd name="T103" fmla="*/ 1729 h 1744"/>
                <a:gd name="T104" fmla="*/ 0 w 8302"/>
                <a:gd name="T105" fmla="*/ 1702 h 1744"/>
                <a:gd name="T106" fmla="*/ 15 w 8302"/>
                <a:gd name="T107" fmla="*/ 1679 h 1744"/>
                <a:gd name="T108" fmla="*/ 29 w 8302"/>
                <a:gd name="T109" fmla="*/ 1673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02" h="1744">
                  <a:moveTo>
                    <a:pt x="29" y="1673"/>
                  </a:moveTo>
                  <a:lnTo>
                    <a:pt x="370" y="1612"/>
                  </a:lnTo>
                  <a:lnTo>
                    <a:pt x="714" y="1545"/>
                  </a:lnTo>
                  <a:lnTo>
                    <a:pt x="1056" y="1478"/>
                  </a:lnTo>
                  <a:lnTo>
                    <a:pt x="1400" y="1410"/>
                  </a:lnTo>
                  <a:lnTo>
                    <a:pt x="1743" y="1345"/>
                  </a:lnTo>
                  <a:lnTo>
                    <a:pt x="1914" y="1316"/>
                  </a:lnTo>
                  <a:lnTo>
                    <a:pt x="2087" y="1288"/>
                  </a:lnTo>
                  <a:lnTo>
                    <a:pt x="2258" y="1263"/>
                  </a:lnTo>
                  <a:lnTo>
                    <a:pt x="2431" y="1238"/>
                  </a:lnTo>
                  <a:lnTo>
                    <a:pt x="2603" y="1217"/>
                  </a:lnTo>
                  <a:lnTo>
                    <a:pt x="2774" y="1199"/>
                  </a:lnTo>
                  <a:lnTo>
                    <a:pt x="2947" y="1186"/>
                  </a:lnTo>
                  <a:lnTo>
                    <a:pt x="3120" y="1180"/>
                  </a:lnTo>
                  <a:lnTo>
                    <a:pt x="3293" y="1178"/>
                  </a:lnTo>
                  <a:lnTo>
                    <a:pt x="3465" y="1182"/>
                  </a:lnTo>
                  <a:lnTo>
                    <a:pt x="3638" y="1188"/>
                  </a:lnTo>
                  <a:lnTo>
                    <a:pt x="3809" y="1197"/>
                  </a:lnTo>
                  <a:lnTo>
                    <a:pt x="4153" y="1217"/>
                  </a:lnTo>
                  <a:lnTo>
                    <a:pt x="4324" y="1224"/>
                  </a:lnTo>
                  <a:lnTo>
                    <a:pt x="4495" y="1230"/>
                  </a:lnTo>
                  <a:lnTo>
                    <a:pt x="4665" y="1232"/>
                  </a:lnTo>
                  <a:lnTo>
                    <a:pt x="4836" y="1228"/>
                  </a:lnTo>
                  <a:lnTo>
                    <a:pt x="5007" y="1220"/>
                  </a:lnTo>
                  <a:lnTo>
                    <a:pt x="5092" y="1213"/>
                  </a:lnTo>
                  <a:lnTo>
                    <a:pt x="5176" y="1205"/>
                  </a:lnTo>
                  <a:lnTo>
                    <a:pt x="5261" y="1194"/>
                  </a:lnTo>
                  <a:lnTo>
                    <a:pt x="5345" y="1182"/>
                  </a:lnTo>
                  <a:lnTo>
                    <a:pt x="5430" y="1167"/>
                  </a:lnTo>
                  <a:lnTo>
                    <a:pt x="5516" y="1149"/>
                  </a:lnTo>
                  <a:lnTo>
                    <a:pt x="5601" y="1130"/>
                  </a:lnTo>
                  <a:lnTo>
                    <a:pt x="5685" y="1107"/>
                  </a:lnTo>
                  <a:lnTo>
                    <a:pt x="5769" y="1084"/>
                  </a:lnTo>
                  <a:lnTo>
                    <a:pt x="5856" y="1059"/>
                  </a:lnTo>
                  <a:lnTo>
                    <a:pt x="6027" y="1003"/>
                  </a:lnTo>
                  <a:lnTo>
                    <a:pt x="6196" y="940"/>
                  </a:lnTo>
                  <a:lnTo>
                    <a:pt x="6367" y="873"/>
                  </a:lnTo>
                  <a:lnTo>
                    <a:pt x="6537" y="800"/>
                  </a:lnTo>
                  <a:lnTo>
                    <a:pt x="6708" y="725"/>
                  </a:lnTo>
                  <a:lnTo>
                    <a:pt x="6879" y="646"/>
                  </a:lnTo>
                  <a:lnTo>
                    <a:pt x="7050" y="564"/>
                  </a:lnTo>
                  <a:lnTo>
                    <a:pt x="7223" y="481"/>
                  </a:lnTo>
                  <a:lnTo>
                    <a:pt x="7565" y="316"/>
                  </a:lnTo>
                  <a:lnTo>
                    <a:pt x="7737" y="234"/>
                  </a:lnTo>
                  <a:lnTo>
                    <a:pt x="7908" y="153"/>
                  </a:lnTo>
                  <a:lnTo>
                    <a:pt x="8081" y="76"/>
                  </a:lnTo>
                  <a:lnTo>
                    <a:pt x="8252" y="1"/>
                  </a:lnTo>
                  <a:lnTo>
                    <a:pt x="8265" y="0"/>
                  </a:lnTo>
                  <a:lnTo>
                    <a:pt x="8279" y="1"/>
                  </a:lnTo>
                  <a:lnTo>
                    <a:pt x="8290" y="9"/>
                  </a:lnTo>
                  <a:lnTo>
                    <a:pt x="8298" y="21"/>
                  </a:lnTo>
                  <a:lnTo>
                    <a:pt x="8302" y="34"/>
                  </a:lnTo>
                  <a:lnTo>
                    <a:pt x="8300" y="48"/>
                  </a:lnTo>
                  <a:lnTo>
                    <a:pt x="8292" y="59"/>
                  </a:lnTo>
                  <a:lnTo>
                    <a:pt x="8281" y="67"/>
                  </a:lnTo>
                  <a:lnTo>
                    <a:pt x="8110" y="140"/>
                  </a:lnTo>
                  <a:lnTo>
                    <a:pt x="7939" y="218"/>
                  </a:lnTo>
                  <a:lnTo>
                    <a:pt x="7768" y="297"/>
                  </a:lnTo>
                  <a:lnTo>
                    <a:pt x="7595" y="380"/>
                  </a:lnTo>
                  <a:lnTo>
                    <a:pt x="7254" y="545"/>
                  </a:lnTo>
                  <a:lnTo>
                    <a:pt x="7081" y="629"/>
                  </a:lnTo>
                  <a:lnTo>
                    <a:pt x="6910" y="710"/>
                  </a:lnTo>
                  <a:lnTo>
                    <a:pt x="6737" y="790"/>
                  </a:lnTo>
                  <a:lnTo>
                    <a:pt x="6566" y="865"/>
                  </a:lnTo>
                  <a:lnTo>
                    <a:pt x="6393" y="938"/>
                  </a:lnTo>
                  <a:lnTo>
                    <a:pt x="6221" y="1007"/>
                  </a:lnTo>
                  <a:lnTo>
                    <a:pt x="6048" y="1071"/>
                  </a:lnTo>
                  <a:lnTo>
                    <a:pt x="5875" y="1126"/>
                  </a:lnTo>
                  <a:lnTo>
                    <a:pt x="5789" y="1153"/>
                  </a:lnTo>
                  <a:lnTo>
                    <a:pt x="5702" y="1176"/>
                  </a:lnTo>
                  <a:lnTo>
                    <a:pt x="5616" y="1199"/>
                  </a:lnTo>
                  <a:lnTo>
                    <a:pt x="5529" y="1218"/>
                  </a:lnTo>
                  <a:lnTo>
                    <a:pt x="5443" y="1236"/>
                  </a:lnTo>
                  <a:lnTo>
                    <a:pt x="5357" y="1251"/>
                  </a:lnTo>
                  <a:lnTo>
                    <a:pt x="5270" y="1265"/>
                  </a:lnTo>
                  <a:lnTo>
                    <a:pt x="5184" y="1276"/>
                  </a:lnTo>
                  <a:lnTo>
                    <a:pt x="5097" y="1284"/>
                  </a:lnTo>
                  <a:lnTo>
                    <a:pt x="5009" y="1291"/>
                  </a:lnTo>
                  <a:lnTo>
                    <a:pt x="4836" y="1299"/>
                  </a:lnTo>
                  <a:lnTo>
                    <a:pt x="4665" y="1303"/>
                  </a:lnTo>
                  <a:lnTo>
                    <a:pt x="4493" y="1301"/>
                  </a:lnTo>
                  <a:lnTo>
                    <a:pt x="4320" y="1295"/>
                  </a:lnTo>
                  <a:lnTo>
                    <a:pt x="4149" y="1288"/>
                  </a:lnTo>
                  <a:lnTo>
                    <a:pt x="3805" y="1268"/>
                  </a:lnTo>
                  <a:lnTo>
                    <a:pt x="3634" y="1259"/>
                  </a:lnTo>
                  <a:lnTo>
                    <a:pt x="3464" y="1253"/>
                  </a:lnTo>
                  <a:lnTo>
                    <a:pt x="3293" y="1249"/>
                  </a:lnTo>
                  <a:lnTo>
                    <a:pt x="3122" y="1251"/>
                  </a:lnTo>
                  <a:lnTo>
                    <a:pt x="2953" y="1257"/>
                  </a:lnTo>
                  <a:lnTo>
                    <a:pt x="2782" y="1270"/>
                  </a:lnTo>
                  <a:lnTo>
                    <a:pt x="2611" y="1288"/>
                  </a:lnTo>
                  <a:lnTo>
                    <a:pt x="2440" y="1309"/>
                  </a:lnTo>
                  <a:lnTo>
                    <a:pt x="2269" y="1332"/>
                  </a:lnTo>
                  <a:lnTo>
                    <a:pt x="2098" y="1359"/>
                  </a:lnTo>
                  <a:lnTo>
                    <a:pt x="1928" y="1385"/>
                  </a:lnTo>
                  <a:lnTo>
                    <a:pt x="1757" y="1416"/>
                  </a:lnTo>
                  <a:lnTo>
                    <a:pt x="1413" y="1480"/>
                  </a:lnTo>
                  <a:lnTo>
                    <a:pt x="1071" y="1547"/>
                  </a:lnTo>
                  <a:lnTo>
                    <a:pt x="728" y="1616"/>
                  </a:lnTo>
                  <a:lnTo>
                    <a:pt x="384" y="1681"/>
                  </a:lnTo>
                  <a:lnTo>
                    <a:pt x="40" y="1744"/>
                  </a:lnTo>
                  <a:lnTo>
                    <a:pt x="27" y="1744"/>
                  </a:lnTo>
                  <a:lnTo>
                    <a:pt x="13" y="1739"/>
                  </a:lnTo>
                  <a:lnTo>
                    <a:pt x="6" y="1729"/>
                  </a:lnTo>
                  <a:lnTo>
                    <a:pt x="0" y="1716"/>
                  </a:lnTo>
                  <a:lnTo>
                    <a:pt x="0" y="1702"/>
                  </a:lnTo>
                  <a:lnTo>
                    <a:pt x="6" y="1689"/>
                  </a:lnTo>
                  <a:lnTo>
                    <a:pt x="15" y="1679"/>
                  </a:lnTo>
                  <a:lnTo>
                    <a:pt x="29" y="1673"/>
                  </a:lnTo>
                  <a:lnTo>
                    <a:pt x="29" y="1673"/>
                  </a:lnTo>
                  <a:close/>
                </a:path>
              </a:pathLst>
            </a:custGeom>
            <a:solidFill>
              <a:srgbClr val="7030A0"/>
            </a:solidFill>
            <a:ln w="1588">
              <a:solidFill>
                <a:srgbClr val="703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549401" y="3840163"/>
              <a:ext cx="88900" cy="87313"/>
            </a:xfrm>
            <a:custGeom>
              <a:avLst/>
              <a:gdLst>
                <a:gd name="T0" fmla="*/ 111 w 111"/>
                <a:gd name="T1" fmla="*/ 56 h 112"/>
                <a:gd name="T2" fmla="*/ 109 w 111"/>
                <a:gd name="T3" fmla="*/ 66 h 112"/>
                <a:gd name="T4" fmla="*/ 105 w 111"/>
                <a:gd name="T5" fmla="*/ 77 h 112"/>
                <a:gd name="T6" fmla="*/ 94 w 111"/>
                <a:gd name="T7" fmla="*/ 94 h 112"/>
                <a:gd name="T8" fmla="*/ 77 w 111"/>
                <a:gd name="T9" fmla="*/ 106 h 112"/>
                <a:gd name="T10" fmla="*/ 65 w 111"/>
                <a:gd name="T11" fmla="*/ 110 h 112"/>
                <a:gd name="T12" fmla="*/ 55 w 111"/>
                <a:gd name="T13" fmla="*/ 112 h 112"/>
                <a:gd name="T14" fmla="*/ 44 w 111"/>
                <a:gd name="T15" fmla="*/ 110 h 112"/>
                <a:gd name="T16" fmla="*/ 32 w 111"/>
                <a:gd name="T17" fmla="*/ 106 h 112"/>
                <a:gd name="T18" fmla="*/ 15 w 111"/>
                <a:gd name="T19" fmla="*/ 94 h 112"/>
                <a:gd name="T20" fmla="*/ 4 w 111"/>
                <a:gd name="T21" fmla="*/ 77 h 112"/>
                <a:gd name="T22" fmla="*/ 0 w 111"/>
                <a:gd name="T23" fmla="*/ 66 h 112"/>
                <a:gd name="T24" fmla="*/ 0 w 111"/>
                <a:gd name="T25" fmla="*/ 56 h 112"/>
                <a:gd name="T26" fmla="*/ 0 w 111"/>
                <a:gd name="T27" fmla="*/ 44 h 112"/>
                <a:gd name="T28" fmla="*/ 4 w 111"/>
                <a:gd name="T29" fmla="*/ 33 h 112"/>
                <a:gd name="T30" fmla="*/ 15 w 111"/>
                <a:gd name="T31" fmla="*/ 16 h 112"/>
                <a:gd name="T32" fmla="*/ 32 w 111"/>
                <a:gd name="T33" fmla="*/ 4 h 112"/>
                <a:gd name="T34" fmla="*/ 44 w 111"/>
                <a:gd name="T35" fmla="*/ 0 h 112"/>
                <a:gd name="T36" fmla="*/ 55 w 111"/>
                <a:gd name="T37" fmla="*/ 0 h 112"/>
                <a:gd name="T38" fmla="*/ 65 w 111"/>
                <a:gd name="T39" fmla="*/ 0 h 112"/>
                <a:gd name="T40" fmla="*/ 77 w 111"/>
                <a:gd name="T41" fmla="*/ 4 h 112"/>
                <a:gd name="T42" fmla="*/ 94 w 111"/>
                <a:gd name="T43" fmla="*/ 16 h 112"/>
                <a:gd name="T44" fmla="*/ 105 w 111"/>
                <a:gd name="T45" fmla="*/ 33 h 112"/>
                <a:gd name="T46" fmla="*/ 109 w 111"/>
                <a:gd name="T47" fmla="*/ 44 h 112"/>
                <a:gd name="T48" fmla="*/ 111 w 111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2">
                  <a:moveTo>
                    <a:pt x="111" y="56"/>
                  </a:moveTo>
                  <a:lnTo>
                    <a:pt x="109" y="66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5" y="110"/>
                  </a:lnTo>
                  <a:lnTo>
                    <a:pt x="55" y="112"/>
                  </a:lnTo>
                  <a:lnTo>
                    <a:pt x="44" y="110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6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6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4" name="Freeform 7"/>
            <p:cNvSpPr>
              <a:spLocks/>
            </p:cNvSpPr>
            <p:nvPr/>
          </p:nvSpPr>
          <p:spPr bwMode="auto">
            <a:xfrm>
              <a:off x="1549401" y="3840163"/>
              <a:ext cx="88900" cy="87313"/>
            </a:xfrm>
            <a:custGeom>
              <a:avLst/>
              <a:gdLst>
                <a:gd name="T0" fmla="*/ 111 w 111"/>
                <a:gd name="T1" fmla="*/ 56 h 112"/>
                <a:gd name="T2" fmla="*/ 109 w 111"/>
                <a:gd name="T3" fmla="*/ 66 h 112"/>
                <a:gd name="T4" fmla="*/ 105 w 111"/>
                <a:gd name="T5" fmla="*/ 77 h 112"/>
                <a:gd name="T6" fmla="*/ 94 w 111"/>
                <a:gd name="T7" fmla="*/ 94 h 112"/>
                <a:gd name="T8" fmla="*/ 77 w 111"/>
                <a:gd name="T9" fmla="*/ 106 h 112"/>
                <a:gd name="T10" fmla="*/ 65 w 111"/>
                <a:gd name="T11" fmla="*/ 110 h 112"/>
                <a:gd name="T12" fmla="*/ 55 w 111"/>
                <a:gd name="T13" fmla="*/ 112 h 112"/>
                <a:gd name="T14" fmla="*/ 44 w 111"/>
                <a:gd name="T15" fmla="*/ 110 h 112"/>
                <a:gd name="T16" fmla="*/ 32 w 111"/>
                <a:gd name="T17" fmla="*/ 106 h 112"/>
                <a:gd name="T18" fmla="*/ 15 w 111"/>
                <a:gd name="T19" fmla="*/ 94 h 112"/>
                <a:gd name="T20" fmla="*/ 4 w 111"/>
                <a:gd name="T21" fmla="*/ 77 h 112"/>
                <a:gd name="T22" fmla="*/ 0 w 111"/>
                <a:gd name="T23" fmla="*/ 66 h 112"/>
                <a:gd name="T24" fmla="*/ 0 w 111"/>
                <a:gd name="T25" fmla="*/ 56 h 112"/>
                <a:gd name="T26" fmla="*/ 0 w 111"/>
                <a:gd name="T27" fmla="*/ 44 h 112"/>
                <a:gd name="T28" fmla="*/ 4 w 111"/>
                <a:gd name="T29" fmla="*/ 33 h 112"/>
                <a:gd name="T30" fmla="*/ 15 w 111"/>
                <a:gd name="T31" fmla="*/ 16 h 112"/>
                <a:gd name="T32" fmla="*/ 32 w 111"/>
                <a:gd name="T33" fmla="*/ 4 h 112"/>
                <a:gd name="T34" fmla="*/ 44 w 111"/>
                <a:gd name="T35" fmla="*/ 0 h 112"/>
                <a:gd name="T36" fmla="*/ 55 w 111"/>
                <a:gd name="T37" fmla="*/ 0 h 112"/>
                <a:gd name="T38" fmla="*/ 65 w 111"/>
                <a:gd name="T39" fmla="*/ 0 h 112"/>
                <a:gd name="T40" fmla="*/ 77 w 111"/>
                <a:gd name="T41" fmla="*/ 4 h 112"/>
                <a:gd name="T42" fmla="*/ 94 w 111"/>
                <a:gd name="T43" fmla="*/ 16 h 112"/>
                <a:gd name="T44" fmla="*/ 105 w 111"/>
                <a:gd name="T45" fmla="*/ 33 h 112"/>
                <a:gd name="T46" fmla="*/ 109 w 111"/>
                <a:gd name="T47" fmla="*/ 44 h 112"/>
                <a:gd name="T48" fmla="*/ 111 w 111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2">
                  <a:moveTo>
                    <a:pt x="111" y="56"/>
                  </a:moveTo>
                  <a:lnTo>
                    <a:pt x="109" y="66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5" y="110"/>
                  </a:lnTo>
                  <a:lnTo>
                    <a:pt x="55" y="112"/>
                  </a:lnTo>
                  <a:lnTo>
                    <a:pt x="44" y="110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6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6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6" name="Freeform 8"/>
            <p:cNvSpPr>
              <a:spLocks/>
            </p:cNvSpPr>
            <p:nvPr/>
          </p:nvSpPr>
          <p:spPr bwMode="auto">
            <a:xfrm>
              <a:off x="3727451" y="3463925"/>
              <a:ext cx="87313" cy="87313"/>
            </a:xfrm>
            <a:custGeom>
              <a:avLst/>
              <a:gdLst>
                <a:gd name="T0" fmla="*/ 112 w 112"/>
                <a:gd name="T1" fmla="*/ 56 h 111"/>
                <a:gd name="T2" fmla="*/ 110 w 112"/>
                <a:gd name="T3" fmla="*/ 65 h 111"/>
                <a:gd name="T4" fmla="*/ 106 w 112"/>
                <a:gd name="T5" fmla="*/ 77 h 111"/>
                <a:gd name="T6" fmla="*/ 95 w 112"/>
                <a:gd name="T7" fmla="*/ 94 h 111"/>
                <a:gd name="T8" fmla="*/ 77 w 112"/>
                <a:gd name="T9" fmla="*/ 106 h 111"/>
                <a:gd name="T10" fmla="*/ 66 w 112"/>
                <a:gd name="T11" fmla="*/ 110 h 111"/>
                <a:gd name="T12" fmla="*/ 56 w 112"/>
                <a:gd name="T13" fmla="*/ 111 h 111"/>
                <a:gd name="T14" fmla="*/ 45 w 112"/>
                <a:gd name="T15" fmla="*/ 110 h 111"/>
                <a:gd name="T16" fmla="*/ 33 w 112"/>
                <a:gd name="T17" fmla="*/ 106 h 111"/>
                <a:gd name="T18" fmla="*/ 16 w 112"/>
                <a:gd name="T19" fmla="*/ 94 h 111"/>
                <a:gd name="T20" fmla="*/ 4 w 112"/>
                <a:gd name="T21" fmla="*/ 77 h 111"/>
                <a:gd name="T22" fmla="*/ 0 w 112"/>
                <a:gd name="T23" fmla="*/ 65 h 111"/>
                <a:gd name="T24" fmla="*/ 0 w 112"/>
                <a:gd name="T25" fmla="*/ 56 h 111"/>
                <a:gd name="T26" fmla="*/ 0 w 112"/>
                <a:gd name="T27" fmla="*/ 44 h 111"/>
                <a:gd name="T28" fmla="*/ 4 w 112"/>
                <a:gd name="T29" fmla="*/ 33 h 111"/>
                <a:gd name="T30" fmla="*/ 16 w 112"/>
                <a:gd name="T31" fmla="*/ 16 h 111"/>
                <a:gd name="T32" fmla="*/ 33 w 112"/>
                <a:gd name="T33" fmla="*/ 4 h 111"/>
                <a:gd name="T34" fmla="*/ 45 w 112"/>
                <a:gd name="T35" fmla="*/ 0 h 111"/>
                <a:gd name="T36" fmla="*/ 56 w 112"/>
                <a:gd name="T37" fmla="*/ 0 h 111"/>
                <a:gd name="T38" fmla="*/ 66 w 112"/>
                <a:gd name="T39" fmla="*/ 0 h 111"/>
                <a:gd name="T40" fmla="*/ 77 w 112"/>
                <a:gd name="T41" fmla="*/ 4 h 111"/>
                <a:gd name="T42" fmla="*/ 95 w 112"/>
                <a:gd name="T43" fmla="*/ 16 h 111"/>
                <a:gd name="T44" fmla="*/ 106 w 112"/>
                <a:gd name="T45" fmla="*/ 33 h 111"/>
                <a:gd name="T46" fmla="*/ 110 w 112"/>
                <a:gd name="T47" fmla="*/ 44 h 111"/>
                <a:gd name="T48" fmla="*/ 112 w 112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1">
                  <a:moveTo>
                    <a:pt x="112" y="56"/>
                  </a:moveTo>
                  <a:lnTo>
                    <a:pt x="110" y="65"/>
                  </a:lnTo>
                  <a:lnTo>
                    <a:pt x="106" y="77"/>
                  </a:lnTo>
                  <a:lnTo>
                    <a:pt x="95" y="94"/>
                  </a:lnTo>
                  <a:lnTo>
                    <a:pt x="77" y="106"/>
                  </a:lnTo>
                  <a:lnTo>
                    <a:pt x="66" y="110"/>
                  </a:lnTo>
                  <a:lnTo>
                    <a:pt x="56" y="111"/>
                  </a:lnTo>
                  <a:lnTo>
                    <a:pt x="45" y="110"/>
                  </a:lnTo>
                  <a:lnTo>
                    <a:pt x="33" y="106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6" y="16"/>
                  </a:lnTo>
                  <a:lnTo>
                    <a:pt x="33" y="4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7" y="4"/>
                  </a:lnTo>
                  <a:lnTo>
                    <a:pt x="95" y="16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7" name="Freeform 9"/>
            <p:cNvSpPr>
              <a:spLocks/>
            </p:cNvSpPr>
            <p:nvPr/>
          </p:nvSpPr>
          <p:spPr bwMode="auto">
            <a:xfrm>
              <a:off x="3727451" y="3463925"/>
              <a:ext cx="87313" cy="87313"/>
            </a:xfrm>
            <a:custGeom>
              <a:avLst/>
              <a:gdLst>
                <a:gd name="T0" fmla="*/ 112 w 112"/>
                <a:gd name="T1" fmla="*/ 56 h 111"/>
                <a:gd name="T2" fmla="*/ 110 w 112"/>
                <a:gd name="T3" fmla="*/ 65 h 111"/>
                <a:gd name="T4" fmla="*/ 106 w 112"/>
                <a:gd name="T5" fmla="*/ 77 h 111"/>
                <a:gd name="T6" fmla="*/ 95 w 112"/>
                <a:gd name="T7" fmla="*/ 94 h 111"/>
                <a:gd name="T8" fmla="*/ 77 w 112"/>
                <a:gd name="T9" fmla="*/ 106 h 111"/>
                <a:gd name="T10" fmla="*/ 66 w 112"/>
                <a:gd name="T11" fmla="*/ 110 h 111"/>
                <a:gd name="T12" fmla="*/ 56 w 112"/>
                <a:gd name="T13" fmla="*/ 111 h 111"/>
                <a:gd name="T14" fmla="*/ 45 w 112"/>
                <a:gd name="T15" fmla="*/ 110 h 111"/>
                <a:gd name="T16" fmla="*/ 33 w 112"/>
                <a:gd name="T17" fmla="*/ 106 h 111"/>
                <a:gd name="T18" fmla="*/ 16 w 112"/>
                <a:gd name="T19" fmla="*/ 94 h 111"/>
                <a:gd name="T20" fmla="*/ 4 w 112"/>
                <a:gd name="T21" fmla="*/ 77 h 111"/>
                <a:gd name="T22" fmla="*/ 0 w 112"/>
                <a:gd name="T23" fmla="*/ 65 h 111"/>
                <a:gd name="T24" fmla="*/ 0 w 112"/>
                <a:gd name="T25" fmla="*/ 56 h 111"/>
                <a:gd name="T26" fmla="*/ 0 w 112"/>
                <a:gd name="T27" fmla="*/ 44 h 111"/>
                <a:gd name="T28" fmla="*/ 4 w 112"/>
                <a:gd name="T29" fmla="*/ 33 h 111"/>
                <a:gd name="T30" fmla="*/ 16 w 112"/>
                <a:gd name="T31" fmla="*/ 16 h 111"/>
                <a:gd name="T32" fmla="*/ 33 w 112"/>
                <a:gd name="T33" fmla="*/ 4 h 111"/>
                <a:gd name="T34" fmla="*/ 45 w 112"/>
                <a:gd name="T35" fmla="*/ 0 h 111"/>
                <a:gd name="T36" fmla="*/ 56 w 112"/>
                <a:gd name="T37" fmla="*/ 0 h 111"/>
                <a:gd name="T38" fmla="*/ 66 w 112"/>
                <a:gd name="T39" fmla="*/ 0 h 111"/>
                <a:gd name="T40" fmla="*/ 77 w 112"/>
                <a:gd name="T41" fmla="*/ 4 h 111"/>
                <a:gd name="T42" fmla="*/ 95 w 112"/>
                <a:gd name="T43" fmla="*/ 16 h 111"/>
                <a:gd name="T44" fmla="*/ 106 w 112"/>
                <a:gd name="T45" fmla="*/ 33 h 111"/>
                <a:gd name="T46" fmla="*/ 110 w 112"/>
                <a:gd name="T47" fmla="*/ 44 h 111"/>
                <a:gd name="T48" fmla="*/ 112 w 112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1">
                  <a:moveTo>
                    <a:pt x="112" y="56"/>
                  </a:moveTo>
                  <a:lnTo>
                    <a:pt x="110" y="65"/>
                  </a:lnTo>
                  <a:lnTo>
                    <a:pt x="106" y="77"/>
                  </a:lnTo>
                  <a:lnTo>
                    <a:pt x="95" y="94"/>
                  </a:lnTo>
                  <a:lnTo>
                    <a:pt x="77" y="106"/>
                  </a:lnTo>
                  <a:lnTo>
                    <a:pt x="66" y="110"/>
                  </a:lnTo>
                  <a:lnTo>
                    <a:pt x="56" y="111"/>
                  </a:lnTo>
                  <a:lnTo>
                    <a:pt x="45" y="110"/>
                  </a:lnTo>
                  <a:lnTo>
                    <a:pt x="33" y="106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6" y="16"/>
                  </a:lnTo>
                  <a:lnTo>
                    <a:pt x="33" y="4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7" y="4"/>
                  </a:lnTo>
                  <a:lnTo>
                    <a:pt x="95" y="16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2" y="56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8" name="Freeform 10"/>
            <p:cNvSpPr>
              <a:spLocks/>
            </p:cNvSpPr>
            <p:nvPr/>
          </p:nvSpPr>
          <p:spPr bwMode="auto">
            <a:xfrm>
              <a:off x="5905501" y="3424238"/>
              <a:ext cx="87313" cy="87313"/>
            </a:xfrm>
            <a:custGeom>
              <a:avLst/>
              <a:gdLst>
                <a:gd name="T0" fmla="*/ 111 w 111"/>
                <a:gd name="T1" fmla="*/ 56 h 112"/>
                <a:gd name="T2" fmla="*/ 110 w 111"/>
                <a:gd name="T3" fmla="*/ 66 h 112"/>
                <a:gd name="T4" fmla="*/ 106 w 111"/>
                <a:gd name="T5" fmla="*/ 77 h 112"/>
                <a:gd name="T6" fmla="*/ 94 w 111"/>
                <a:gd name="T7" fmla="*/ 94 h 112"/>
                <a:gd name="T8" fmla="*/ 77 w 111"/>
                <a:gd name="T9" fmla="*/ 106 h 112"/>
                <a:gd name="T10" fmla="*/ 65 w 111"/>
                <a:gd name="T11" fmla="*/ 110 h 112"/>
                <a:gd name="T12" fmla="*/ 56 w 111"/>
                <a:gd name="T13" fmla="*/ 112 h 112"/>
                <a:gd name="T14" fmla="*/ 44 w 111"/>
                <a:gd name="T15" fmla="*/ 110 h 112"/>
                <a:gd name="T16" fmla="*/ 33 w 111"/>
                <a:gd name="T17" fmla="*/ 106 h 112"/>
                <a:gd name="T18" fmla="*/ 15 w 111"/>
                <a:gd name="T19" fmla="*/ 94 h 112"/>
                <a:gd name="T20" fmla="*/ 4 w 111"/>
                <a:gd name="T21" fmla="*/ 77 h 112"/>
                <a:gd name="T22" fmla="*/ 0 w 111"/>
                <a:gd name="T23" fmla="*/ 66 h 112"/>
                <a:gd name="T24" fmla="*/ 0 w 111"/>
                <a:gd name="T25" fmla="*/ 56 h 112"/>
                <a:gd name="T26" fmla="*/ 0 w 111"/>
                <a:gd name="T27" fmla="*/ 44 h 112"/>
                <a:gd name="T28" fmla="*/ 4 w 111"/>
                <a:gd name="T29" fmla="*/ 33 h 112"/>
                <a:gd name="T30" fmla="*/ 15 w 111"/>
                <a:gd name="T31" fmla="*/ 16 h 112"/>
                <a:gd name="T32" fmla="*/ 33 w 111"/>
                <a:gd name="T33" fmla="*/ 4 h 112"/>
                <a:gd name="T34" fmla="*/ 44 w 111"/>
                <a:gd name="T35" fmla="*/ 0 h 112"/>
                <a:gd name="T36" fmla="*/ 56 w 111"/>
                <a:gd name="T37" fmla="*/ 0 h 112"/>
                <a:gd name="T38" fmla="*/ 65 w 111"/>
                <a:gd name="T39" fmla="*/ 0 h 112"/>
                <a:gd name="T40" fmla="*/ 77 w 111"/>
                <a:gd name="T41" fmla="*/ 4 h 112"/>
                <a:gd name="T42" fmla="*/ 94 w 111"/>
                <a:gd name="T43" fmla="*/ 16 h 112"/>
                <a:gd name="T44" fmla="*/ 106 w 111"/>
                <a:gd name="T45" fmla="*/ 33 h 112"/>
                <a:gd name="T46" fmla="*/ 110 w 111"/>
                <a:gd name="T47" fmla="*/ 44 h 112"/>
                <a:gd name="T48" fmla="*/ 111 w 111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2">
                  <a:moveTo>
                    <a:pt x="111" y="56"/>
                  </a:moveTo>
                  <a:lnTo>
                    <a:pt x="110" y="66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5" y="110"/>
                  </a:lnTo>
                  <a:lnTo>
                    <a:pt x="56" y="112"/>
                  </a:lnTo>
                  <a:lnTo>
                    <a:pt x="44" y="110"/>
                  </a:lnTo>
                  <a:lnTo>
                    <a:pt x="33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6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6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1" y="56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9" name="Freeform 11"/>
            <p:cNvSpPr>
              <a:spLocks/>
            </p:cNvSpPr>
            <p:nvPr/>
          </p:nvSpPr>
          <p:spPr bwMode="auto">
            <a:xfrm>
              <a:off x="5905501" y="3424238"/>
              <a:ext cx="87313" cy="87313"/>
            </a:xfrm>
            <a:custGeom>
              <a:avLst/>
              <a:gdLst>
                <a:gd name="T0" fmla="*/ 111 w 111"/>
                <a:gd name="T1" fmla="*/ 56 h 112"/>
                <a:gd name="T2" fmla="*/ 110 w 111"/>
                <a:gd name="T3" fmla="*/ 66 h 112"/>
                <a:gd name="T4" fmla="*/ 106 w 111"/>
                <a:gd name="T5" fmla="*/ 77 h 112"/>
                <a:gd name="T6" fmla="*/ 94 w 111"/>
                <a:gd name="T7" fmla="*/ 94 h 112"/>
                <a:gd name="T8" fmla="*/ 77 w 111"/>
                <a:gd name="T9" fmla="*/ 106 h 112"/>
                <a:gd name="T10" fmla="*/ 65 w 111"/>
                <a:gd name="T11" fmla="*/ 110 h 112"/>
                <a:gd name="T12" fmla="*/ 56 w 111"/>
                <a:gd name="T13" fmla="*/ 112 h 112"/>
                <a:gd name="T14" fmla="*/ 44 w 111"/>
                <a:gd name="T15" fmla="*/ 110 h 112"/>
                <a:gd name="T16" fmla="*/ 33 w 111"/>
                <a:gd name="T17" fmla="*/ 106 h 112"/>
                <a:gd name="T18" fmla="*/ 15 w 111"/>
                <a:gd name="T19" fmla="*/ 94 h 112"/>
                <a:gd name="T20" fmla="*/ 4 w 111"/>
                <a:gd name="T21" fmla="*/ 77 h 112"/>
                <a:gd name="T22" fmla="*/ 0 w 111"/>
                <a:gd name="T23" fmla="*/ 66 h 112"/>
                <a:gd name="T24" fmla="*/ 0 w 111"/>
                <a:gd name="T25" fmla="*/ 56 h 112"/>
                <a:gd name="T26" fmla="*/ 0 w 111"/>
                <a:gd name="T27" fmla="*/ 44 h 112"/>
                <a:gd name="T28" fmla="*/ 4 w 111"/>
                <a:gd name="T29" fmla="*/ 33 h 112"/>
                <a:gd name="T30" fmla="*/ 15 w 111"/>
                <a:gd name="T31" fmla="*/ 16 h 112"/>
                <a:gd name="T32" fmla="*/ 33 w 111"/>
                <a:gd name="T33" fmla="*/ 4 h 112"/>
                <a:gd name="T34" fmla="*/ 44 w 111"/>
                <a:gd name="T35" fmla="*/ 0 h 112"/>
                <a:gd name="T36" fmla="*/ 56 w 111"/>
                <a:gd name="T37" fmla="*/ 0 h 112"/>
                <a:gd name="T38" fmla="*/ 65 w 111"/>
                <a:gd name="T39" fmla="*/ 0 h 112"/>
                <a:gd name="T40" fmla="*/ 77 w 111"/>
                <a:gd name="T41" fmla="*/ 4 h 112"/>
                <a:gd name="T42" fmla="*/ 94 w 111"/>
                <a:gd name="T43" fmla="*/ 16 h 112"/>
                <a:gd name="T44" fmla="*/ 106 w 111"/>
                <a:gd name="T45" fmla="*/ 33 h 112"/>
                <a:gd name="T46" fmla="*/ 110 w 111"/>
                <a:gd name="T47" fmla="*/ 44 h 112"/>
                <a:gd name="T48" fmla="*/ 111 w 111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2">
                  <a:moveTo>
                    <a:pt x="111" y="56"/>
                  </a:moveTo>
                  <a:lnTo>
                    <a:pt x="110" y="66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5" y="110"/>
                  </a:lnTo>
                  <a:lnTo>
                    <a:pt x="56" y="112"/>
                  </a:lnTo>
                  <a:lnTo>
                    <a:pt x="44" y="110"/>
                  </a:lnTo>
                  <a:lnTo>
                    <a:pt x="33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6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6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1" y="56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0" name="Freeform 12"/>
            <p:cNvSpPr>
              <a:spLocks/>
            </p:cNvSpPr>
            <p:nvPr/>
          </p:nvSpPr>
          <p:spPr bwMode="auto">
            <a:xfrm>
              <a:off x="8081963" y="2511425"/>
              <a:ext cx="88900" cy="87313"/>
            </a:xfrm>
            <a:custGeom>
              <a:avLst/>
              <a:gdLst>
                <a:gd name="T0" fmla="*/ 111 w 111"/>
                <a:gd name="T1" fmla="*/ 56 h 112"/>
                <a:gd name="T2" fmla="*/ 109 w 111"/>
                <a:gd name="T3" fmla="*/ 68 h 112"/>
                <a:gd name="T4" fmla="*/ 105 w 111"/>
                <a:gd name="T5" fmla="*/ 77 h 112"/>
                <a:gd name="T6" fmla="*/ 94 w 111"/>
                <a:gd name="T7" fmla="*/ 94 h 112"/>
                <a:gd name="T8" fmla="*/ 77 w 111"/>
                <a:gd name="T9" fmla="*/ 106 h 112"/>
                <a:gd name="T10" fmla="*/ 67 w 111"/>
                <a:gd name="T11" fmla="*/ 110 h 112"/>
                <a:gd name="T12" fmla="*/ 55 w 111"/>
                <a:gd name="T13" fmla="*/ 112 h 112"/>
                <a:gd name="T14" fmla="*/ 44 w 111"/>
                <a:gd name="T15" fmla="*/ 110 h 112"/>
                <a:gd name="T16" fmla="*/ 32 w 111"/>
                <a:gd name="T17" fmla="*/ 106 h 112"/>
                <a:gd name="T18" fmla="*/ 15 w 111"/>
                <a:gd name="T19" fmla="*/ 94 h 112"/>
                <a:gd name="T20" fmla="*/ 4 w 111"/>
                <a:gd name="T21" fmla="*/ 77 h 112"/>
                <a:gd name="T22" fmla="*/ 0 w 111"/>
                <a:gd name="T23" fmla="*/ 68 h 112"/>
                <a:gd name="T24" fmla="*/ 0 w 111"/>
                <a:gd name="T25" fmla="*/ 56 h 112"/>
                <a:gd name="T26" fmla="*/ 0 w 111"/>
                <a:gd name="T27" fmla="*/ 45 h 112"/>
                <a:gd name="T28" fmla="*/ 4 w 111"/>
                <a:gd name="T29" fmla="*/ 33 h 112"/>
                <a:gd name="T30" fmla="*/ 15 w 111"/>
                <a:gd name="T31" fmla="*/ 16 h 112"/>
                <a:gd name="T32" fmla="*/ 32 w 111"/>
                <a:gd name="T33" fmla="*/ 4 h 112"/>
                <a:gd name="T34" fmla="*/ 44 w 111"/>
                <a:gd name="T35" fmla="*/ 0 h 112"/>
                <a:gd name="T36" fmla="*/ 55 w 111"/>
                <a:gd name="T37" fmla="*/ 0 h 112"/>
                <a:gd name="T38" fmla="*/ 67 w 111"/>
                <a:gd name="T39" fmla="*/ 0 h 112"/>
                <a:gd name="T40" fmla="*/ 77 w 111"/>
                <a:gd name="T41" fmla="*/ 4 h 112"/>
                <a:gd name="T42" fmla="*/ 94 w 111"/>
                <a:gd name="T43" fmla="*/ 16 h 112"/>
                <a:gd name="T44" fmla="*/ 105 w 111"/>
                <a:gd name="T45" fmla="*/ 33 h 112"/>
                <a:gd name="T46" fmla="*/ 109 w 111"/>
                <a:gd name="T47" fmla="*/ 45 h 112"/>
                <a:gd name="T48" fmla="*/ 111 w 111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2">
                  <a:moveTo>
                    <a:pt x="111" y="56"/>
                  </a:moveTo>
                  <a:lnTo>
                    <a:pt x="109" y="68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7" y="110"/>
                  </a:lnTo>
                  <a:lnTo>
                    <a:pt x="55" y="112"/>
                  </a:lnTo>
                  <a:lnTo>
                    <a:pt x="44" y="110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45"/>
                  </a:lnTo>
                  <a:lnTo>
                    <a:pt x="4" y="33"/>
                  </a:lnTo>
                  <a:lnTo>
                    <a:pt x="15" y="16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77" y="4"/>
                  </a:lnTo>
                  <a:lnTo>
                    <a:pt x="94" y="16"/>
                  </a:lnTo>
                  <a:lnTo>
                    <a:pt x="105" y="33"/>
                  </a:lnTo>
                  <a:lnTo>
                    <a:pt x="109" y="45"/>
                  </a:lnTo>
                  <a:lnTo>
                    <a:pt x="111" y="56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1" name="Freeform 13"/>
            <p:cNvSpPr>
              <a:spLocks/>
            </p:cNvSpPr>
            <p:nvPr/>
          </p:nvSpPr>
          <p:spPr bwMode="auto">
            <a:xfrm>
              <a:off x="8081963" y="2511425"/>
              <a:ext cx="88900" cy="87313"/>
            </a:xfrm>
            <a:custGeom>
              <a:avLst/>
              <a:gdLst>
                <a:gd name="T0" fmla="*/ 111 w 111"/>
                <a:gd name="T1" fmla="*/ 56 h 112"/>
                <a:gd name="T2" fmla="*/ 109 w 111"/>
                <a:gd name="T3" fmla="*/ 68 h 112"/>
                <a:gd name="T4" fmla="*/ 105 w 111"/>
                <a:gd name="T5" fmla="*/ 77 h 112"/>
                <a:gd name="T6" fmla="*/ 94 w 111"/>
                <a:gd name="T7" fmla="*/ 94 h 112"/>
                <a:gd name="T8" fmla="*/ 77 w 111"/>
                <a:gd name="T9" fmla="*/ 106 h 112"/>
                <a:gd name="T10" fmla="*/ 67 w 111"/>
                <a:gd name="T11" fmla="*/ 110 h 112"/>
                <a:gd name="T12" fmla="*/ 55 w 111"/>
                <a:gd name="T13" fmla="*/ 112 h 112"/>
                <a:gd name="T14" fmla="*/ 44 w 111"/>
                <a:gd name="T15" fmla="*/ 110 h 112"/>
                <a:gd name="T16" fmla="*/ 32 w 111"/>
                <a:gd name="T17" fmla="*/ 106 h 112"/>
                <a:gd name="T18" fmla="*/ 15 w 111"/>
                <a:gd name="T19" fmla="*/ 94 h 112"/>
                <a:gd name="T20" fmla="*/ 4 w 111"/>
                <a:gd name="T21" fmla="*/ 77 h 112"/>
                <a:gd name="T22" fmla="*/ 0 w 111"/>
                <a:gd name="T23" fmla="*/ 68 h 112"/>
                <a:gd name="T24" fmla="*/ 0 w 111"/>
                <a:gd name="T25" fmla="*/ 56 h 112"/>
                <a:gd name="T26" fmla="*/ 0 w 111"/>
                <a:gd name="T27" fmla="*/ 45 h 112"/>
                <a:gd name="T28" fmla="*/ 4 w 111"/>
                <a:gd name="T29" fmla="*/ 33 h 112"/>
                <a:gd name="T30" fmla="*/ 15 w 111"/>
                <a:gd name="T31" fmla="*/ 16 h 112"/>
                <a:gd name="T32" fmla="*/ 32 w 111"/>
                <a:gd name="T33" fmla="*/ 4 h 112"/>
                <a:gd name="T34" fmla="*/ 44 w 111"/>
                <a:gd name="T35" fmla="*/ 0 h 112"/>
                <a:gd name="T36" fmla="*/ 55 w 111"/>
                <a:gd name="T37" fmla="*/ 0 h 112"/>
                <a:gd name="T38" fmla="*/ 67 w 111"/>
                <a:gd name="T39" fmla="*/ 0 h 112"/>
                <a:gd name="T40" fmla="*/ 77 w 111"/>
                <a:gd name="T41" fmla="*/ 4 h 112"/>
                <a:gd name="T42" fmla="*/ 94 w 111"/>
                <a:gd name="T43" fmla="*/ 16 h 112"/>
                <a:gd name="T44" fmla="*/ 105 w 111"/>
                <a:gd name="T45" fmla="*/ 33 h 112"/>
                <a:gd name="T46" fmla="*/ 109 w 111"/>
                <a:gd name="T47" fmla="*/ 45 h 112"/>
                <a:gd name="T48" fmla="*/ 111 w 111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2">
                  <a:moveTo>
                    <a:pt x="111" y="56"/>
                  </a:moveTo>
                  <a:lnTo>
                    <a:pt x="109" y="68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7" y="110"/>
                  </a:lnTo>
                  <a:lnTo>
                    <a:pt x="55" y="112"/>
                  </a:lnTo>
                  <a:lnTo>
                    <a:pt x="44" y="110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45"/>
                  </a:lnTo>
                  <a:lnTo>
                    <a:pt x="4" y="33"/>
                  </a:lnTo>
                  <a:lnTo>
                    <a:pt x="15" y="16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77" y="4"/>
                  </a:lnTo>
                  <a:lnTo>
                    <a:pt x="94" y="16"/>
                  </a:lnTo>
                  <a:lnTo>
                    <a:pt x="105" y="33"/>
                  </a:lnTo>
                  <a:lnTo>
                    <a:pt x="109" y="45"/>
                  </a:lnTo>
                  <a:lnTo>
                    <a:pt x="111" y="56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038" name="Grupo 1037"/>
          <p:cNvGrpSpPr/>
          <p:nvPr/>
        </p:nvGrpSpPr>
        <p:grpSpPr>
          <a:xfrm>
            <a:off x="1360488" y="3724276"/>
            <a:ext cx="6726899" cy="1524159"/>
            <a:chOff x="1360488" y="3724276"/>
            <a:chExt cx="6726899" cy="1524159"/>
          </a:xfrm>
        </p:grpSpPr>
        <p:sp>
          <p:nvSpPr>
            <p:cNvPr id="1033" name="Rectangle 15"/>
            <p:cNvSpPr>
              <a:spLocks noChangeArrowheads="1"/>
            </p:cNvSpPr>
            <p:nvPr/>
          </p:nvSpPr>
          <p:spPr bwMode="auto">
            <a:xfrm>
              <a:off x="3600451" y="4664076"/>
              <a:ext cx="232436" cy="246221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6,2</a:t>
              </a:r>
              <a:endPara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grpSp>
          <p:nvGrpSpPr>
            <p:cNvPr id="1036" name="Grupo 1035"/>
            <p:cNvGrpSpPr/>
            <p:nvPr/>
          </p:nvGrpSpPr>
          <p:grpSpPr>
            <a:xfrm>
              <a:off x="1360488" y="3724276"/>
              <a:ext cx="6726899" cy="1524159"/>
              <a:chOff x="1449388" y="2203450"/>
              <a:chExt cx="6726899" cy="1524159"/>
            </a:xfrm>
          </p:grpSpPr>
          <p:sp>
            <p:nvSpPr>
              <p:cNvPr id="1032" name="Rectangle 14"/>
              <p:cNvSpPr>
                <a:spLocks noChangeArrowheads="1"/>
              </p:cNvSpPr>
              <p:nvPr/>
            </p:nvSpPr>
            <p:spPr bwMode="auto">
              <a:xfrm>
                <a:off x="1449388" y="3481388"/>
                <a:ext cx="23243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5,8</a:t>
                </a:r>
                <a:endPara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34" name="Rectangle 16"/>
              <p:cNvSpPr>
                <a:spLocks noChangeArrowheads="1"/>
              </p:cNvSpPr>
              <p:nvPr/>
            </p:nvSpPr>
            <p:spPr bwMode="auto">
              <a:xfrm>
                <a:off x="5803901" y="3114675"/>
                <a:ext cx="23243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6,2</a:t>
                </a:r>
                <a:endPara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1035" name="Rectangle 17"/>
              <p:cNvSpPr>
                <a:spLocks noChangeArrowheads="1"/>
              </p:cNvSpPr>
              <p:nvPr/>
            </p:nvSpPr>
            <p:spPr bwMode="auto">
              <a:xfrm>
                <a:off x="7943851" y="2203450"/>
                <a:ext cx="23243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6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 Narrow" pitchFamily="34" charset="0"/>
                    <a:cs typeface="Arial" pitchFamily="34" charset="0"/>
                  </a:rPr>
                  <a:t>7,1</a:t>
                </a:r>
                <a:endPara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itchFamily="34" charset="0"/>
                </a:endParaRPr>
              </a:p>
            </p:txBody>
          </p:sp>
        </p:grpSp>
      </p:grp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1379851" y="5011739"/>
            <a:ext cx="232436" cy="246221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5,8</a:t>
            </a:r>
            <a:endParaRPr kumimoji="0" lang="pt-BR" alt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5D8B0-502D-4243-85D8-CFAD00596473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8798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750881" y="4488085"/>
            <a:ext cx="1468448" cy="892033"/>
            <a:chOff x="4294554" y="5844629"/>
            <a:chExt cx="1429574" cy="1013371"/>
          </a:xfrm>
        </p:grpSpPr>
        <p:sp>
          <p:nvSpPr>
            <p:cNvPr id="5" name="Elipse 4"/>
            <p:cNvSpPr/>
            <p:nvPr/>
          </p:nvSpPr>
          <p:spPr>
            <a:xfrm>
              <a:off x="4355976" y="5844629"/>
              <a:ext cx="1368152" cy="10133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lipse 5"/>
            <p:cNvSpPr/>
            <p:nvPr/>
          </p:nvSpPr>
          <p:spPr>
            <a:xfrm>
              <a:off x="4294554" y="6237312"/>
              <a:ext cx="1008112" cy="5263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Retângulo 6"/>
          <p:cNvSpPr/>
          <p:nvPr/>
        </p:nvSpPr>
        <p:spPr>
          <a:xfrm>
            <a:off x="4179452" y="1584000"/>
            <a:ext cx="51771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da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mesma forma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com relação à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‘clareza quanto ao regulamento do Prêmio’ que 1 em cada 3 entrevistadas se mostrou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insatisfeita, representando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uma avaliação média correspondente a 7,0, desconsiderando-se as respostas não válidas (não sabe e sem resposta)  e inferior ao valor de 2012 </a:t>
            </a:r>
            <a:endParaRPr lang="pt-BR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18498" y="4713446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002060"/>
                </a:solidFill>
                <a:latin typeface="Arial Narrow" pitchFamily="34" charset="0"/>
              </a:rPr>
              <a:t>~30% *</a:t>
            </a:r>
            <a:endParaRPr lang="pt-BR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887311" y="2515154"/>
            <a:ext cx="2976392" cy="3313679"/>
            <a:chOff x="-135093" y="3333460"/>
            <a:chExt cx="2976392" cy="3313679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8993" y="3334782"/>
              <a:ext cx="1192306" cy="1622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5093" y="5160579"/>
              <a:ext cx="1313976" cy="1486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7283" y="3333460"/>
              <a:ext cx="1204647" cy="1537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CaixaDeTexto 13"/>
          <p:cNvSpPr txBox="1"/>
          <p:nvPr/>
        </p:nvSpPr>
        <p:spPr>
          <a:xfrm>
            <a:off x="2357754" y="5435210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2060"/>
                </a:solidFill>
                <a:latin typeface="Arial Narrow" pitchFamily="34" charset="0"/>
              </a:rPr>
              <a:t>avaliações </a:t>
            </a:r>
            <a:r>
              <a:rPr lang="pt-BR" sz="1600" dirty="0" smtClean="0">
                <a:solidFill>
                  <a:srgbClr val="002060"/>
                </a:solidFill>
                <a:latin typeface="Arial Narrow" pitchFamily="34" charset="0"/>
              </a:rPr>
              <a:t>menor ou igual 5</a:t>
            </a:r>
            <a:endParaRPr lang="pt-BR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909737" y="2512881"/>
            <a:ext cx="2923227" cy="3338248"/>
            <a:chOff x="1015502" y="3089857"/>
            <a:chExt cx="2923227" cy="3338248"/>
          </a:xfrm>
        </p:grpSpPr>
        <p:grpSp>
          <p:nvGrpSpPr>
            <p:cNvPr id="16" name="Grupo 15"/>
            <p:cNvGrpSpPr/>
            <p:nvPr/>
          </p:nvGrpSpPr>
          <p:grpSpPr>
            <a:xfrm>
              <a:off x="1015502" y="3115748"/>
              <a:ext cx="2923227" cy="3312357"/>
              <a:chOff x="-188544" y="3331279"/>
              <a:chExt cx="2923227" cy="3312357"/>
            </a:xfrm>
          </p:grpSpPr>
          <p:pic>
            <p:nvPicPr>
              <p:cNvPr id="18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2377" y="3331279"/>
                <a:ext cx="1192306" cy="16227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8544" y="5157076"/>
                <a:ext cx="1313976" cy="14865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1020147" y="3089857"/>
              <a:ext cx="1192306" cy="1535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etângulo 21"/>
          <p:cNvSpPr/>
          <p:nvPr/>
        </p:nvSpPr>
        <p:spPr>
          <a:xfrm>
            <a:off x="5600429" y="4274777"/>
            <a:ext cx="3140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600" b="1" dirty="0" smtClean="0">
                <a:solidFill>
                  <a:srgbClr val="002060"/>
                </a:solidFill>
                <a:latin typeface="Arial Narrow" pitchFamily="34" charset="0"/>
              </a:rPr>
              <a:t>Como avalia a clareza quanto ao regulamento do prêmio</a:t>
            </a:r>
            <a:endParaRPr lang="pt-BR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5" name="Elipse 24"/>
          <p:cNvSpPr/>
          <p:nvPr/>
        </p:nvSpPr>
        <p:spPr>
          <a:xfrm rot="21212093">
            <a:off x="193959" y="3599755"/>
            <a:ext cx="1127372" cy="105357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solidFill>
                  <a:srgbClr val="7030A0"/>
                </a:solidFill>
                <a:latin typeface="Arial Narrow" pitchFamily="34" charset="0"/>
              </a:rPr>
              <a:t>nota</a:t>
            </a:r>
          </a:p>
          <a:p>
            <a:pPr algn="ctr"/>
            <a:r>
              <a:rPr lang="pt-BR" b="1" dirty="0" smtClean="0">
                <a:solidFill>
                  <a:srgbClr val="7030A0"/>
                </a:solidFill>
                <a:latin typeface="Arial Narrow" pitchFamily="34" charset="0"/>
              </a:rPr>
              <a:t> 7,0</a:t>
            </a:r>
            <a:endParaRPr lang="pt-BR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5865573" y="4838286"/>
            <a:ext cx="2434856" cy="1254307"/>
            <a:chOff x="3908452" y="3365137"/>
            <a:chExt cx="2434856" cy="1254307"/>
          </a:xfrm>
        </p:grpSpPr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5376896" y="3748915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7,3</a:t>
              </a:r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5376896" y="4230929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25%</a:t>
              </a: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4741525" y="3732880"/>
              <a:ext cx="546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nota</a:t>
              </a:r>
              <a:endParaRPr lang="pt-BR" sz="16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3908452" y="4034669"/>
              <a:ext cx="137947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pt-BR" sz="1600" dirty="0">
                  <a:solidFill>
                    <a:srgbClr val="002060"/>
                  </a:solidFill>
                  <a:latin typeface="Arial Narrow" pitchFamily="34" charset="0"/>
                </a:rPr>
                <a:t>i</a:t>
              </a:r>
              <a:r>
                <a:rPr 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gual ou menor </a:t>
              </a:r>
            </a:p>
            <a:p>
              <a:pPr lvl="0" algn="r"/>
              <a:r>
                <a:rPr 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do que 5</a:t>
              </a:r>
              <a:endParaRPr lang="pt-BR" sz="16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5376896" y="3365137"/>
              <a:ext cx="9664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2012</a:t>
              </a:r>
              <a:endParaRPr lang="pt-BR" sz="16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147208" y="6245856"/>
            <a:ext cx="1800200" cy="567520"/>
            <a:chOff x="395536" y="548680"/>
            <a:chExt cx="1800200" cy="567520"/>
          </a:xfrm>
        </p:grpSpPr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0000" b="90000" l="10000" r="9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48680"/>
              <a:ext cx="435099" cy="567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Retângulo 31"/>
            <p:cNvSpPr/>
            <p:nvPr/>
          </p:nvSpPr>
          <p:spPr>
            <a:xfrm>
              <a:off x="830635" y="548680"/>
              <a:ext cx="1365101" cy="5675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rgbClr val="002060"/>
                  </a:solidFill>
                </a:rPr>
                <a:t>Clique no *  para ver as informações</a:t>
              </a:r>
              <a:endParaRPr lang="pt-BR" sz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5645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4" grpId="1"/>
      <p:bldP spid="22" grpId="0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398351" y="4838905"/>
            <a:ext cx="25922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2060"/>
                </a:solidFill>
                <a:latin typeface="Arial Narrow" pitchFamily="34" charset="0"/>
              </a:rPr>
              <a:t>avaliações </a:t>
            </a:r>
            <a:r>
              <a:rPr lang="pt-BR" sz="1600" dirty="0" smtClean="0">
                <a:solidFill>
                  <a:srgbClr val="002060"/>
                </a:solidFill>
                <a:latin typeface="Arial Narrow" pitchFamily="34" charset="0"/>
              </a:rPr>
              <a:t>menor ou igual 5</a:t>
            </a:r>
            <a:endParaRPr lang="pt-BR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794354" y="3197722"/>
            <a:ext cx="2911604" cy="3057084"/>
            <a:chOff x="2113092" y="4293096"/>
            <a:chExt cx="1724412" cy="181057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344" y="5247970"/>
              <a:ext cx="734160" cy="830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092" y="4293096"/>
              <a:ext cx="741351" cy="870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847" y="5247969"/>
              <a:ext cx="772219" cy="855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625" y="4293096"/>
              <a:ext cx="650883" cy="830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upo 10"/>
          <p:cNvGrpSpPr/>
          <p:nvPr/>
        </p:nvGrpSpPr>
        <p:grpSpPr>
          <a:xfrm>
            <a:off x="3819383" y="3956735"/>
            <a:ext cx="1606210" cy="877360"/>
            <a:chOff x="4294554" y="5844629"/>
            <a:chExt cx="1429574" cy="1013371"/>
          </a:xfrm>
        </p:grpSpPr>
        <p:sp>
          <p:nvSpPr>
            <p:cNvPr id="12" name="Elipse 11"/>
            <p:cNvSpPr/>
            <p:nvPr/>
          </p:nvSpPr>
          <p:spPr>
            <a:xfrm>
              <a:off x="4355976" y="5844629"/>
              <a:ext cx="1368152" cy="10133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/>
            <p:cNvSpPr/>
            <p:nvPr/>
          </p:nvSpPr>
          <p:spPr>
            <a:xfrm>
              <a:off x="4294554" y="6237312"/>
              <a:ext cx="1008112" cy="5263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Retângulo 13"/>
          <p:cNvSpPr/>
          <p:nvPr/>
        </p:nvSpPr>
        <p:spPr>
          <a:xfrm>
            <a:off x="216000" y="1584000"/>
            <a:ext cx="9165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bem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mais crítico seria com relação ao ‘retorno por parte do Sebrae quanto à participação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’,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com 1 em cada 2 entrevistadas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insatisfeita,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o que correspondeu a uma avaliação de apenas 5,2, desconsiderando-se as respostas não válidas (não sabe e sem resposta), e de novo inferior ao resultado de 2012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140466" y="4182059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002060"/>
                </a:solidFill>
                <a:latin typeface="Arial Narrow" pitchFamily="34" charset="0"/>
              </a:rPr>
              <a:t>~51% *</a:t>
            </a:r>
            <a:endParaRPr lang="pt-BR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789100" y="3194421"/>
            <a:ext cx="2944770" cy="3060386"/>
            <a:chOff x="2113092" y="4293096"/>
            <a:chExt cx="1744055" cy="1812529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2987" y="5249925"/>
              <a:ext cx="734160" cy="830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2113092" y="4309816"/>
              <a:ext cx="741351" cy="836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204" y="5249925"/>
              <a:ext cx="772219" cy="855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3066682" y="4293096"/>
              <a:ext cx="644769" cy="830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Retângulo 23"/>
          <p:cNvSpPr/>
          <p:nvPr/>
        </p:nvSpPr>
        <p:spPr>
          <a:xfrm>
            <a:off x="6091255" y="3881215"/>
            <a:ext cx="3140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600" b="1" dirty="0" smtClean="0">
                <a:solidFill>
                  <a:srgbClr val="002060"/>
                </a:solidFill>
                <a:latin typeface="Arial Narrow" pitchFamily="34" charset="0"/>
              </a:rPr>
              <a:t>Como avalia a o retorno por parte do SEBRAE quanto a sua participação no prêmio</a:t>
            </a:r>
            <a:endParaRPr lang="pt-BR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5" name="Elipse 24"/>
          <p:cNvSpPr/>
          <p:nvPr/>
        </p:nvSpPr>
        <p:spPr>
          <a:xfrm rot="21212093">
            <a:off x="23831" y="4473010"/>
            <a:ext cx="1127372" cy="105357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solidFill>
                  <a:srgbClr val="7030A0"/>
                </a:solidFill>
                <a:latin typeface="Arial Narrow" pitchFamily="34" charset="0"/>
              </a:rPr>
              <a:t>nota</a:t>
            </a:r>
          </a:p>
          <a:p>
            <a:pPr algn="ctr"/>
            <a:r>
              <a:rPr lang="pt-BR" b="1" dirty="0" smtClean="0">
                <a:solidFill>
                  <a:srgbClr val="7030A0"/>
                </a:solidFill>
                <a:latin typeface="Arial Narrow" pitchFamily="34" charset="0"/>
              </a:rPr>
              <a:t> 5,2</a:t>
            </a:r>
            <a:endParaRPr lang="pt-BR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6333043" y="4661341"/>
            <a:ext cx="2434856" cy="1254307"/>
            <a:chOff x="3908452" y="3365137"/>
            <a:chExt cx="2434856" cy="1254307"/>
          </a:xfrm>
        </p:grpSpPr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5376896" y="3748915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6,0</a:t>
              </a:r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5376896" y="4230929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42%</a:t>
              </a:r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4741525" y="3732880"/>
              <a:ext cx="546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nota</a:t>
              </a:r>
              <a:endParaRPr lang="pt-BR" sz="16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3908452" y="4034669"/>
              <a:ext cx="137947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pt-BR" sz="1600" dirty="0">
                  <a:solidFill>
                    <a:srgbClr val="002060"/>
                  </a:solidFill>
                  <a:latin typeface="Arial Narrow" pitchFamily="34" charset="0"/>
                </a:rPr>
                <a:t>i</a:t>
              </a:r>
              <a:r>
                <a:rPr 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gual ou menor </a:t>
              </a:r>
            </a:p>
            <a:p>
              <a:pPr lvl="0" algn="r"/>
              <a:r>
                <a:rPr 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do que 5</a:t>
              </a:r>
              <a:endParaRPr lang="pt-BR" sz="16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30" name="Retângulo 29"/>
            <p:cNvSpPr/>
            <p:nvPr/>
          </p:nvSpPr>
          <p:spPr>
            <a:xfrm>
              <a:off x="5376896" y="3365137"/>
              <a:ext cx="9664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2012</a:t>
              </a:r>
              <a:endParaRPr lang="pt-BR" sz="16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147208" y="6245856"/>
            <a:ext cx="1800200" cy="567520"/>
            <a:chOff x="395536" y="548680"/>
            <a:chExt cx="1800200" cy="567520"/>
          </a:xfrm>
        </p:grpSpPr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10000" b="90000" l="10000" r="9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48680"/>
              <a:ext cx="435099" cy="567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Retângulo 32"/>
            <p:cNvSpPr/>
            <p:nvPr/>
          </p:nvSpPr>
          <p:spPr>
            <a:xfrm>
              <a:off x="830635" y="548680"/>
              <a:ext cx="1365101" cy="5675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rgbClr val="002060"/>
                  </a:solidFill>
                </a:rPr>
                <a:t>Clique no *  para ver as informações</a:t>
              </a:r>
              <a:endParaRPr lang="pt-BR" sz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72505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/>
      <p:bldP spid="15" grpId="0"/>
      <p:bldP spid="24" grpId="0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6000" y="1584000"/>
            <a:ext cx="9165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novamente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observam-se avaliações mais críticas por parte das empreendedoras mais jovens, apesar de todas as notas já serem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preocupantes.</a:t>
            </a:r>
            <a:endParaRPr lang="pt-BR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1549401" y="4556125"/>
            <a:ext cx="6621462" cy="684213"/>
            <a:chOff x="1549401" y="4556125"/>
            <a:chExt cx="6621462" cy="684213"/>
          </a:xfrm>
          <a:solidFill>
            <a:srgbClr val="7030A0"/>
          </a:solidFill>
        </p:grpSpPr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563688" y="4572000"/>
              <a:ext cx="6591300" cy="652463"/>
            </a:xfrm>
            <a:custGeom>
              <a:avLst/>
              <a:gdLst>
                <a:gd name="T0" fmla="*/ 722 w 8304"/>
                <a:gd name="T1" fmla="*/ 738 h 822"/>
                <a:gd name="T2" fmla="*/ 2093 w 8304"/>
                <a:gd name="T3" fmla="*/ 713 h 822"/>
                <a:gd name="T4" fmla="*/ 2780 w 8304"/>
                <a:gd name="T5" fmla="*/ 692 h 822"/>
                <a:gd name="T6" fmla="*/ 3466 w 8304"/>
                <a:gd name="T7" fmla="*/ 670 h 822"/>
                <a:gd name="T8" fmla="*/ 4151 w 8304"/>
                <a:gd name="T9" fmla="*/ 645 h 822"/>
                <a:gd name="T10" fmla="*/ 4836 w 8304"/>
                <a:gd name="T11" fmla="*/ 607 h 822"/>
                <a:gd name="T12" fmla="*/ 5178 w 8304"/>
                <a:gd name="T13" fmla="*/ 578 h 822"/>
                <a:gd name="T14" fmla="*/ 5520 w 8304"/>
                <a:gd name="T15" fmla="*/ 540 h 822"/>
                <a:gd name="T16" fmla="*/ 5862 w 8304"/>
                <a:gd name="T17" fmla="*/ 490 h 822"/>
                <a:gd name="T18" fmla="*/ 6203 w 8304"/>
                <a:gd name="T19" fmla="*/ 432 h 822"/>
                <a:gd name="T20" fmla="*/ 6889 w 8304"/>
                <a:gd name="T21" fmla="*/ 294 h 822"/>
                <a:gd name="T22" fmla="*/ 7574 w 8304"/>
                <a:gd name="T23" fmla="*/ 144 h 822"/>
                <a:gd name="T24" fmla="*/ 8262 w 8304"/>
                <a:gd name="T25" fmla="*/ 0 h 822"/>
                <a:gd name="T26" fmla="*/ 8289 w 8304"/>
                <a:gd name="T27" fmla="*/ 6 h 822"/>
                <a:gd name="T28" fmla="*/ 8304 w 8304"/>
                <a:gd name="T29" fmla="*/ 27 h 822"/>
                <a:gd name="T30" fmla="*/ 8298 w 8304"/>
                <a:gd name="T31" fmla="*/ 54 h 822"/>
                <a:gd name="T32" fmla="*/ 8275 w 8304"/>
                <a:gd name="T33" fmla="*/ 70 h 822"/>
                <a:gd name="T34" fmla="*/ 7590 w 8304"/>
                <a:gd name="T35" fmla="*/ 214 h 822"/>
                <a:gd name="T36" fmla="*/ 6904 w 8304"/>
                <a:gd name="T37" fmla="*/ 363 h 822"/>
                <a:gd name="T38" fmla="*/ 6217 w 8304"/>
                <a:gd name="T39" fmla="*/ 502 h 822"/>
                <a:gd name="T40" fmla="*/ 5873 w 8304"/>
                <a:gd name="T41" fmla="*/ 561 h 822"/>
                <a:gd name="T42" fmla="*/ 5530 w 8304"/>
                <a:gd name="T43" fmla="*/ 611 h 822"/>
                <a:gd name="T44" fmla="*/ 5184 w 8304"/>
                <a:gd name="T45" fmla="*/ 649 h 822"/>
                <a:gd name="T46" fmla="*/ 4840 w 8304"/>
                <a:gd name="T47" fmla="*/ 678 h 822"/>
                <a:gd name="T48" fmla="*/ 4153 w 8304"/>
                <a:gd name="T49" fmla="*/ 716 h 822"/>
                <a:gd name="T50" fmla="*/ 3467 w 8304"/>
                <a:gd name="T51" fmla="*/ 741 h 822"/>
                <a:gd name="T52" fmla="*/ 2782 w 8304"/>
                <a:gd name="T53" fmla="*/ 763 h 822"/>
                <a:gd name="T54" fmla="*/ 2095 w 8304"/>
                <a:gd name="T55" fmla="*/ 784 h 822"/>
                <a:gd name="T56" fmla="*/ 724 w 8304"/>
                <a:gd name="T57" fmla="*/ 809 h 822"/>
                <a:gd name="T58" fmla="*/ 23 w 8304"/>
                <a:gd name="T59" fmla="*/ 818 h 822"/>
                <a:gd name="T60" fmla="*/ 4 w 8304"/>
                <a:gd name="T61" fmla="*/ 801 h 822"/>
                <a:gd name="T62" fmla="*/ 4 w 8304"/>
                <a:gd name="T63" fmla="*/ 772 h 822"/>
                <a:gd name="T64" fmla="*/ 21 w 8304"/>
                <a:gd name="T65" fmla="*/ 753 h 822"/>
                <a:gd name="T66" fmla="*/ 36 w 8304"/>
                <a:gd name="T67" fmla="*/ 751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04" h="822">
                  <a:moveTo>
                    <a:pt x="36" y="751"/>
                  </a:moveTo>
                  <a:lnTo>
                    <a:pt x="722" y="738"/>
                  </a:lnTo>
                  <a:lnTo>
                    <a:pt x="1407" y="728"/>
                  </a:lnTo>
                  <a:lnTo>
                    <a:pt x="2093" y="713"/>
                  </a:lnTo>
                  <a:lnTo>
                    <a:pt x="2436" y="703"/>
                  </a:lnTo>
                  <a:lnTo>
                    <a:pt x="2780" y="692"/>
                  </a:lnTo>
                  <a:lnTo>
                    <a:pt x="3122" y="680"/>
                  </a:lnTo>
                  <a:lnTo>
                    <a:pt x="3466" y="670"/>
                  </a:lnTo>
                  <a:lnTo>
                    <a:pt x="3809" y="659"/>
                  </a:lnTo>
                  <a:lnTo>
                    <a:pt x="4151" y="645"/>
                  </a:lnTo>
                  <a:lnTo>
                    <a:pt x="4495" y="630"/>
                  </a:lnTo>
                  <a:lnTo>
                    <a:pt x="4836" y="607"/>
                  </a:lnTo>
                  <a:lnTo>
                    <a:pt x="5007" y="594"/>
                  </a:lnTo>
                  <a:lnTo>
                    <a:pt x="5178" y="578"/>
                  </a:lnTo>
                  <a:lnTo>
                    <a:pt x="5349" y="559"/>
                  </a:lnTo>
                  <a:lnTo>
                    <a:pt x="5520" y="540"/>
                  </a:lnTo>
                  <a:lnTo>
                    <a:pt x="5691" y="517"/>
                  </a:lnTo>
                  <a:lnTo>
                    <a:pt x="5862" y="490"/>
                  </a:lnTo>
                  <a:lnTo>
                    <a:pt x="6033" y="463"/>
                  </a:lnTo>
                  <a:lnTo>
                    <a:pt x="6203" y="432"/>
                  </a:lnTo>
                  <a:lnTo>
                    <a:pt x="6547" y="365"/>
                  </a:lnTo>
                  <a:lnTo>
                    <a:pt x="6889" y="294"/>
                  </a:lnTo>
                  <a:lnTo>
                    <a:pt x="7233" y="219"/>
                  </a:lnTo>
                  <a:lnTo>
                    <a:pt x="7574" y="144"/>
                  </a:lnTo>
                  <a:lnTo>
                    <a:pt x="7918" y="70"/>
                  </a:lnTo>
                  <a:lnTo>
                    <a:pt x="8262" y="0"/>
                  </a:lnTo>
                  <a:lnTo>
                    <a:pt x="8275" y="0"/>
                  </a:lnTo>
                  <a:lnTo>
                    <a:pt x="8289" y="6"/>
                  </a:lnTo>
                  <a:lnTo>
                    <a:pt x="8298" y="16"/>
                  </a:lnTo>
                  <a:lnTo>
                    <a:pt x="8304" y="27"/>
                  </a:lnTo>
                  <a:lnTo>
                    <a:pt x="8304" y="43"/>
                  </a:lnTo>
                  <a:lnTo>
                    <a:pt x="8298" y="54"/>
                  </a:lnTo>
                  <a:lnTo>
                    <a:pt x="8289" y="64"/>
                  </a:lnTo>
                  <a:lnTo>
                    <a:pt x="8275" y="70"/>
                  </a:lnTo>
                  <a:lnTo>
                    <a:pt x="7933" y="141"/>
                  </a:lnTo>
                  <a:lnTo>
                    <a:pt x="7590" y="214"/>
                  </a:lnTo>
                  <a:lnTo>
                    <a:pt x="7246" y="288"/>
                  </a:lnTo>
                  <a:lnTo>
                    <a:pt x="6904" y="363"/>
                  </a:lnTo>
                  <a:lnTo>
                    <a:pt x="6561" y="436"/>
                  </a:lnTo>
                  <a:lnTo>
                    <a:pt x="6217" y="502"/>
                  </a:lnTo>
                  <a:lnTo>
                    <a:pt x="6044" y="532"/>
                  </a:lnTo>
                  <a:lnTo>
                    <a:pt x="5873" y="561"/>
                  </a:lnTo>
                  <a:lnTo>
                    <a:pt x="5700" y="588"/>
                  </a:lnTo>
                  <a:lnTo>
                    <a:pt x="5530" y="611"/>
                  </a:lnTo>
                  <a:lnTo>
                    <a:pt x="5357" y="630"/>
                  </a:lnTo>
                  <a:lnTo>
                    <a:pt x="5184" y="649"/>
                  </a:lnTo>
                  <a:lnTo>
                    <a:pt x="5013" y="665"/>
                  </a:lnTo>
                  <a:lnTo>
                    <a:pt x="4840" y="678"/>
                  </a:lnTo>
                  <a:lnTo>
                    <a:pt x="4497" y="699"/>
                  </a:lnTo>
                  <a:lnTo>
                    <a:pt x="4153" y="716"/>
                  </a:lnTo>
                  <a:lnTo>
                    <a:pt x="3811" y="730"/>
                  </a:lnTo>
                  <a:lnTo>
                    <a:pt x="3467" y="741"/>
                  </a:lnTo>
                  <a:lnTo>
                    <a:pt x="3124" y="751"/>
                  </a:lnTo>
                  <a:lnTo>
                    <a:pt x="2782" y="763"/>
                  </a:lnTo>
                  <a:lnTo>
                    <a:pt x="2438" y="774"/>
                  </a:lnTo>
                  <a:lnTo>
                    <a:pt x="2095" y="784"/>
                  </a:lnTo>
                  <a:lnTo>
                    <a:pt x="1409" y="799"/>
                  </a:lnTo>
                  <a:lnTo>
                    <a:pt x="724" y="809"/>
                  </a:lnTo>
                  <a:lnTo>
                    <a:pt x="36" y="822"/>
                  </a:lnTo>
                  <a:lnTo>
                    <a:pt x="23" y="818"/>
                  </a:lnTo>
                  <a:lnTo>
                    <a:pt x="11" y="812"/>
                  </a:lnTo>
                  <a:lnTo>
                    <a:pt x="4" y="801"/>
                  </a:lnTo>
                  <a:lnTo>
                    <a:pt x="0" y="788"/>
                  </a:lnTo>
                  <a:lnTo>
                    <a:pt x="4" y="772"/>
                  </a:lnTo>
                  <a:lnTo>
                    <a:pt x="11" y="761"/>
                  </a:lnTo>
                  <a:lnTo>
                    <a:pt x="21" y="753"/>
                  </a:lnTo>
                  <a:lnTo>
                    <a:pt x="36" y="751"/>
                  </a:lnTo>
                  <a:lnTo>
                    <a:pt x="36" y="751"/>
                  </a:lnTo>
                  <a:close/>
                </a:path>
              </a:pathLst>
            </a:custGeom>
            <a:grpFill/>
            <a:ln w="1588">
              <a:solidFill>
                <a:srgbClr val="703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549401" y="5151438"/>
              <a:ext cx="88900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5 h 111"/>
                <a:gd name="T4" fmla="*/ 105 w 111"/>
                <a:gd name="T5" fmla="*/ 77 h 111"/>
                <a:gd name="T6" fmla="*/ 94 w 111"/>
                <a:gd name="T7" fmla="*/ 94 h 111"/>
                <a:gd name="T8" fmla="*/ 77 w 111"/>
                <a:gd name="T9" fmla="*/ 106 h 111"/>
                <a:gd name="T10" fmla="*/ 65 w 111"/>
                <a:gd name="T11" fmla="*/ 109 h 111"/>
                <a:gd name="T12" fmla="*/ 55 w 111"/>
                <a:gd name="T13" fmla="*/ 111 h 111"/>
                <a:gd name="T14" fmla="*/ 44 w 111"/>
                <a:gd name="T15" fmla="*/ 109 h 111"/>
                <a:gd name="T16" fmla="*/ 32 w 111"/>
                <a:gd name="T17" fmla="*/ 106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5 h 111"/>
                <a:gd name="T24" fmla="*/ 0 w 111"/>
                <a:gd name="T25" fmla="*/ 56 h 111"/>
                <a:gd name="T26" fmla="*/ 0 w 111"/>
                <a:gd name="T27" fmla="*/ 44 h 111"/>
                <a:gd name="T28" fmla="*/ 4 w 111"/>
                <a:gd name="T29" fmla="*/ 33 h 111"/>
                <a:gd name="T30" fmla="*/ 15 w 111"/>
                <a:gd name="T31" fmla="*/ 15 h 111"/>
                <a:gd name="T32" fmla="*/ 32 w 111"/>
                <a:gd name="T33" fmla="*/ 4 h 111"/>
                <a:gd name="T34" fmla="*/ 44 w 111"/>
                <a:gd name="T35" fmla="*/ 0 h 111"/>
                <a:gd name="T36" fmla="*/ 55 w 111"/>
                <a:gd name="T37" fmla="*/ 0 h 111"/>
                <a:gd name="T38" fmla="*/ 65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5 w 111"/>
                <a:gd name="T45" fmla="*/ 33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5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5" y="109"/>
                  </a:lnTo>
                  <a:lnTo>
                    <a:pt x="55" y="111"/>
                  </a:lnTo>
                  <a:lnTo>
                    <a:pt x="44" y="109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549401" y="5151438"/>
              <a:ext cx="88900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5 h 111"/>
                <a:gd name="T4" fmla="*/ 105 w 111"/>
                <a:gd name="T5" fmla="*/ 77 h 111"/>
                <a:gd name="T6" fmla="*/ 94 w 111"/>
                <a:gd name="T7" fmla="*/ 94 h 111"/>
                <a:gd name="T8" fmla="*/ 77 w 111"/>
                <a:gd name="T9" fmla="*/ 106 h 111"/>
                <a:gd name="T10" fmla="*/ 65 w 111"/>
                <a:gd name="T11" fmla="*/ 109 h 111"/>
                <a:gd name="T12" fmla="*/ 55 w 111"/>
                <a:gd name="T13" fmla="*/ 111 h 111"/>
                <a:gd name="T14" fmla="*/ 44 w 111"/>
                <a:gd name="T15" fmla="*/ 109 h 111"/>
                <a:gd name="T16" fmla="*/ 32 w 111"/>
                <a:gd name="T17" fmla="*/ 106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5 h 111"/>
                <a:gd name="T24" fmla="*/ 0 w 111"/>
                <a:gd name="T25" fmla="*/ 56 h 111"/>
                <a:gd name="T26" fmla="*/ 0 w 111"/>
                <a:gd name="T27" fmla="*/ 44 h 111"/>
                <a:gd name="T28" fmla="*/ 4 w 111"/>
                <a:gd name="T29" fmla="*/ 33 h 111"/>
                <a:gd name="T30" fmla="*/ 15 w 111"/>
                <a:gd name="T31" fmla="*/ 15 h 111"/>
                <a:gd name="T32" fmla="*/ 32 w 111"/>
                <a:gd name="T33" fmla="*/ 4 h 111"/>
                <a:gd name="T34" fmla="*/ 44 w 111"/>
                <a:gd name="T35" fmla="*/ 0 h 111"/>
                <a:gd name="T36" fmla="*/ 55 w 111"/>
                <a:gd name="T37" fmla="*/ 0 h 111"/>
                <a:gd name="T38" fmla="*/ 65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5 w 111"/>
                <a:gd name="T45" fmla="*/ 33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5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5" y="109"/>
                  </a:lnTo>
                  <a:lnTo>
                    <a:pt x="55" y="111"/>
                  </a:lnTo>
                  <a:lnTo>
                    <a:pt x="44" y="109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</a:path>
              </a:pathLst>
            </a:custGeom>
            <a:grp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3727451" y="5103813"/>
              <a:ext cx="87313" cy="88900"/>
            </a:xfrm>
            <a:custGeom>
              <a:avLst/>
              <a:gdLst>
                <a:gd name="T0" fmla="*/ 112 w 112"/>
                <a:gd name="T1" fmla="*/ 56 h 112"/>
                <a:gd name="T2" fmla="*/ 110 w 112"/>
                <a:gd name="T3" fmla="*/ 66 h 112"/>
                <a:gd name="T4" fmla="*/ 106 w 112"/>
                <a:gd name="T5" fmla="*/ 77 h 112"/>
                <a:gd name="T6" fmla="*/ 95 w 112"/>
                <a:gd name="T7" fmla="*/ 94 h 112"/>
                <a:gd name="T8" fmla="*/ 77 w 112"/>
                <a:gd name="T9" fmla="*/ 106 h 112"/>
                <a:gd name="T10" fmla="*/ 66 w 112"/>
                <a:gd name="T11" fmla="*/ 110 h 112"/>
                <a:gd name="T12" fmla="*/ 56 w 112"/>
                <a:gd name="T13" fmla="*/ 112 h 112"/>
                <a:gd name="T14" fmla="*/ 45 w 112"/>
                <a:gd name="T15" fmla="*/ 110 h 112"/>
                <a:gd name="T16" fmla="*/ 33 w 112"/>
                <a:gd name="T17" fmla="*/ 106 h 112"/>
                <a:gd name="T18" fmla="*/ 16 w 112"/>
                <a:gd name="T19" fmla="*/ 94 h 112"/>
                <a:gd name="T20" fmla="*/ 4 w 112"/>
                <a:gd name="T21" fmla="*/ 77 h 112"/>
                <a:gd name="T22" fmla="*/ 0 w 112"/>
                <a:gd name="T23" fmla="*/ 66 h 112"/>
                <a:gd name="T24" fmla="*/ 0 w 112"/>
                <a:gd name="T25" fmla="*/ 56 h 112"/>
                <a:gd name="T26" fmla="*/ 0 w 112"/>
                <a:gd name="T27" fmla="*/ 45 h 112"/>
                <a:gd name="T28" fmla="*/ 4 w 112"/>
                <a:gd name="T29" fmla="*/ 33 h 112"/>
                <a:gd name="T30" fmla="*/ 16 w 112"/>
                <a:gd name="T31" fmla="*/ 16 h 112"/>
                <a:gd name="T32" fmla="*/ 33 w 112"/>
                <a:gd name="T33" fmla="*/ 4 h 112"/>
                <a:gd name="T34" fmla="*/ 45 w 112"/>
                <a:gd name="T35" fmla="*/ 0 h 112"/>
                <a:gd name="T36" fmla="*/ 56 w 112"/>
                <a:gd name="T37" fmla="*/ 0 h 112"/>
                <a:gd name="T38" fmla="*/ 66 w 112"/>
                <a:gd name="T39" fmla="*/ 0 h 112"/>
                <a:gd name="T40" fmla="*/ 77 w 112"/>
                <a:gd name="T41" fmla="*/ 4 h 112"/>
                <a:gd name="T42" fmla="*/ 95 w 112"/>
                <a:gd name="T43" fmla="*/ 16 h 112"/>
                <a:gd name="T44" fmla="*/ 106 w 112"/>
                <a:gd name="T45" fmla="*/ 33 h 112"/>
                <a:gd name="T46" fmla="*/ 110 w 112"/>
                <a:gd name="T47" fmla="*/ 45 h 112"/>
                <a:gd name="T48" fmla="*/ 112 w 112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2">
                  <a:moveTo>
                    <a:pt x="112" y="56"/>
                  </a:moveTo>
                  <a:lnTo>
                    <a:pt x="110" y="66"/>
                  </a:lnTo>
                  <a:lnTo>
                    <a:pt x="106" y="77"/>
                  </a:lnTo>
                  <a:lnTo>
                    <a:pt x="95" y="94"/>
                  </a:lnTo>
                  <a:lnTo>
                    <a:pt x="77" y="106"/>
                  </a:lnTo>
                  <a:lnTo>
                    <a:pt x="66" y="110"/>
                  </a:lnTo>
                  <a:lnTo>
                    <a:pt x="56" y="112"/>
                  </a:lnTo>
                  <a:lnTo>
                    <a:pt x="45" y="110"/>
                  </a:lnTo>
                  <a:lnTo>
                    <a:pt x="33" y="106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5"/>
                  </a:lnTo>
                  <a:lnTo>
                    <a:pt x="4" y="33"/>
                  </a:lnTo>
                  <a:lnTo>
                    <a:pt x="16" y="16"/>
                  </a:lnTo>
                  <a:lnTo>
                    <a:pt x="33" y="4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7" y="4"/>
                  </a:lnTo>
                  <a:lnTo>
                    <a:pt x="95" y="16"/>
                  </a:lnTo>
                  <a:lnTo>
                    <a:pt x="106" y="33"/>
                  </a:lnTo>
                  <a:lnTo>
                    <a:pt x="110" y="45"/>
                  </a:lnTo>
                  <a:lnTo>
                    <a:pt x="112" y="5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3727451" y="5103813"/>
              <a:ext cx="87313" cy="88900"/>
            </a:xfrm>
            <a:custGeom>
              <a:avLst/>
              <a:gdLst>
                <a:gd name="T0" fmla="*/ 112 w 112"/>
                <a:gd name="T1" fmla="*/ 56 h 112"/>
                <a:gd name="T2" fmla="*/ 110 w 112"/>
                <a:gd name="T3" fmla="*/ 66 h 112"/>
                <a:gd name="T4" fmla="*/ 106 w 112"/>
                <a:gd name="T5" fmla="*/ 77 h 112"/>
                <a:gd name="T6" fmla="*/ 95 w 112"/>
                <a:gd name="T7" fmla="*/ 94 h 112"/>
                <a:gd name="T8" fmla="*/ 77 w 112"/>
                <a:gd name="T9" fmla="*/ 106 h 112"/>
                <a:gd name="T10" fmla="*/ 66 w 112"/>
                <a:gd name="T11" fmla="*/ 110 h 112"/>
                <a:gd name="T12" fmla="*/ 56 w 112"/>
                <a:gd name="T13" fmla="*/ 112 h 112"/>
                <a:gd name="T14" fmla="*/ 45 w 112"/>
                <a:gd name="T15" fmla="*/ 110 h 112"/>
                <a:gd name="T16" fmla="*/ 33 w 112"/>
                <a:gd name="T17" fmla="*/ 106 h 112"/>
                <a:gd name="T18" fmla="*/ 16 w 112"/>
                <a:gd name="T19" fmla="*/ 94 h 112"/>
                <a:gd name="T20" fmla="*/ 4 w 112"/>
                <a:gd name="T21" fmla="*/ 77 h 112"/>
                <a:gd name="T22" fmla="*/ 0 w 112"/>
                <a:gd name="T23" fmla="*/ 66 h 112"/>
                <a:gd name="T24" fmla="*/ 0 w 112"/>
                <a:gd name="T25" fmla="*/ 56 h 112"/>
                <a:gd name="T26" fmla="*/ 0 w 112"/>
                <a:gd name="T27" fmla="*/ 45 h 112"/>
                <a:gd name="T28" fmla="*/ 4 w 112"/>
                <a:gd name="T29" fmla="*/ 33 h 112"/>
                <a:gd name="T30" fmla="*/ 16 w 112"/>
                <a:gd name="T31" fmla="*/ 16 h 112"/>
                <a:gd name="T32" fmla="*/ 33 w 112"/>
                <a:gd name="T33" fmla="*/ 4 h 112"/>
                <a:gd name="T34" fmla="*/ 45 w 112"/>
                <a:gd name="T35" fmla="*/ 0 h 112"/>
                <a:gd name="T36" fmla="*/ 56 w 112"/>
                <a:gd name="T37" fmla="*/ 0 h 112"/>
                <a:gd name="T38" fmla="*/ 66 w 112"/>
                <a:gd name="T39" fmla="*/ 0 h 112"/>
                <a:gd name="T40" fmla="*/ 77 w 112"/>
                <a:gd name="T41" fmla="*/ 4 h 112"/>
                <a:gd name="T42" fmla="*/ 95 w 112"/>
                <a:gd name="T43" fmla="*/ 16 h 112"/>
                <a:gd name="T44" fmla="*/ 106 w 112"/>
                <a:gd name="T45" fmla="*/ 33 h 112"/>
                <a:gd name="T46" fmla="*/ 110 w 112"/>
                <a:gd name="T47" fmla="*/ 45 h 112"/>
                <a:gd name="T48" fmla="*/ 112 w 112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2">
                  <a:moveTo>
                    <a:pt x="112" y="56"/>
                  </a:moveTo>
                  <a:lnTo>
                    <a:pt x="110" y="66"/>
                  </a:lnTo>
                  <a:lnTo>
                    <a:pt x="106" y="77"/>
                  </a:lnTo>
                  <a:lnTo>
                    <a:pt x="95" y="94"/>
                  </a:lnTo>
                  <a:lnTo>
                    <a:pt x="77" y="106"/>
                  </a:lnTo>
                  <a:lnTo>
                    <a:pt x="66" y="110"/>
                  </a:lnTo>
                  <a:lnTo>
                    <a:pt x="56" y="112"/>
                  </a:lnTo>
                  <a:lnTo>
                    <a:pt x="45" y="110"/>
                  </a:lnTo>
                  <a:lnTo>
                    <a:pt x="33" y="106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5"/>
                  </a:lnTo>
                  <a:lnTo>
                    <a:pt x="4" y="33"/>
                  </a:lnTo>
                  <a:lnTo>
                    <a:pt x="16" y="16"/>
                  </a:lnTo>
                  <a:lnTo>
                    <a:pt x="33" y="4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7" y="4"/>
                  </a:lnTo>
                  <a:lnTo>
                    <a:pt x="95" y="16"/>
                  </a:lnTo>
                  <a:lnTo>
                    <a:pt x="106" y="33"/>
                  </a:lnTo>
                  <a:lnTo>
                    <a:pt x="110" y="45"/>
                  </a:lnTo>
                  <a:lnTo>
                    <a:pt x="112" y="56"/>
                  </a:lnTo>
                </a:path>
              </a:pathLst>
            </a:custGeom>
            <a:grp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5905501" y="4983163"/>
              <a:ext cx="87313" cy="88900"/>
            </a:xfrm>
            <a:custGeom>
              <a:avLst/>
              <a:gdLst>
                <a:gd name="T0" fmla="*/ 111 w 111"/>
                <a:gd name="T1" fmla="*/ 55 h 111"/>
                <a:gd name="T2" fmla="*/ 110 w 111"/>
                <a:gd name="T3" fmla="*/ 65 h 111"/>
                <a:gd name="T4" fmla="*/ 106 w 111"/>
                <a:gd name="T5" fmla="*/ 77 h 111"/>
                <a:gd name="T6" fmla="*/ 94 w 111"/>
                <a:gd name="T7" fmla="*/ 94 h 111"/>
                <a:gd name="T8" fmla="*/ 77 w 111"/>
                <a:gd name="T9" fmla="*/ 105 h 111"/>
                <a:gd name="T10" fmla="*/ 65 w 111"/>
                <a:gd name="T11" fmla="*/ 109 h 111"/>
                <a:gd name="T12" fmla="*/ 56 w 111"/>
                <a:gd name="T13" fmla="*/ 111 h 111"/>
                <a:gd name="T14" fmla="*/ 44 w 111"/>
                <a:gd name="T15" fmla="*/ 109 h 111"/>
                <a:gd name="T16" fmla="*/ 33 w 111"/>
                <a:gd name="T17" fmla="*/ 105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5 h 111"/>
                <a:gd name="T24" fmla="*/ 0 w 111"/>
                <a:gd name="T25" fmla="*/ 55 h 111"/>
                <a:gd name="T26" fmla="*/ 0 w 111"/>
                <a:gd name="T27" fmla="*/ 44 h 111"/>
                <a:gd name="T28" fmla="*/ 4 w 111"/>
                <a:gd name="T29" fmla="*/ 32 h 111"/>
                <a:gd name="T30" fmla="*/ 15 w 111"/>
                <a:gd name="T31" fmla="*/ 15 h 111"/>
                <a:gd name="T32" fmla="*/ 33 w 111"/>
                <a:gd name="T33" fmla="*/ 4 h 111"/>
                <a:gd name="T34" fmla="*/ 44 w 111"/>
                <a:gd name="T35" fmla="*/ 0 h 111"/>
                <a:gd name="T36" fmla="*/ 56 w 111"/>
                <a:gd name="T37" fmla="*/ 0 h 111"/>
                <a:gd name="T38" fmla="*/ 65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6 w 111"/>
                <a:gd name="T45" fmla="*/ 32 h 111"/>
                <a:gd name="T46" fmla="*/ 110 w 111"/>
                <a:gd name="T47" fmla="*/ 44 h 111"/>
                <a:gd name="T48" fmla="*/ 111 w 111"/>
                <a:gd name="T4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5"/>
                  </a:moveTo>
                  <a:lnTo>
                    <a:pt x="110" y="65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5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5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5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2"/>
                  </a:lnTo>
                  <a:lnTo>
                    <a:pt x="110" y="44"/>
                  </a:lnTo>
                  <a:lnTo>
                    <a:pt x="111" y="55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5905501" y="4983163"/>
              <a:ext cx="87313" cy="88900"/>
            </a:xfrm>
            <a:custGeom>
              <a:avLst/>
              <a:gdLst>
                <a:gd name="T0" fmla="*/ 111 w 111"/>
                <a:gd name="T1" fmla="*/ 55 h 111"/>
                <a:gd name="T2" fmla="*/ 110 w 111"/>
                <a:gd name="T3" fmla="*/ 65 h 111"/>
                <a:gd name="T4" fmla="*/ 106 w 111"/>
                <a:gd name="T5" fmla="*/ 77 h 111"/>
                <a:gd name="T6" fmla="*/ 94 w 111"/>
                <a:gd name="T7" fmla="*/ 94 h 111"/>
                <a:gd name="T8" fmla="*/ 77 w 111"/>
                <a:gd name="T9" fmla="*/ 105 h 111"/>
                <a:gd name="T10" fmla="*/ 65 w 111"/>
                <a:gd name="T11" fmla="*/ 109 h 111"/>
                <a:gd name="T12" fmla="*/ 56 w 111"/>
                <a:gd name="T13" fmla="*/ 111 h 111"/>
                <a:gd name="T14" fmla="*/ 44 w 111"/>
                <a:gd name="T15" fmla="*/ 109 h 111"/>
                <a:gd name="T16" fmla="*/ 33 w 111"/>
                <a:gd name="T17" fmla="*/ 105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5 h 111"/>
                <a:gd name="T24" fmla="*/ 0 w 111"/>
                <a:gd name="T25" fmla="*/ 55 h 111"/>
                <a:gd name="T26" fmla="*/ 0 w 111"/>
                <a:gd name="T27" fmla="*/ 44 h 111"/>
                <a:gd name="T28" fmla="*/ 4 w 111"/>
                <a:gd name="T29" fmla="*/ 32 h 111"/>
                <a:gd name="T30" fmla="*/ 15 w 111"/>
                <a:gd name="T31" fmla="*/ 15 h 111"/>
                <a:gd name="T32" fmla="*/ 33 w 111"/>
                <a:gd name="T33" fmla="*/ 4 h 111"/>
                <a:gd name="T34" fmla="*/ 44 w 111"/>
                <a:gd name="T35" fmla="*/ 0 h 111"/>
                <a:gd name="T36" fmla="*/ 56 w 111"/>
                <a:gd name="T37" fmla="*/ 0 h 111"/>
                <a:gd name="T38" fmla="*/ 65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6 w 111"/>
                <a:gd name="T45" fmla="*/ 32 h 111"/>
                <a:gd name="T46" fmla="*/ 110 w 111"/>
                <a:gd name="T47" fmla="*/ 44 h 111"/>
                <a:gd name="T48" fmla="*/ 111 w 111"/>
                <a:gd name="T4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5"/>
                  </a:moveTo>
                  <a:lnTo>
                    <a:pt x="110" y="65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5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5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5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2"/>
                  </a:lnTo>
                  <a:lnTo>
                    <a:pt x="110" y="44"/>
                  </a:lnTo>
                  <a:lnTo>
                    <a:pt x="111" y="55"/>
                  </a:lnTo>
                </a:path>
              </a:pathLst>
            </a:custGeom>
            <a:grp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8081963" y="4556125"/>
              <a:ext cx="88900" cy="87313"/>
            </a:xfrm>
            <a:custGeom>
              <a:avLst/>
              <a:gdLst>
                <a:gd name="T0" fmla="*/ 111 w 111"/>
                <a:gd name="T1" fmla="*/ 56 h 112"/>
                <a:gd name="T2" fmla="*/ 109 w 111"/>
                <a:gd name="T3" fmla="*/ 68 h 112"/>
                <a:gd name="T4" fmla="*/ 105 w 111"/>
                <a:gd name="T5" fmla="*/ 77 h 112"/>
                <a:gd name="T6" fmla="*/ 94 w 111"/>
                <a:gd name="T7" fmla="*/ 94 h 112"/>
                <a:gd name="T8" fmla="*/ 77 w 111"/>
                <a:gd name="T9" fmla="*/ 106 h 112"/>
                <a:gd name="T10" fmla="*/ 67 w 111"/>
                <a:gd name="T11" fmla="*/ 110 h 112"/>
                <a:gd name="T12" fmla="*/ 55 w 111"/>
                <a:gd name="T13" fmla="*/ 112 h 112"/>
                <a:gd name="T14" fmla="*/ 44 w 111"/>
                <a:gd name="T15" fmla="*/ 110 h 112"/>
                <a:gd name="T16" fmla="*/ 32 w 111"/>
                <a:gd name="T17" fmla="*/ 106 h 112"/>
                <a:gd name="T18" fmla="*/ 15 w 111"/>
                <a:gd name="T19" fmla="*/ 94 h 112"/>
                <a:gd name="T20" fmla="*/ 4 w 111"/>
                <a:gd name="T21" fmla="*/ 77 h 112"/>
                <a:gd name="T22" fmla="*/ 0 w 111"/>
                <a:gd name="T23" fmla="*/ 68 h 112"/>
                <a:gd name="T24" fmla="*/ 0 w 111"/>
                <a:gd name="T25" fmla="*/ 56 h 112"/>
                <a:gd name="T26" fmla="*/ 0 w 111"/>
                <a:gd name="T27" fmla="*/ 45 h 112"/>
                <a:gd name="T28" fmla="*/ 4 w 111"/>
                <a:gd name="T29" fmla="*/ 33 h 112"/>
                <a:gd name="T30" fmla="*/ 15 w 111"/>
                <a:gd name="T31" fmla="*/ 16 h 112"/>
                <a:gd name="T32" fmla="*/ 32 w 111"/>
                <a:gd name="T33" fmla="*/ 4 h 112"/>
                <a:gd name="T34" fmla="*/ 44 w 111"/>
                <a:gd name="T35" fmla="*/ 0 h 112"/>
                <a:gd name="T36" fmla="*/ 55 w 111"/>
                <a:gd name="T37" fmla="*/ 0 h 112"/>
                <a:gd name="T38" fmla="*/ 67 w 111"/>
                <a:gd name="T39" fmla="*/ 0 h 112"/>
                <a:gd name="T40" fmla="*/ 77 w 111"/>
                <a:gd name="T41" fmla="*/ 4 h 112"/>
                <a:gd name="T42" fmla="*/ 94 w 111"/>
                <a:gd name="T43" fmla="*/ 16 h 112"/>
                <a:gd name="T44" fmla="*/ 105 w 111"/>
                <a:gd name="T45" fmla="*/ 33 h 112"/>
                <a:gd name="T46" fmla="*/ 109 w 111"/>
                <a:gd name="T47" fmla="*/ 45 h 112"/>
                <a:gd name="T48" fmla="*/ 111 w 111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2">
                  <a:moveTo>
                    <a:pt x="111" y="56"/>
                  </a:moveTo>
                  <a:lnTo>
                    <a:pt x="109" y="68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7" y="110"/>
                  </a:lnTo>
                  <a:lnTo>
                    <a:pt x="55" y="112"/>
                  </a:lnTo>
                  <a:lnTo>
                    <a:pt x="44" y="110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45"/>
                  </a:lnTo>
                  <a:lnTo>
                    <a:pt x="4" y="33"/>
                  </a:lnTo>
                  <a:lnTo>
                    <a:pt x="15" y="16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77" y="4"/>
                  </a:lnTo>
                  <a:lnTo>
                    <a:pt x="94" y="16"/>
                  </a:lnTo>
                  <a:lnTo>
                    <a:pt x="105" y="33"/>
                  </a:lnTo>
                  <a:lnTo>
                    <a:pt x="109" y="45"/>
                  </a:lnTo>
                  <a:lnTo>
                    <a:pt x="111" y="5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8081963" y="4556125"/>
              <a:ext cx="88900" cy="87313"/>
            </a:xfrm>
            <a:custGeom>
              <a:avLst/>
              <a:gdLst>
                <a:gd name="T0" fmla="*/ 111 w 111"/>
                <a:gd name="T1" fmla="*/ 56 h 112"/>
                <a:gd name="T2" fmla="*/ 109 w 111"/>
                <a:gd name="T3" fmla="*/ 68 h 112"/>
                <a:gd name="T4" fmla="*/ 105 w 111"/>
                <a:gd name="T5" fmla="*/ 77 h 112"/>
                <a:gd name="T6" fmla="*/ 94 w 111"/>
                <a:gd name="T7" fmla="*/ 94 h 112"/>
                <a:gd name="T8" fmla="*/ 77 w 111"/>
                <a:gd name="T9" fmla="*/ 106 h 112"/>
                <a:gd name="T10" fmla="*/ 67 w 111"/>
                <a:gd name="T11" fmla="*/ 110 h 112"/>
                <a:gd name="T12" fmla="*/ 55 w 111"/>
                <a:gd name="T13" fmla="*/ 112 h 112"/>
                <a:gd name="T14" fmla="*/ 44 w 111"/>
                <a:gd name="T15" fmla="*/ 110 h 112"/>
                <a:gd name="T16" fmla="*/ 32 w 111"/>
                <a:gd name="T17" fmla="*/ 106 h 112"/>
                <a:gd name="T18" fmla="*/ 15 w 111"/>
                <a:gd name="T19" fmla="*/ 94 h 112"/>
                <a:gd name="T20" fmla="*/ 4 w 111"/>
                <a:gd name="T21" fmla="*/ 77 h 112"/>
                <a:gd name="T22" fmla="*/ 0 w 111"/>
                <a:gd name="T23" fmla="*/ 68 h 112"/>
                <a:gd name="T24" fmla="*/ 0 w 111"/>
                <a:gd name="T25" fmla="*/ 56 h 112"/>
                <a:gd name="T26" fmla="*/ 0 w 111"/>
                <a:gd name="T27" fmla="*/ 45 h 112"/>
                <a:gd name="T28" fmla="*/ 4 w 111"/>
                <a:gd name="T29" fmla="*/ 33 h 112"/>
                <a:gd name="T30" fmla="*/ 15 w 111"/>
                <a:gd name="T31" fmla="*/ 16 h 112"/>
                <a:gd name="T32" fmla="*/ 32 w 111"/>
                <a:gd name="T33" fmla="*/ 4 h 112"/>
                <a:gd name="T34" fmla="*/ 44 w 111"/>
                <a:gd name="T35" fmla="*/ 0 h 112"/>
                <a:gd name="T36" fmla="*/ 55 w 111"/>
                <a:gd name="T37" fmla="*/ 0 h 112"/>
                <a:gd name="T38" fmla="*/ 67 w 111"/>
                <a:gd name="T39" fmla="*/ 0 h 112"/>
                <a:gd name="T40" fmla="*/ 77 w 111"/>
                <a:gd name="T41" fmla="*/ 4 h 112"/>
                <a:gd name="T42" fmla="*/ 94 w 111"/>
                <a:gd name="T43" fmla="*/ 16 h 112"/>
                <a:gd name="T44" fmla="*/ 105 w 111"/>
                <a:gd name="T45" fmla="*/ 33 h 112"/>
                <a:gd name="T46" fmla="*/ 109 w 111"/>
                <a:gd name="T47" fmla="*/ 45 h 112"/>
                <a:gd name="T48" fmla="*/ 111 w 111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2">
                  <a:moveTo>
                    <a:pt x="111" y="56"/>
                  </a:moveTo>
                  <a:lnTo>
                    <a:pt x="109" y="68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7" y="110"/>
                  </a:lnTo>
                  <a:lnTo>
                    <a:pt x="55" y="112"/>
                  </a:lnTo>
                  <a:lnTo>
                    <a:pt x="44" y="110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0" y="45"/>
                  </a:lnTo>
                  <a:lnTo>
                    <a:pt x="4" y="33"/>
                  </a:lnTo>
                  <a:lnTo>
                    <a:pt x="15" y="16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77" y="4"/>
                  </a:lnTo>
                  <a:lnTo>
                    <a:pt x="94" y="16"/>
                  </a:lnTo>
                  <a:lnTo>
                    <a:pt x="105" y="33"/>
                  </a:lnTo>
                  <a:lnTo>
                    <a:pt x="109" y="45"/>
                  </a:lnTo>
                  <a:lnTo>
                    <a:pt x="111" y="56"/>
                  </a:lnTo>
                </a:path>
              </a:pathLst>
            </a:custGeom>
            <a:solidFill>
              <a:srgbClr val="7030A0"/>
            </a:solidFill>
            <a:ln w="57150">
              <a:solidFill>
                <a:srgbClr val="703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1449388" y="4248150"/>
            <a:ext cx="6726899" cy="790734"/>
            <a:chOff x="1449388" y="4248150"/>
            <a:chExt cx="6726899" cy="790734"/>
          </a:xfrm>
        </p:grpSpPr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449388" y="4792663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5,1</a:t>
              </a:r>
              <a:endPara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689351" y="4783138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5,1</a:t>
              </a:r>
              <a:endPara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803901" y="4675188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5,2</a:t>
              </a:r>
              <a:endPara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7943851" y="4248150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5,7</a:t>
              </a:r>
              <a:endPara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1077936" y="5667694"/>
            <a:ext cx="7555717" cy="382427"/>
            <a:chOff x="1077936" y="5667694"/>
            <a:chExt cx="7555717" cy="382427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077936" y="5667694"/>
              <a:ext cx="7213578" cy="45719"/>
            </a:xfrm>
            <a:prstGeom prst="rect">
              <a:avLst/>
            </a:prstGeom>
            <a:solidFill>
              <a:srgbClr val="868686"/>
            </a:solidFill>
            <a:ln w="38100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119362" y="5803899"/>
              <a:ext cx="9489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21 a 31anos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317031" y="5803900"/>
              <a:ext cx="99546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32 a 44 anos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5407768" y="5803900"/>
              <a:ext cx="99546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45 a 55 anos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7340029" y="5803900"/>
              <a:ext cx="129362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mais de 55 anos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31" name="Retângulo 30"/>
          <p:cNvSpPr/>
          <p:nvPr/>
        </p:nvSpPr>
        <p:spPr>
          <a:xfrm>
            <a:off x="1098649" y="3389998"/>
            <a:ext cx="7172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600" b="1" dirty="0" smtClean="0">
                <a:solidFill>
                  <a:srgbClr val="002060"/>
                </a:solidFill>
                <a:latin typeface="Arial Narrow" pitchFamily="34" charset="0"/>
              </a:rPr>
              <a:t>Como avalia o retorno por parte do SEBRAE quanto a sua participação no prêmio</a:t>
            </a:r>
            <a:endParaRPr lang="pt-BR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5D8B0-502D-4243-85D8-CFAD00596473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4590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6000" y="1584000"/>
            <a:ext cx="9165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tal resultado condiz com a quantidade de reclamações que nossa equipe recebeu durante o trabalho de campo:</a:t>
            </a:r>
            <a:endParaRPr lang="pt-B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7543" y="2749479"/>
            <a:ext cx="42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 smtClean="0">
                <a:solidFill>
                  <a:srgbClr val="002060"/>
                </a:solidFill>
                <a:latin typeface="Arial Narrow" pitchFamily="34" charset="0"/>
              </a:rPr>
              <a:t>não recebi retorno, nem e-mails sobre o evento.</a:t>
            </a:r>
          </a:p>
          <a:p>
            <a:pPr algn="ctr"/>
            <a:endParaRPr lang="pt-BR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974" y="2687893"/>
            <a:ext cx="380160" cy="26928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374986" y="2402156"/>
            <a:ext cx="4232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solidFill>
                  <a:srgbClr val="002060"/>
                </a:solidFill>
                <a:latin typeface="Arial Narrow" pitchFamily="34" charset="0"/>
              </a:rPr>
              <a:t>Não tenho como responder este questionário. Sou microempreendedora individual e fiquei entre as </a:t>
            </a:r>
            <a:r>
              <a:rPr lang="pt-BR" i="1" dirty="0" smtClean="0">
                <a:solidFill>
                  <a:srgbClr val="002060"/>
                </a:solidFill>
                <a:latin typeface="Arial Narrow" pitchFamily="34" charset="0"/>
              </a:rPr>
              <a:t>classificadas. Entusiasmada </a:t>
            </a:r>
            <a:r>
              <a:rPr lang="pt-BR" i="1" dirty="0">
                <a:solidFill>
                  <a:srgbClr val="002060"/>
                </a:solidFill>
                <a:latin typeface="Arial Narrow" pitchFamily="34" charset="0"/>
              </a:rPr>
              <a:t>junto com os meus clientes que ficaram na torcida, mas infelizmente o SEBRAE não me comunicou dia nem hora do evento. Só fiquei sabendo através da internet e do jornal local, que a premiação ocorreu dia 24/02. Fiquei muito decepcionada, as pessoas me ligando perguntando como foi a festa, festa esta que não recebi nenhum tipo de convite. Este é o SEBRAE do ES. Acho que existe uma grande política por </a:t>
            </a:r>
            <a:r>
              <a:rPr lang="pt-BR" i="1" dirty="0" smtClean="0">
                <a:solidFill>
                  <a:srgbClr val="002060"/>
                </a:solidFill>
                <a:latin typeface="Arial Narrow" pitchFamily="34" charset="0"/>
              </a:rPr>
              <a:t>trás”</a:t>
            </a:r>
            <a:endParaRPr lang="pt-BR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4906" y="2322927"/>
            <a:ext cx="380160" cy="26928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9506" y="3794751"/>
            <a:ext cx="49969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solidFill>
                  <a:srgbClr val="002060"/>
                </a:solidFill>
                <a:latin typeface="Arial Narrow" pitchFamily="34" charset="0"/>
              </a:rPr>
              <a:t>r</a:t>
            </a:r>
            <a:r>
              <a:rPr lang="pt-BR" i="1" dirty="0" smtClean="0">
                <a:solidFill>
                  <a:srgbClr val="002060"/>
                </a:solidFill>
                <a:latin typeface="Arial Narrow" pitchFamily="34" charset="0"/>
              </a:rPr>
              <a:t>espondi </a:t>
            </a:r>
            <a:r>
              <a:rPr lang="pt-BR" i="1" dirty="0">
                <a:solidFill>
                  <a:srgbClr val="002060"/>
                </a:solidFill>
                <a:latin typeface="Arial Narrow" pitchFamily="34" charset="0"/>
              </a:rPr>
              <a:t>a </a:t>
            </a:r>
            <a:r>
              <a:rPr lang="pt-BR" i="1" dirty="0" smtClean="0">
                <a:solidFill>
                  <a:srgbClr val="002060"/>
                </a:solidFill>
                <a:latin typeface="Arial Narrow" pitchFamily="34" charset="0"/>
              </a:rPr>
              <a:t>pesquisa, </a:t>
            </a:r>
            <a:r>
              <a:rPr lang="pt-BR" i="1" dirty="0">
                <a:solidFill>
                  <a:srgbClr val="002060"/>
                </a:solidFill>
                <a:latin typeface="Arial Narrow" pitchFamily="34" charset="0"/>
              </a:rPr>
              <a:t>mas na verdade não tenho certeza se participai do </a:t>
            </a:r>
            <a:r>
              <a:rPr lang="pt-BR" i="1" dirty="0" smtClean="0">
                <a:solidFill>
                  <a:srgbClr val="002060"/>
                </a:solidFill>
                <a:latin typeface="Arial Narrow" pitchFamily="34" charset="0"/>
              </a:rPr>
              <a:t>prêmio. Recebi </a:t>
            </a:r>
            <a:r>
              <a:rPr lang="pt-BR" i="1" dirty="0">
                <a:solidFill>
                  <a:srgbClr val="002060"/>
                </a:solidFill>
                <a:latin typeface="Arial Narrow" pitchFamily="34" charset="0"/>
              </a:rPr>
              <a:t>um formulário ano passado e disseram no e-mail que com ele eu estaria </a:t>
            </a:r>
            <a:r>
              <a:rPr lang="pt-BR" i="1" dirty="0" smtClean="0">
                <a:solidFill>
                  <a:srgbClr val="002060"/>
                </a:solidFill>
                <a:latin typeface="Arial Narrow" pitchFamily="34" charset="0"/>
              </a:rPr>
              <a:t>participando. Preenchi </a:t>
            </a:r>
            <a:r>
              <a:rPr lang="pt-BR" i="1" dirty="0">
                <a:solidFill>
                  <a:srgbClr val="002060"/>
                </a:solidFill>
                <a:latin typeface="Arial Narrow" pitchFamily="34" charset="0"/>
              </a:rPr>
              <a:t>e dias depois recebi outro </a:t>
            </a:r>
            <a:r>
              <a:rPr lang="pt-BR" i="1" dirty="0" smtClean="0">
                <a:solidFill>
                  <a:srgbClr val="002060"/>
                </a:solidFill>
                <a:latin typeface="Arial Narrow" pitchFamily="34" charset="0"/>
              </a:rPr>
              <a:t>e-mail </a:t>
            </a:r>
            <a:r>
              <a:rPr lang="pt-BR" i="1" dirty="0">
                <a:solidFill>
                  <a:srgbClr val="002060"/>
                </a:solidFill>
                <a:latin typeface="Arial Narrow" pitchFamily="34" charset="0"/>
              </a:rPr>
              <a:t>dizendo que não ganhei ou meus pontos não eram suficientes, não entendi bem</a:t>
            </a:r>
            <a:r>
              <a:rPr lang="pt-BR" i="1" dirty="0" smtClean="0">
                <a:solidFill>
                  <a:srgbClr val="002060"/>
                </a:solidFill>
                <a:latin typeface="Arial Narrow" pitchFamily="34" charset="0"/>
              </a:rPr>
              <a:t>. Ninguém </a:t>
            </a:r>
            <a:r>
              <a:rPr lang="pt-BR" i="1" dirty="0">
                <a:solidFill>
                  <a:srgbClr val="002060"/>
                </a:solidFill>
                <a:latin typeface="Arial Narrow" pitchFamily="34" charset="0"/>
              </a:rPr>
              <a:t>me ligou, não fui chamada </a:t>
            </a:r>
            <a:r>
              <a:rPr lang="pt-BR" i="1" dirty="0" smtClean="0">
                <a:solidFill>
                  <a:srgbClr val="002060"/>
                </a:solidFill>
                <a:latin typeface="Arial Narrow" pitchFamily="34" charset="0"/>
              </a:rPr>
              <a:t>para </a:t>
            </a:r>
            <a:r>
              <a:rPr lang="pt-BR" i="1" dirty="0">
                <a:solidFill>
                  <a:srgbClr val="002060"/>
                </a:solidFill>
                <a:latin typeface="Arial Narrow" pitchFamily="34" charset="0"/>
              </a:rPr>
              <a:t>nenhum evento, achei muito superficial.</a:t>
            </a:r>
          </a:p>
          <a:p>
            <a:pPr algn="ctr"/>
            <a:r>
              <a:rPr lang="pt-BR" i="1" dirty="0" smtClean="0">
                <a:solidFill>
                  <a:srgbClr val="002060"/>
                </a:solidFill>
                <a:latin typeface="Arial Narrow" pitchFamily="34" charset="0"/>
              </a:rPr>
              <a:t>Gostaria </a:t>
            </a:r>
            <a:r>
              <a:rPr lang="pt-BR" i="1" dirty="0">
                <a:solidFill>
                  <a:srgbClr val="002060"/>
                </a:solidFill>
                <a:latin typeface="Arial Narrow" pitchFamily="34" charset="0"/>
              </a:rPr>
              <a:t>de acrescentar esse relato </a:t>
            </a:r>
            <a:r>
              <a:rPr lang="pt-BR" i="1" dirty="0" smtClean="0">
                <a:solidFill>
                  <a:srgbClr val="002060"/>
                </a:solidFill>
                <a:latin typeface="Arial Narrow" pitchFamily="34" charset="0"/>
              </a:rPr>
              <a:t>às </a:t>
            </a:r>
            <a:r>
              <a:rPr lang="pt-BR" i="1" dirty="0">
                <a:solidFill>
                  <a:srgbClr val="002060"/>
                </a:solidFill>
                <a:latin typeface="Arial Narrow" pitchFamily="34" charset="0"/>
              </a:rPr>
              <a:t>minhas </a:t>
            </a:r>
            <a:r>
              <a:rPr lang="pt-BR" i="1" dirty="0" smtClean="0">
                <a:solidFill>
                  <a:srgbClr val="002060"/>
                </a:solidFill>
                <a:latin typeface="Arial Narrow" pitchFamily="34" charset="0"/>
              </a:rPr>
              <a:t>respostas”</a:t>
            </a:r>
            <a:endParaRPr lang="pt-BR" i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86" y="3715931"/>
            <a:ext cx="380160" cy="26928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60378" y="2687893"/>
            <a:ext cx="4699591" cy="38318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184905" y="2210214"/>
            <a:ext cx="4422130" cy="381844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5D8B0-502D-4243-85D8-CFAD00596473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2767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29809" y="3634892"/>
            <a:ext cx="3102678" cy="1757787"/>
            <a:chOff x="5717794" y="2503380"/>
            <a:chExt cx="3102678" cy="175778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515" y="2538497"/>
              <a:ext cx="1349957" cy="1722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7794" y="2503380"/>
              <a:ext cx="1497732" cy="1757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upo 6"/>
          <p:cNvGrpSpPr/>
          <p:nvPr/>
        </p:nvGrpSpPr>
        <p:grpSpPr>
          <a:xfrm>
            <a:off x="3686991" y="4377658"/>
            <a:ext cx="1602371" cy="974912"/>
            <a:chOff x="4294554" y="5844629"/>
            <a:chExt cx="1429574" cy="1013371"/>
          </a:xfrm>
        </p:grpSpPr>
        <p:sp>
          <p:nvSpPr>
            <p:cNvPr id="8" name="Elipse 7"/>
            <p:cNvSpPr/>
            <p:nvPr/>
          </p:nvSpPr>
          <p:spPr>
            <a:xfrm>
              <a:off x="4355976" y="5844629"/>
              <a:ext cx="1368152" cy="101337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/>
            <p:cNvSpPr/>
            <p:nvPr/>
          </p:nvSpPr>
          <p:spPr>
            <a:xfrm>
              <a:off x="4294554" y="6237312"/>
              <a:ext cx="1008112" cy="5263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Retângulo 9"/>
          <p:cNvSpPr/>
          <p:nvPr/>
        </p:nvSpPr>
        <p:spPr>
          <a:xfrm>
            <a:off x="216000" y="1584000"/>
            <a:ext cx="9070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a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‘clareza quanto ao processo de avaliação do Prêmio’ precisaria de ajustes, posto quase 1 em cada 2 participantes avaliar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negativamente,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representando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uma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média correspondente a somente 5,6, desconsiderando-se as respostas não válidas (não sabe e sem resposta),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e de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novo inferior a 2012 (5,9) !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993218" y="4631532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002060"/>
                </a:solidFill>
                <a:latin typeface="Arial Narrow" pitchFamily="34" charset="0"/>
              </a:rPr>
              <a:t>~47% *</a:t>
            </a:r>
            <a:endParaRPr lang="pt-BR" sz="24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345146" y="5424578"/>
            <a:ext cx="25922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2060"/>
                </a:solidFill>
                <a:latin typeface="Arial Narrow" pitchFamily="34" charset="0"/>
              </a:rPr>
              <a:t>avaliações </a:t>
            </a:r>
            <a:r>
              <a:rPr lang="pt-BR" sz="1600" dirty="0" smtClean="0">
                <a:solidFill>
                  <a:srgbClr val="002060"/>
                </a:solidFill>
                <a:latin typeface="Arial Narrow" pitchFamily="34" charset="0"/>
              </a:rPr>
              <a:t>menor ou igual 5</a:t>
            </a:r>
            <a:endParaRPr lang="pt-BR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429809" y="3665452"/>
            <a:ext cx="3102678" cy="1724009"/>
            <a:chOff x="5717794" y="2537158"/>
            <a:chExt cx="3102678" cy="1724009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515" y="2538497"/>
              <a:ext cx="1349957" cy="1722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5717794" y="2537158"/>
              <a:ext cx="1497732" cy="1690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Retângulo 17"/>
          <p:cNvSpPr/>
          <p:nvPr/>
        </p:nvSpPr>
        <p:spPr>
          <a:xfrm>
            <a:off x="5931270" y="3409520"/>
            <a:ext cx="3140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600" b="1" dirty="0" smtClean="0">
                <a:solidFill>
                  <a:srgbClr val="002060"/>
                </a:solidFill>
                <a:latin typeface="Arial Narrow" pitchFamily="34" charset="0"/>
              </a:rPr>
              <a:t>Como avalia a clareza quanto ao processo de avaliação do prêmio</a:t>
            </a:r>
            <a:endParaRPr lang="pt-BR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9" name="Elipse 18"/>
          <p:cNvSpPr/>
          <p:nvPr/>
        </p:nvSpPr>
        <p:spPr>
          <a:xfrm rot="21212093">
            <a:off x="3615765" y="3175122"/>
            <a:ext cx="1127372" cy="105357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solidFill>
                  <a:srgbClr val="7030A0"/>
                </a:solidFill>
                <a:latin typeface="Arial Narrow" pitchFamily="34" charset="0"/>
              </a:rPr>
              <a:t>nota</a:t>
            </a:r>
          </a:p>
          <a:p>
            <a:pPr algn="ctr"/>
            <a:r>
              <a:rPr lang="pt-BR" b="1" dirty="0" smtClean="0">
                <a:solidFill>
                  <a:srgbClr val="7030A0"/>
                </a:solidFill>
                <a:latin typeface="Arial Narrow" pitchFamily="34" charset="0"/>
              </a:rPr>
              <a:t> 5,6</a:t>
            </a:r>
            <a:endParaRPr lang="pt-BR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6293843" y="3909714"/>
            <a:ext cx="2434856" cy="1254307"/>
            <a:chOff x="3908452" y="3365137"/>
            <a:chExt cx="2434856" cy="1254307"/>
          </a:xfrm>
        </p:grpSpPr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5376896" y="3748915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5,9</a:t>
              </a:r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5376896" y="4230929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44%</a:t>
              </a: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4741525" y="3732880"/>
              <a:ext cx="546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nota</a:t>
              </a:r>
              <a:endParaRPr lang="pt-BR" sz="16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3908452" y="4034669"/>
              <a:ext cx="137947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pt-BR" sz="1600" dirty="0">
                  <a:solidFill>
                    <a:srgbClr val="002060"/>
                  </a:solidFill>
                  <a:latin typeface="Arial Narrow" pitchFamily="34" charset="0"/>
                </a:rPr>
                <a:t>i</a:t>
              </a:r>
              <a:r>
                <a:rPr 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gual ou menor </a:t>
              </a:r>
            </a:p>
            <a:p>
              <a:pPr lvl="0" algn="r"/>
              <a:r>
                <a:rPr 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do que 5</a:t>
              </a:r>
              <a:endParaRPr lang="pt-BR" sz="16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5376896" y="3365137"/>
              <a:ext cx="9664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2012</a:t>
              </a:r>
              <a:endParaRPr lang="pt-BR" sz="16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147208" y="6245856"/>
            <a:ext cx="1800200" cy="567520"/>
            <a:chOff x="395536" y="548680"/>
            <a:chExt cx="1800200" cy="567520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48680"/>
              <a:ext cx="435099" cy="567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tângulo 27"/>
            <p:cNvSpPr/>
            <p:nvPr/>
          </p:nvSpPr>
          <p:spPr>
            <a:xfrm>
              <a:off x="830635" y="548680"/>
              <a:ext cx="1365101" cy="5675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rgbClr val="002060"/>
                  </a:solidFill>
                </a:rPr>
                <a:t>Clique no *  para ver as informações</a:t>
              </a:r>
              <a:endParaRPr lang="pt-BR" sz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932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2" grpId="1" animBg="1"/>
      <p:bldP spid="18" grpId="0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281" y="3733265"/>
            <a:ext cx="2067934" cy="263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15999" y="1584000"/>
            <a:ext cx="929947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a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‘satisfação com a participação no Prêmio’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preocupa,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uma vez que ~40% das avaliações foram igual ou inferior a 5,0, com uma avaliação média correspondente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a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6,2, desconsiderando-se as respostas não válidas (não sabe e sem resposta), de novo inferior a 2012 (6,7) ! Apesar da aparente contradição com o elevado percentual de mulheres que manifesta interesse em participar novamente do Prêmio nas suas futuras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edições.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790142" y="5315189"/>
            <a:ext cx="2043208" cy="949914"/>
            <a:chOff x="5925043" y="3939506"/>
            <a:chExt cx="2043208" cy="94991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5043" y="3939506"/>
              <a:ext cx="2043208" cy="9499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CaixaDeTexto 8"/>
            <p:cNvSpPr txBox="1"/>
            <p:nvPr/>
          </p:nvSpPr>
          <p:spPr>
            <a:xfrm>
              <a:off x="6551228" y="4104340"/>
              <a:ext cx="8114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chemeClr val="bg1"/>
                  </a:solidFill>
                  <a:latin typeface="Arial Narrow" pitchFamily="34" charset="0"/>
                </a:rPr>
                <a:t>~40%*</a:t>
              </a:r>
              <a:endParaRPr lang="pt-BR" sz="20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13" name="Elipse 12"/>
          <p:cNvSpPr/>
          <p:nvPr/>
        </p:nvSpPr>
        <p:spPr>
          <a:xfrm rot="21212093">
            <a:off x="3292060" y="4239331"/>
            <a:ext cx="1127372" cy="105357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solidFill>
                  <a:srgbClr val="7030A0"/>
                </a:solidFill>
                <a:latin typeface="Arial Narrow" pitchFamily="34" charset="0"/>
              </a:rPr>
              <a:t>nota</a:t>
            </a:r>
          </a:p>
          <a:p>
            <a:pPr algn="ctr"/>
            <a:r>
              <a:rPr lang="pt-BR" b="1" dirty="0" smtClean="0">
                <a:solidFill>
                  <a:srgbClr val="7030A0"/>
                </a:solidFill>
                <a:latin typeface="Arial Narrow" pitchFamily="34" charset="0"/>
              </a:rPr>
              <a:t> 6,2</a:t>
            </a:r>
            <a:endParaRPr lang="pt-BR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5881377" y="4406087"/>
            <a:ext cx="2434856" cy="1254307"/>
            <a:chOff x="3908452" y="3365137"/>
            <a:chExt cx="2434856" cy="1254307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376896" y="3748915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6,7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376896" y="4230929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33%</a:t>
              </a: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4741525" y="3732880"/>
              <a:ext cx="546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nota</a:t>
              </a:r>
              <a:endParaRPr lang="pt-BR" sz="16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3908452" y="4034669"/>
              <a:ext cx="137947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pt-BR" sz="1600" dirty="0">
                  <a:solidFill>
                    <a:srgbClr val="002060"/>
                  </a:solidFill>
                  <a:latin typeface="Arial Narrow" pitchFamily="34" charset="0"/>
                </a:rPr>
                <a:t>i</a:t>
              </a:r>
              <a:r>
                <a:rPr 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gual ou menor </a:t>
              </a:r>
            </a:p>
            <a:p>
              <a:pPr lvl="0" algn="r"/>
              <a:r>
                <a:rPr 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do que 5</a:t>
              </a:r>
              <a:endParaRPr lang="pt-BR" sz="16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5376896" y="3365137"/>
              <a:ext cx="9664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2012</a:t>
              </a:r>
              <a:endParaRPr lang="pt-BR" sz="16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  <p:sp>
        <p:nvSpPr>
          <p:cNvPr id="19" name="Retângulo 18"/>
          <p:cNvSpPr/>
          <p:nvPr/>
        </p:nvSpPr>
        <p:spPr>
          <a:xfrm>
            <a:off x="5779450" y="3783627"/>
            <a:ext cx="3140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600" b="1" dirty="0" smtClean="0">
                <a:solidFill>
                  <a:srgbClr val="002060"/>
                </a:solidFill>
                <a:latin typeface="Arial Narrow" pitchFamily="34" charset="0"/>
              </a:rPr>
              <a:t>Quão satisfeita está com sua participação no prêmio?</a:t>
            </a:r>
            <a:endParaRPr lang="pt-BR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2751265" y="5680078"/>
            <a:ext cx="25922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002060"/>
                </a:solidFill>
                <a:latin typeface="Arial Narrow" pitchFamily="34" charset="0"/>
              </a:rPr>
              <a:t>avaliações </a:t>
            </a:r>
            <a:r>
              <a:rPr lang="pt-BR" sz="1600" dirty="0" smtClean="0">
                <a:solidFill>
                  <a:srgbClr val="002060"/>
                </a:solidFill>
                <a:latin typeface="Arial Narrow" pitchFamily="34" charset="0"/>
              </a:rPr>
              <a:t>menor ou igual 5</a:t>
            </a:r>
            <a:endParaRPr lang="pt-BR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147208" y="6245856"/>
            <a:ext cx="1800200" cy="567520"/>
            <a:chOff x="395536" y="548680"/>
            <a:chExt cx="1800200" cy="567520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10000" b="90000" l="10000" r="9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48680"/>
              <a:ext cx="435099" cy="567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tângulo 21"/>
            <p:cNvSpPr/>
            <p:nvPr/>
          </p:nvSpPr>
          <p:spPr>
            <a:xfrm>
              <a:off x="830635" y="548680"/>
              <a:ext cx="1365101" cy="5675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rgbClr val="002060"/>
                  </a:solidFill>
                </a:rPr>
                <a:t>Clique no *  para ver as informações</a:t>
              </a:r>
              <a:endParaRPr lang="pt-BR" sz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0554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9" grpId="0"/>
      <p:bldP spid="27" grpId="0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9721850" cy="6858000"/>
          </a:xfrm>
          <a:prstGeom prst="rect">
            <a:avLst/>
          </a:prstGeom>
          <a:solidFill>
            <a:schemeClr val="bg1"/>
          </a:solidFill>
          <a:ln w="152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http://promoview.com.br/wp-content/uploads/2009/07/logo-sebr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7355" y="332656"/>
            <a:ext cx="1760846" cy="91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 rot="5400000">
            <a:off x="-1441486" y="1681517"/>
            <a:ext cx="4320475" cy="902674"/>
            <a:chOff x="35492" y="347731"/>
            <a:chExt cx="5184579" cy="849021"/>
          </a:xfrm>
          <a:solidFill>
            <a:schemeClr val="accent4">
              <a:lumMod val="75000"/>
            </a:schemeClr>
          </a:solidFill>
        </p:grpSpPr>
        <p:sp>
          <p:nvSpPr>
            <p:cNvPr id="10" name="Freeform 15"/>
            <p:cNvSpPr>
              <a:spLocks/>
            </p:cNvSpPr>
            <p:nvPr/>
          </p:nvSpPr>
          <p:spPr bwMode="auto">
            <a:xfrm flipH="1">
              <a:off x="35496" y="347731"/>
              <a:ext cx="217612" cy="272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8" y="13"/>
                </a:cxn>
                <a:cxn ang="0">
                  <a:pos x="0" y="0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 flipH="1">
              <a:off x="35492" y="620688"/>
              <a:ext cx="5184579" cy="57606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15" y="0"/>
                </a:cxn>
                <a:cxn ang="0">
                  <a:pos x="99" y="88"/>
                </a:cxn>
                <a:cxn ang="0">
                  <a:pos x="0" y="88"/>
                </a:cxn>
                <a:cxn ang="0">
                  <a:pos x="16" y="0"/>
                </a:cxn>
              </a:cxnLst>
              <a:rect l="0" t="0" r="r" b="b"/>
              <a:pathLst>
                <a:path w="115" h="88">
                  <a:moveTo>
                    <a:pt x="16" y="0"/>
                  </a:moveTo>
                  <a:lnTo>
                    <a:pt x="115" y="0"/>
                  </a:lnTo>
                  <a:lnTo>
                    <a:pt x="99" y="88"/>
                  </a:lnTo>
                  <a:lnTo>
                    <a:pt x="0" y="8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420532" y="1338442"/>
            <a:ext cx="3611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002060"/>
                </a:solidFill>
                <a:latin typeface="Arial Narrow" panose="020B0606020202030204" pitchFamily="34" charset="0"/>
              </a:rPr>
              <a:t>metodologia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 smtClean="0">
                <a:solidFill>
                  <a:prstClr val="white">
                    <a:lumMod val="75000"/>
                  </a:prstClr>
                </a:solidFill>
                <a:latin typeface="Arial Narrow" panose="020B0606020202030204" pitchFamily="34" charset="0"/>
              </a:rPr>
              <a:t>resultados</a:t>
            </a:r>
            <a:endParaRPr lang="pt-BR" sz="3600" b="1" dirty="0">
              <a:solidFill>
                <a:prstClr val="white">
                  <a:lumMod val="75000"/>
                </a:prstClr>
              </a:solidFill>
              <a:latin typeface="Arial Narrow" panose="020B060602020203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 smtClean="0">
                <a:solidFill>
                  <a:prstClr val="white">
                    <a:lumMod val="75000"/>
                  </a:prstClr>
                </a:solidFill>
                <a:latin typeface="Arial Narrow" panose="020B0606020202030204" pitchFamily="34" charset="0"/>
              </a:rPr>
              <a:t>comentários</a:t>
            </a:r>
            <a:endParaRPr lang="pt-BR" sz="3600" b="1" dirty="0">
              <a:solidFill>
                <a:prstClr val="white">
                  <a:lumMod val="75000"/>
                </a:prstClr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2744" y="1944284"/>
            <a:ext cx="3485208" cy="371696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Retângulo 2"/>
          <p:cNvSpPr/>
          <p:nvPr/>
        </p:nvSpPr>
        <p:spPr>
          <a:xfrm>
            <a:off x="879883" y="219111"/>
            <a:ext cx="2832665" cy="648072"/>
          </a:xfrm>
          <a:prstGeom prst="rect">
            <a:avLst/>
          </a:prstGeom>
          <a:solidFill>
            <a:schemeClr val="accent4">
              <a:lumMod val="75000"/>
              <a:alpha val="1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34D3-245B-45A8-B239-D19A8364F67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69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43201E-6 L -0.00382 0.16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841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  <p:bldP spid="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6034" y="2983958"/>
            <a:ext cx="2263418" cy="265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16000" y="1584000"/>
            <a:ext cx="916612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o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‘impacto positivo na empresa’ em decorrência da participação no Prêmio foi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baixo,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com uma avaliação média correspondente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a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somente 4,9, desconsiderando-se as respostas não válidas (não sabe e sem resposta) e, mais uma vez, abaixo do resultado registrado em 2012 (5,0) !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6034" y="4230281"/>
            <a:ext cx="22955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608468" y="4740679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  <a:latin typeface="Arial Narrow" pitchFamily="34" charset="0"/>
              </a:rPr>
              <a:t>~53%*</a:t>
            </a:r>
            <a:endParaRPr lang="pt-BR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673705" y="5635868"/>
            <a:ext cx="287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avaliações  menor ou igual a 5</a:t>
            </a:r>
            <a:endParaRPr lang="pt-B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 rot="21212093">
            <a:off x="4077790" y="4127069"/>
            <a:ext cx="1127372" cy="105357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 smtClean="0">
                <a:solidFill>
                  <a:srgbClr val="7030A0"/>
                </a:solidFill>
                <a:latin typeface="Arial Narrow" pitchFamily="34" charset="0"/>
              </a:rPr>
              <a:t>nota</a:t>
            </a:r>
          </a:p>
          <a:p>
            <a:pPr algn="ctr"/>
            <a:r>
              <a:rPr lang="pt-BR" b="1" dirty="0" smtClean="0">
                <a:solidFill>
                  <a:srgbClr val="7030A0"/>
                </a:solidFill>
                <a:latin typeface="Arial Narrow" pitchFamily="34" charset="0"/>
              </a:rPr>
              <a:t>4,9</a:t>
            </a:r>
            <a:endParaRPr lang="pt-BR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6185811" y="4104633"/>
            <a:ext cx="2434856" cy="1254307"/>
            <a:chOff x="3908452" y="3365137"/>
            <a:chExt cx="2434856" cy="1254307"/>
          </a:xfrm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5376896" y="3748915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5,0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376896" y="4230929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33%</a:t>
              </a: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4741525" y="3732880"/>
              <a:ext cx="546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nota</a:t>
              </a:r>
              <a:endParaRPr lang="pt-BR" sz="16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3908452" y="4034669"/>
              <a:ext cx="137947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pt-BR" sz="1600" dirty="0">
                  <a:solidFill>
                    <a:srgbClr val="002060"/>
                  </a:solidFill>
                  <a:latin typeface="Arial Narrow" pitchFamily="34" charset="0"/>
                </a:rPr>
                <a:t>i</a:t>
              </a:r>
              <a:r>
                <a:rPr 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gual ou menor </a:t>
              </a:r>
            </a:p>
            <a:p>
              <a:pPr lvl="0" algn="r"/>
              <a:r>
                <a:rPr 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do que 5</a:t>
              </a:r>
              <a:endParaRPr lang="pt-BR" sz="16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5376896" y="3365137"/>
              <a:ext cx="9664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2012</a:t>
              </a:r>
              <a:endParaRPr lang="pt-BR" sz="16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  <p:sp>
        <p:nvSpPr>
          <p:cNvPr id="16" name="Retângulo 15"/>
          <p:cNvSpPr/>
          <p:nvPr/>
        </p:nvSpPr>
        <p:spPr>
          <a:xfrm>
            <a:off x="6083884" y="3482173"/>
            <a:ext cx="3140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600" b="1" dirty="0" smtClean="0">
                <a:solidFill>
                  <a:srgbClr val="002060"/>
                </a:solidFill>
                <a:latin typeface="Arial Narrow" pitchFamily="34" charset="0"/>
              </a:rPr>
              <a:t>Impactou positivamente sua empresa?</a:t>
            </a:r>
            <a:endParaRPr lang="pt-BR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47208" y="6245856"/>
            <a:ext cx="1800200" cy="567520"/>
            <a:chOff x="395536" y="548680"/>
            <a:chExt cx="1800200" cy="567520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10000" b="90000" l="10000" r="9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48680"/>
              <a:ext cx="435099" cy="567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tângulo 18"/>
            <p:cNvSpPr/>
            <p:nvPr/>
          </p:nvSpPr>
          <p:spPr>
            <a:xfrm>
              <a:off x="830635" y="548680"/>
              <a:ext cx="1365101" cy="5675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rgbClr val="002060"/>
                  </a:solidFill>
                </a:rPr>
                <a:t>Clique no *  para ver as informações</a:t>
              </a:r>
              <a:endParaRPr lang="pt-BR" sz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0562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0" grpId="0" animBg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5D8B0-502D-4243-85D8-CFAD00596473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5999" y="1584000"/>
            <a:ext cx="9261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a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tendência com relação às empreendedoras mais jovens, dada a sua recorrência, de novo inspira cuidados e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sugere a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adoção de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ações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corretivas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1077936" y="5210475"/>
            <a:ext cx="7555717" cy="382427"/>
            <a:chOff x="1077936" y="5667694"/>
            <a:chExt cx="7555717" cy="382427"/>
          </a:xfrm>
        </p:grpSpPr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1077936" y="5667694"/>
              <a:ext cx="7213578" cy="45719"/>
            </a:xfrm>
            <a:prstGeom prst="rect">
              <a:avLst/>
            </a:prstGeom>
            <a:solidFill>
              <a:srgbClr val="868686"/>
            </a:solidFill>
            <a:ln w="38100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096119" y="5803899"/>
              <a:ext cx="99546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21 a 31 anos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317031" y="5803900"/>
              <a:ext cx="99546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32 a 44 anos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5407768" y="5803900"/>
              <a:ext cx="99546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45 a 55 anos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7340029" y="5803900"/>
              <a:ext cx="129362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mais de 55 anos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27" name="Retângulo 26"/>
          <p:cNvSpPr/>
          <p:nvPr/>
        </p:nvSpPr>
        <p:spPr>
          <a:xfrm>
            <a:off x="1140256" y="2698866"/>
            <a:ext cx="7172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600" b="1" dirty="0" smtClean="0">
                <a:solidFill>
                  <a:srgbClr val="002060"/>
                </a:solidFill>
                <a:latin typeface="Arial Narrow" pitchFamily="34" charset="0"/>
              </a:rPr>
              <a:t>Impactou </a:t>
            </a:r>
            <a:r>
              <a:rPr lang="pt-BR" sz="1600" b="1" dirty="0">
                <a:solidFill>
                  <a:srgbClr val="002060"/>
                </a:solidFill>
                <a:latin typeface="Arial Narrow" pitchFamily="34" charset="0"/>
              </a:rPr>
              <a:t>positivamente sua empresa?</a:t>
            </a:r>
          </a:p>
        </p:txBody>
      </p:sp>
      <p:grpSp>
        <p:nvGrpSpPr>
          <p:cNvPr id="5148" name="Grupo 5147"/>
          <p:cNvGrpSpPr/>
          <p:nvPr/>
        </p:nvGrpSpPr>
        <p:grpSpPr>
          <a:xfrm>
            <a:off x="1549401" y="3105150"/>
            <a:ext cx="6621462" cy="2039459"/>
            <a:chOff x="1549401" y="3105150"/>
            <a:chExt cx="6621462" cy="2039459"/>
          </a:xfrm>
        </p:grpSpPr>
        <p:sp>
          <p:nvSpPr>
            <p:cNvPr id="5134" name="Freeform 22"/>
            <p:cNvSpPr>
              <a:spLocks/>
            </p:cNvSpPr>
            <p:nvPr/>
          </p:nvSpPr>
          <p:spPr bwMode="auto">
            <a:xfrm>
              <a:off x="1563688" y="3133246"/>
              <a:ext cx="6591300" cy="2011363"/>
            </a:xfrm>
            <a:custGeom>
              <a:avLst/>
              <a:gdLst>
                <a:gd name="T0" fmla="*/ 209 w 8304"/>
                <a:gd name="T1" fmla="*/ 2350 h 2534"/>
                <a:gd name="T2" fmla="*/ 553 w 8304"/>
                <a:gd name="T3" fmla="*/ 2371 h 2534"/>
                <a:gd name="T4" fmla="*/ 1069 w 8304"/>
                <a:gd name="T5" fmla="*/ 2415 h 2534"/>
                <a:gd name="T6" fmla="*/ 1411 w 8304"/>
                <a:gd name="T7" fmla="*/ 2442 h 2534"/>
                <a:gd name="T8" fmla="*/ 1753 w 8304"/>
                <a:gd name="T9" fmla="*/ 2459 h 2534"/>
                <a:gd name="T10" fmla="*/ 2095 w 8304"/>
                <a:gd name="T11" fmla="*/ 2461 h 2534"/>
                <a:gd name="T12" fmla="*/ 2348 w 8304"/>
                <a:gd name="T13" fmla="*/ 2446 h 2534"/>
                <a:gd name="T14" fmla="*/ 2519 w 8304"/>
                <a:gd name="T15" fmla="*/ 2427 h 2534"/>
                <a:gd name="T16" fmla="*/ 2688 w 8304"/>
                <a:gd name="T17" fmla="*/ 2398 h 2534"/>
                <a:gd name="T18" fmla="*/ 2859 w 8304"/>
                <a:gd name="T19" fmla="*/ 2361 h 2534"/>
                <a:gd name="T20" fmla="*/ 3028 w 8304"/>
                <a:gd name="T21" fmla="*/ 2315 h 2534"/>
                <a:gd name="T22" fmla="*/ 3199 w 8304"/>
                <a:gd name="T23" fmla="*/ 2260 h 2534"/>
                <a:gd name="T24" fmla="*/ 3454 w 8304"/>
                <a:gd name="T25" fmla="*/ 2164 h 2534"/>
                <a:gd name="T26" fmla="*/ 3794 w 8304"/>
                <a:gd name="T27" fmla="*/ 2014 h 2534"/>
                <a:gd name="T28" fmla="*/ 4138 w 8304"/>
                <a:gd name="T29" fmla="*/ 1847 h 2534"/>
                <a:gd name="T30" fmla="*/ 4479 w 8304"/>
                <a:gd name="T31" fmla="*/ 1668 h 2534"/>
                <a:gd name="T32" fmla="*/ 4994 w 8304"/>
                <a:gd name="T33" fmla="*/ 1403 h 2534"/>
                <a:gd name="T34" fmla="*/ 5338 w 8304"/>
                <a:gd name="T35" fmla="*/ 1236 h 2534"/>
                <a:gd name="T36" fmla="*/ 5854 w 8304"/>
                <a:gd name="T37" fmla="*/ 1010 h 2534"/>
                <a:gd name="T38" fmla="*/ 6883 w 8304"/>
                <a:gd name="T39" fmla="*/ 576 h 2534"/>
                <a:gd name="T40" fmla="*/ 8254 w 8304"/>
                <a:gd name="T41" fmla="*/ 4 h 2534"/>
                <a:gd name="T42" fmla="*/ 8283 w 8304"/>
                <a:gd name="T43" fmla="*/ 4 h 2534"/>
                <a:gd name="T44" fmla="*/ 8302 w 8304"/>
                <a:gd name="T45" fmla="*/ 23 h 2534"/>
                <a:gd name="T46" fmla="*/ 8302 w 8304"/>
                <a:gd name="T47" fmla="*/ 50 h 2534"/>
                <a:gd name="T48" fmla="*/ 8283 w 8304"/>
                <a:gd name="T49" fmla="*/ 69 h 2534"/>
                <a:gd name="T50" fmla="*/ 6910 w 8304"/>
                <a:gd name="T51" fmla="*/ 641 h 2534"/>
                <a:gd name="T52" fmla="*/ 5881 w 8304"/>
                <a:gd name="T53" fmla="*/ 1075 h 2534"/>
                <a:gd name="T54" fmla="*/ 5368 w 8304"/>
                <a:gd name="T55" fmla="*/ 1300 h 2534"/>
                <a:gd name="T56" fmla="*/ 5027 w 8304"/>
                <a:gd name="T57" fmla="*/ 1467 h 2534"/>
                <a:gd name="T58" fmla="*/ 4512 w 8304"/>
                <a:gd name="T59" fmla="*/ 1732 h 2534"/>
                <a:gd name="T60" fmla="*/ 4168 w 8304"/>
                <a:gd name="T61" fmla="*/ 1910 h 2534"/>
                <a:gd name="T62" fmla="*/ 3825 w 8304"/>
                <a:gd name="T63" fmla="*/ 2079 h 2534"/>
                <a:gd name="T64" fmla="*/ 3479 w 8304"/>
                <a:gd name="T65" fmla="*/ 2231 h 2534"/>
                <a:gd name="T66" fmla="*/ 3220 w 8304"/>
                <a:gd name="T67" fmla="*/ 2329 h 2534"/>
                <a:gd name="T68" fmla="*/ 3047 w 8304"/>
                <a:gd name="T69" fmla="*/ 2384 h 2534"/>
                <a:gd name="T70" fmla="*/ 2874 w 8304"/>
                <a:gd name="T71" fmla="*/ 2430 h 2534"/>
                <a:gd name="T72" fmla="*/ 2701 w 8304"/>
                <a:gd name="T73" fmla="*/ 2469 h 2534"/>
                <a:gd name="T74" fmla="*/ 2527 w 8304"/>
                <a:gd name="T75" fmla="*/ 2496 h 2534"/>
                <a:gd name="T76" fmla="*/ 2354 w 8304"/>
                <a:gd name="T77" fmla="*/ 2517 h 2534"/>
                <a:gd name="T78" fmla="*/ 2095 w 8304"/>
                <a:gd name="T79" fmla="*/ 2532 h 2534"/>
                <a:gd name="T80" fmla="*/ 1749 w 8304"/>
                <a:gd name="T81" fmla="*/ 2530 h 2534"/>
                <a:gd name="T82" fmla="*/ 1405 w 8304"/>
                <a:gd name="T83" fmla="*/ 2513 h 2534"/>
                <a:gd name="T84" fmla="*/ 1062 w 8304"/>
                <a:gd name="T85" fmla="*/ 2484 h 2534"/>
                <a:gd name="T86" fmla="*/ 549 w 8304"/>
                <a:gd name="T87" fmla="*/ 2442 h 2534"/>
                <a:gd name="T88" fmla="*/ 207 w 8304"/>
                <a:gd name="T89" fmla="*/ 2421 h 2534"/>
                <a:gd name="T90" fmla="*/ 21 w 8304"/>
                <a:gd name="T91" fmla="*/ 2413 h 2534"/>
                <a:gd name="T92" fmla="*/ 4 w 8304"/>
                <a:gd name="T93" fmla="*/ 2394 h 2534"/>
                <a:gd name="T94" fmla="*/ 4 w 8304"/>
                <a:gd name="T95" fmla="*/ 2367 h 2534"/>
                <a:gd name="T96" fmla="*/ 23 w 8304"/>
                <a:gd name="T97" fmla="*/ 2348 h 2534"/>
                <a:gd name="T98" fmla="*/ 36 w 8304"/>
                <a:gd name="T99" fmla="*/ 2346 h 2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304" h="2534">
                  <a:moveTo>
                    <a:pt x="36" y="2346"/>
                  </a:moveTo>
                  <a:lnTo>
                    <a:pt x="209" y="2350"/>
                  </a:lnTo>
                  <a:lnTo>
                    <a:pt x="382" y="2359"/>
                  </a:lnTo>
                  <a:lnTo>
                    <a:pt x="553" y="2371"/>
                  </a:lnTo>
                  <a:lnTo>
                    <a:pt x="726" y="2384"/>
                  </a:lnTo>
                  <a:lnTo>
                    <a:pt x="1069" y="2415"/>
                  </a:lnTo>
                  <a:lnTo>
                    <a:pt x="1240" y="2428"/>
                  </a:lnTo>
                  <a:lnTo>
                    <a:pt x="1411" y="2442"/>
                  </a:lnTo>
                  <a:lnTo>
                    <a:pt x="1582" y="2453"/>
                  </a:lnTo>
                  <a:lnTo>
                    <a:pt x="1753" y="2459"/>
                  </a:lnTo>
                  <a:lnTo>
                    <a:pt x="1924" y="2463"/>
                  </a:lnTo>
                  <a:lnTo>
                    <a:pt x="2095" y="2461"/>
                  </a:lnTo>
                  <a:lnTo>
                    <a:pt x="2264" y="2451"/>
                  </a:lnTo>
                  <a:lnTo>
                    <a:pt x="2348" y="2446"/>
                  </a:lnTo>
                  <a:lnTo>
                    <a:pt x="2435" y="2436"/>
                  </a:lnTo>
                  <a:lnTo>
                    <a:pt x="2519" y="2427"/>
                  </a:lnTo>
                  <a:lnTo>
                    <a:pt x="2603" y="2413"/>
                  </a:lnTo>
                  <a:lnTo>
                    <a:pt x="2688" y="2398"/>
                  </a:lnTo>
                  <a:lnTo>
                    <a:pt x="2774" y="2380"/>
                  </a:lnTo>
                  <a:lnTo>
                    <a:pt x="2859" y="2361"/>
                  </a:lnTo>
                  <a:lnTo>
                    <a:pt x="2943" y="2340"/>
                  </a:lnTo>
                  <a:lnTo>
                    <a:pt x="3028" y="2315"/>
                  </a:lnTo>
                  <a:lnTo>
                    <a:pt x="3112" y="2288"/>
                  </a:lnTo>
                  <a:lnTo>
                    <a:pt x="3199" y="2260"/>
                  </a:lnTo>
                  <a:lnTo>
                    <a:pt x="3283" y="2231"/>
                  </a:lnTo>
                  <a:lnTo>
                    <a:pt x="3454" y="2164"/>
                  </a:lnTo>
                  <a:lnTo>
                    <a:pt x="3625" y="2091"/>
                  </a:lnTo>
                  <a:lnTo>
                    <a:pt x="3794" y="2014"/>
                  </a:lnTo>
                  <a:lnTo>
                    <a:pt x="3965" y="1931"/>
                  </a:lnTo>
                  <a:lnTo>
                    <a:pt x="4138" y="1847"/>
                  </a:lnTo>
                  <a:lnTo>
                    <a:pt x="4308" y="1758"/>
                  </a:lnTo>
                  <a:lnTo>
                    <a:pt x="4479" y="1668"/>
                  </a:lnTo>
                  <a:lnTo>
                    <a:pt x="4823" y="1490"/>
                  </a:lnTo>
                  <a:lnTo>
                    <a:pt x="4994" y="1403"/>
                  </a:lnTo>
                  <a:lnTo>
                    <a:pt x="5167" y="1317"/>
                  </a:lnTo>
                  <a:lnTo>
                    <a:pt x="5338" y="1236"/>
                  </a:lnTo>
                  <a:lnTo>
                    <a:pt x="5510" y="1158"/>
                  </a:lnTo>
                  <a:lnTo>
                    <a:pt x="5854" y="1010"/>
                  </a:lnTo>
                  <a:lnTo>
                    <a:pt x="6196" y="864"/>
                  </a:lnTo>
                  <a:lnTo>
                    <a:pt x="6883" y="576"/>
                  </a:lnTo>
                  <a:lnTo>
                    <a:pt x="7569" y="290"/>
                  </a:lnTo>
                  <a:lnTo>
                    <a:pt x="8254" y="4"/>
                  </a:lnTo>
                  <a:lnTo>
                    <a:pt x="8269" y="0"/>
                  </a:lnTo>
                  <a:lnTo>
                    <a:pt x="8283" y="4"/>
                  </a:lnTo>
                  <a:lnTo>
                    <a:pt x="8294" y="12"/>
                  </a:lnTo>
                  <a:lnTo>
                    <a:pt x="8302" y="23"/>
                  </a:lnTo>
                  <a:lnTo>
                    <a:pt x="8304" y="37"/>
                  </a:lnTo>
                  <a:lnTo>
                    <a:pt x="8302" y="50"/>
                  </a:lnTo>
                  <a:lnTo>
                    <a:pt x="8294" y="62"/>
                  </a:lnTo>
                  <a:lnTo>
                    <a:pt x="8283" y="69"/>
                  </a:lnTo>
                  <a:lnTo>
                    <a:pt x="7595" y="355"/>
                  </a:lnTo>
                  <a:lnTo>
                    <a:pt x="6910" y="641"/>
                  </a:lnTo>
                  <a:lnTo>
                    <a:pt x="6225" y="929"/>
                  </a:lnTo>
                  <a:lnTo>
                    <a:pt x="5881" y="1075"/>
                  </a:lnTo>
                  <a:lnTo>
                    <a:pt x="5539" y="1223"/>
                  </a:lnTo>
                  <a:lnTo>
                    <a:pt x="5368" y="1300"/>
                  </a:lnTo>
                  <a:lnTo>
                    <a:pt x="5197" y="1380"/>
                  </a:lnTo>
                  <a:lnTo>
                    <a:pt x="5027" y="1467"/>
                  </a:lnTo>
                  <a:lnTo>
                    <a:pt x="4856" y="1553"/>
                  </a:lnTo>
                  <a:lnTo>
                    <a:pt x="4512" y="1732"/>
                  </a:lnTo>
                  <a:lnTo>
                    <a:pt x="4341" y="1822"/>
                  </a:lnTo>
                  <a:lnTo>
                    <a:pt x="4168" y="1910"/>
                  </a:lnTo>
                  <a:lnTo>
                    <a:pt x="3995" y="1995"/>
                  </a:lnTo>
                  <a:lnTo>
                    <a:pt x="3825" y="2079"/>
                  </a:lnTo>
                  <a:lnTo>
                    <a:pt x="3652" y="2156"/>
                  </a:lnTo>
                  <a:lnTo>
                    <a:pt x="3479" y="2231"/>
                  </a:lnTo>
                  <a:lnTo>
                    <a:pt x="3306" y="2296"/>
                  </a:lnTo>
                  <a:lnTo>
                    <a:pt x="3220" y="2329"/>
                  </a:lnTo>
                  <a:lnTo>
                    <a:pt x="3133" y="2357"/>
                  </a:lnTo>
                  <a:lnTo>
                    <a:pt x="3047" y="2384"/>
                  </a:lnTo>
                  <a:lnTo>
                    <a:pt x="2961" y="2409"/>
                  </a:lnTo>
                  <a:lnTo>
                    <a:pt x="2874" y="2430"/>
                  </a:lnTo>
                  <a:lnTo>
                    <a:pt x="2788" y="2451"/>
                  </a:lnTo>
                  <a:lnTo>
                    <a:pt x="2701" y="2469"/>
                  </a:lnTo>
                  <a:lnTo>
                    <a:pt x="2615" y="2484"/>
                  </a:lnTo>
                  <a:lnTo>
                    <a:pt x="2527" y="2496"/>
                  </a:lnTo>
                  <a:lnTo>
                    <a:pt x="2440" y="2507"/>
                  </a:lnTo>
                  <a:lnTo>
                    <a:pt x="2354" y="2517"/>
                  </a:lnTo>
                  <a:lnTo>
                    <a:pt x="2267" y="2522"/>
                  </a:lnTo>
                  <a:lnTo>
                    <a:pt x="2095" y="2532"/>
                  </a:lnTo>
                  <a:lnTo>
                    <a:pt x="1922" y="2534"/>
                  </a:lnTo>
                  <a:lnTo>
                    <a:pt x="1749" y="2530"/>
                  </a:lnTo>
                  <a:lnTo>
                    <a:pt x="1578" y="2522"/>
                  </a:lnTo>
                  <a:lnTo>
                    <a:pt x="1405" y="2513"/>
                  </a:lnTo>
                  <a:lnTo>
                    <a:pt x="1235" y="2499"/>
                  </a:lnTo>
                  <a:lnTo>
                    <a:pt x="1062" y="2484"/>
                  </a:lnTo>
                  <a:lnTo>
                    <a:pt x="720" y="2455"/>
                  </a:lnTo>
                  <a:lnTo>
                    <a:pt x="549" y="2442"/>
                  </a:lnTo>
                  <a:lnTo>
                    <a:pt x="378" y="2430"/>
                  </a:lnTo>
                  <a:lnTo>
                    <a:pt x="207" y="2421"/>
                  </a:lnTo>
                  <a:lnTo>
                    <a:pt x="36" y="2417"/>
                  </a:lnTo>
                  <a:lnTo>
                    <a:pt x="21" y="2413"/>
                  </a:lnTo>
                  <a:lnTo>
                    <a:pt x="11" y="2405"/>
                  </a:lnTo>
                  <a:lnTo>
                    <a:pt x="4" y="2394"/>
                  </a:lnTo>
                  <a:lnTo>
                    <a:pt x="0" y="2380"/>
                  </a:lnTo>
                  <a:lnTo>
                    <a:pt x="4" y="2367"/>
                  </a:lnTo>
                  <a:lnTo>
                    <a:pt x="11" y="2355"/>
                  </a:lnTo>
                  <a:lnTo>
                    <a:pt x="23" y="2348"/>
                  </a:lnTo>
                  <a:lnTo>
                    <a:pt x="36" y="2346"/>
                  </a:lnTo>
                  <a:lnTo>
                    <a:pt x="36" y="2346"/>
                  </a:lnTo>
                  <a:close/>
                </a:path>
              </a:pathLst>
            </a:custGeom>
            <a:solidFill>
              <a:srgbClr val="7030A0"/>
            </a:solidFill>
            <a:ln w="1588">
              <a:solidFill>
                <a:srgbClr val="703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35" name="Freeform 23"/>
            <p:cNvSpPr>
              <a:spLocks/>
            </p:cNvSpPr>
            <p:nvPr/>
          </p:nvSpPr>
          <p:spPr bwMode="auto">
            <a:xfrm>
              <a:off x="1549401" y="4967288"/>
              <a:ext cx="88900" cy="88900"/>
            </a:xfrm>
            <a:custGeom>
              <a:avLst/>
              <a:gdLst>
                <a:gd name="T0" fmla="*/ 111 w 111"/>
                <a:gd name="T1" fmla="*/ 55 h 111"/>
                <a:gd name="T2" fmla="*/ 109 w 111"/>
                <a:gd name="T3" fmla="*/ 65 h 111"/>
                <a:gd name="T4" fmla="*/ 105 w 111"/>
                <a:gd name="T5" fmla="*/ 77 h 111"/>
                <a:gd name="T6" fmla="*/ 94 w 111"/>
                <a:gd name="T7" fmla="*/ 94 h 111"/>
                <a:gd name="T8" fmla="*/ 77 w 111"/>
                <a:gd name="T9" fmla="*/ 105 h 111"/>
                <a:gd name="T10" fmla="*/ 65 w 111"/>
                <a:gd name="T11" fmla="*/ 109 h 111"/>
                <a:gd name="T12" fmla="*/ 55 w 111"/>
                <a:gd name="T13" fmla="*/ 111 h 111"/>
                <a:gd name="T14" fmla="*/ 44 w 111"/>
                <a:gd name="T15" fmla="*/ 109 h 111"/>
                <a:gd name="T16" fmla="*/ 32 w 111"/>
                <a:gd name="T17" fmla="*/ 105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5 h 111"/>
                <a:gd name="T24" fmla="*/ 0 w 111"/>
                <a:gd name="T25" fmla="*/ 55 h 111"/>
                <a:gd name="T26" fmla="*/ 0 w 111"/>
                <a:gd name="T27" fmla="*/ 44 h 111"/>
                <a:gd name="T28" fmla="*/ 4 w 111"/>
                <a:gd name="T29" fmla="*/ 32 h 111"/>
                <a:gd name="T30" fmla="*/ 15 w 111"/>
                <a:gd name="T31" fmla="*/ 15 h 111"/>
                <a:gd name="T32" fmla="*/ 32 w 111"/>
                <a:gd name="T33" fmla="*/ 4 h 111"/>
                <a:gd name="T34" fmla="*/ 44 w 111"/>
                <a:gd name="T35" fmla="*/ 0 h 111"/>
                <a:gd name="T36" fmla="*/ 55 w 111"/>
                <a:gd name="T37" fmla="*/ 0 h 111"/>
                <a:gd name="T38" fmla="*/ 65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5 w 111"/>
                <a:gd name="T45" fmla="*/ 32 h 111"/>
                <a:gd name="T46" fmla="*/ 109 w 111"/>
                <a:gd name="T47" fmla="*/ 44 h 111"/>
                <a:gd name="T48" fmla="*/ 111 w 111"/>
                <a:gd name="T4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5"/>
                  </a:moveTo>
                  <a:lnTo>
                    <a:pt x="109" y="65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5" y="109"/>
                  </a:lnTo>
                  <a:lnTo>
                    <a:pt x="55" y="111"/>
                  </a:lnTo>
                  <a:lnTo>
                    <a:pt x="44" y="109"/>
                  </a:lnTo>
                  <a:lnTo>
                    <a:pt x="32" y="105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5" y="32"/>
                  </a:lnTo>
                  <a:lnTo>
                    <a:pt x="109" y="44"/>
                  </a:lnTo>
                  <a:lnTo>
                    <a:pt x="111" y="55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36" name="Freeform 24"/>
            <p:cNvSpPr>
              <a:spLocks/>
            </p:cNvSpPr>
            <p:nvPr/>
          </p:nvSpPr>
          <p:spPr bwMode="auto">
            <a:xfrm>
              <a:off x="1549401" y="4967288"/>
              <a:ext cx="88900" cy="88900"/>
            </a:xfrm>
            <a:custGeom>
              <a:avLst/>
              <a:gdLst>
                <a:gd name="T0" fmla="*/ 111 w 111"/>
                <a:gd name="T1" fmla="*/ 55 h 111"/>
                <a:gd name="T2" fmla="*/ 109 w 111"/>
                <a:gd name="T3" fmla="*/ 65 h 111"/>
                <a:gd name="T4" fmla="*/ 105 w 111"/>
                <a:gd name="T5" fmla="*/ 77 h 111"/>
                <a:gd name="T6" fmla="*/ 94 w 111"/>
                <a:gd name="T7" fmla="*/ 94 h 111"/>
                <a:gd name="T8" fmla="*/ 77 w 111"/>
                <a:gd name="T9" fmla="*/ 105 h 111"/>
                <a:gd name="T10" fmla="*/ 65 w 111"/>
                <a:gd name="T11" fmla="*/ 109 h 111"/>
                <a:gd name="T12" fmla="*/ 55 w 111"/>
                <a:gd name="T13" fmla="*/ 111 h 111"/>
                <a:gd name="T14" fmla="*/ 44 w 111"/>
                <a:gd name="T15" fmla="*/ 109 h 111"/>
                <a:gd name="T16" fmla="*/ 32 w 111"/>
                <a:gd name="T17" fmla="*/ 105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5 h 111"/>
                <a:gd name="T24" fmla="*/ 0 w 111"/>
                <a:gd name="T25" fmla="*/ 55 h 111"/>
                <a:gd name="T26" fmla="*/ 0 w 111"/>
                <a:gd name="T27" fmla="*/ 44 h 111"/>
                <a:gd name="T28" fmla="*/ 4 w 111"/>
                <a:gd name="T29" fmla="*/ 32 h 111"/>
                <a:gd name="T30" fmla="*/ 15 w 111"/>
                <a:gd name="T31" fmla="*/ 15 h 111"/>
                <a:gd name="T32" fmla="*/ 32 w 111"/>
                <a:gd name="T33" fmla="*/ 4 h 111"/>
                <a:gd name="T34" fmla="*/ 44 w 111"/>
                <a:gd name="T35" fmla="*/ 0 h 111"/>
                <a:gd name="T36" fmla="*/ 55 w 111"/>
                <a:gd name="T37" fmla="*/ 0 h 111"/>
                <a:gd name="T38" fmla="*/ 65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5 w 111"/>
                <a:gd name="T45" fmla="*/ 32 h 111"/>
                <a:gd name="T46" fmla="*/ 109 w 111"/>
                <a:gd name="T47" fmla="*/ 44 h 111"/>
                <a:gd name="T48" fmla="*/ 111 w 111"/>
                <a:gd name="T4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5"/>
                  </a:moveTo>
                  <a:lnTo>
                    <a:pt x="109" y="65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5" y="109"/>
                  </a:lnTo>
                  <a:lnTo>
                    <a:pt x="55" y="111"/>
                  </a:lnTo>
                  <a:lnTo>
                    <a:pt x="44" y="109"/>
                  </a:lnTo>
                  <a:lnTo>
                    <a:pt x="32" y="105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5" y="32"/>
                  </a:lnTo>
                  <a:lnTo>
                    <a:pt x="109" y="44"/>
                  </a:lnTo>
                  <a:lnTo>
                    <a:pt x="111" y="55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37" name="Freeform 25"/>
            <p:cNvSpPr>
              <a:spLocks/>
            </p:cNvSpPr>
            <p:nvPr/>
          </p:nvSpPr>
          <p:spPr bwMode="auto">
            <a:xfrm>
              <a:off x="3727451" y="4994275"/>
              <a:ext cx="87313" cy="88900"/>
            </a:xfrm>
            <a:custGeom>
              <a:avLst/>
              <a:gdLst>
                <a:gd name="T0" fmla="*/ 112 w 112"/>
                <a:gd name="T1" fmla="*/ 56 h 112"/>
                <a:gd name="T2" fmla="*/ 110 w 112"/>
                <a:gd name="T3" fmla="*/ 66 h 112"/>
                <a:gd name="T4" fmla="*/ 106 w 112"/>
                <a:gd name="T5" fmla="*/ 77 h 112"/>
                <a:gd name="T6" fmla="*/ 95 w 112"/>
                <a:gd name="T7" fmla="*/ 94 h 112"/>
                <a:gd name="T8" fmla="*/ 77 w 112"/>
                <a:gd name="T9" fmla="*/ 106 h 112"/>
                <a:gd name="T10" fmla="*/ 66 w 112"/>
                <a:gd name="T11" fmla="*/ 110 h 112"/>
                <a:gd name="T12" fmla="*/ 56 w 112"/>
                <a:gd name="T13" fmla="*/ 112 h 112"/>
                <a:gd name="T14" fmla="*/ 45 w 112"/>
                <a:gd name="T15" fmla="*/ 110 h 112"/>
                <a:gd name="T16" fmla="*/ 33 w 112"/>
                <a:gd name="T17" fmla="*/ 106 h 112"/>
                <a:gd name="T18" fmla="*/ 16 w 112"/>
                <a:gd name="T19" fmla="*/ 94 h 112"/>
                <a:gd name="T20" fmla="*/ 4 w 112"/>
                <a:gd name="T21" fmla="*/ 77 h 112"/>
                <a:gd name="T22" fmla="*/ 0 w 112"/>
                <a:gd name="T23" fmla="*/ 66 h 112"/>
                <a:gd name="T24" fmla="*/ 0 w 112"/>
                <a:gd name="T25" fmla="*/ 56 h 112"/>
                <a:gd name="T26" fmla="*/ 0 w 112"/>
                <a:gd name="T27" fmla="*/ 44 h 112"/>
                <a:gd name="T28" fmla="*/ 4 w 112"/>
                <a:gd name="T29" fmla="*/ 33 h 112"/>
                <a:gd name="T30" fmla="*/ 16 w 112"/>
                <a:gd name="T31" fmla="*/ 16 h 112"/>
                <a:gd name="T32" fmla="*/ 33 w 112"/>
                <a:gd name="T33" fmla="*/ 4 h 112"/>
                <a:gd name="T34" fmla="*/ 45 w 112"/>
                <a:gd name="T35" fmla="*/ 0 h 112"/>
                <a:gd name="T36" fmla="*/ 56 w 112"/>
                <a:gd name="T37" fmla="*/ 0 h 112"/>
                <a:gd name="T38" fmla="*/ 66 w 112"/>
                <a:gd name="T39" fmla="*/ 0 h 112"/>
                <a:gd name="T40" fmla="*/ 77 w 112"/>
                <a:gd name="T41" fmla="*/ 4 h 112"/>
                <a:gd name="T42" fmla="*/ 95 w 112"/>
                <a:gd name="T43" fmla="*/ 16 h 112"/>
                <a:gd name="T44" fmla="*/ 106 w 112"/>
                <a:gd name="T45" fmla="*/ 33 h 112"/>
                <a:gd name="T46" fmla="*/ 110 w 112"/>
                <a:gd name="T47" fmla="*/ 44 h 112"/>
                <a:gd name="T48" fmla="*/ 112 w 112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2">
                  <a:moveTo>
                    <a:pt x="112" y="56"/>
                  </a:moveTo>
                  <a:lnTo>
                    <a:pt x="110" y="66"/>
                  </a:lnTo>
                  <a:lnTo>
                    <a:pt x="106" y="77"/>
                  </a:lnTo>
                  <a:lnTo>
                    <a:pt x="95" y="94"/>
                  </a:lnTo>
                  <a:lnTo>
                    <a:pt x="77" y="106"/>
                  </a:lnTo>
                  <a:lnTo>
                    <a:pt x="66" y="110"/>
                  </a:lnTo>
                  <a:lnTo>
                    <a:pt x="56" y="112"/>
                  </a:lnTo>
                  <a:lnTo>
                    <a:pt x="45" y="110"/>
                  </a:lnTo>
                  <a:lnTo>
                    <a:pt x="33" y="106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6" y="16"/>
                  </a:lnTo>
                  <a:lnTo>
                    <a:pt x="33" y="4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7" y="4"/>
                  </a:lnTo>
                  <a:lnTo>
                    <a:pt x="95" y="16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39" name="Freeform 26"/>
            <p:cNvSpPr>
              <a:spLocks/>
            </p:cNvSpPr>
            <p:nvPr/>
          </p:nvSpPr>
          <p:spPr bwMode="auto">
            <a:xfrm>
              <a:off x="3727451" y="4994275"/>
              <a:ext cx="87313" cy="88900"/>
            </a:xfrm>
            <a:custGeom>
              <a:avLst/>
              <a:gdLst>
                <a:gd name="T0" fmla="*/ 112 w 112"/>
                <a:gd name="T1" fmla="*/ 56 h 112"/>
                <a:gd name="T2" fmla="*/ 110 w 112"/>
                <a:gd name="T3" fmla="*/ 66 h 112"/>
                <a:gd name="T4" fmla="*/ 106 w 112"/>
                <a:gd name="T5" fmla="*/ 77 h 112"/>
                <a:gd name="T6" fmla="*/ 95 w 112"/>
                <a:gd name="T7" fmla="*/ 94 h 112"/>
                <a:gd name="T8" fmla="*/ 77 w 112"/>
                <a:gd name="T9" fmla="*/ 106 h 112"/>
                <a:gd name="T10" fmla="*/ 66 w 112"/>
                <a:gd name="T11" fmla="*/ 110 h 112"/>
                <a:gd name="T12" fmla="*/ 56 w 112"/>
                <a:gd name="T13" fmla="*/ 112 h 112"/>
                <a:gd name="T14" fmla="*/ 45 w 112"/>
                <a:gd name="T15" fmla="*/ 110 h 112"/>
                <a:gd name="T16" fmla="*/ 33 w 112"/>
                <a:gd name="T17" fmla="*/ 106 h 112"/>
                <a:gd name="T18" fmla="*/ 16 w 112"/>
                <a:gd name="T19" fmla="*/ 94 h 112"/>
                <a:gd name="T20" fmla="*/ 4 w 112"/>
                <a:gd name="T21" fmla="*/ 77 h 112"/>
                <a:gd name="T22" fmla="*/ 0 w 112"/>
                <a:gd name="T23" fmla="*/ 66 h 112"/>
                <a:gd name="T24" fmla="*/ 0 w 112"/>
                <a:gd name="T25" fmla="*/ 56 h 112"/>
                <a:gd name="T26" fmla="*/ 0 w 112"/>
                <a:gd name="T27" fmla="*/ 44 h 112"/>
                <a:gd name="T28" fmla="*/ 4 w 112"/>
                <a:gd name="T29" fmla="*/ 33 h 112"/>
                <a:gd name="T30" fmla="*/ 16 w 112"/>
                <a:gd name="T31" fmla="*/ 16 h 112"/>
                <a:gd name="T32" fmla="*/ 33 w 112"/>
                <a:gd name="T33" fmla="*/ 4 h 112"/>
                <a:gd name="T34" fmla="*/ 45 w 112"/>
                <a:gd name="T35" fmla="*/ 0 h 112"/>
                <a:gd name="T36" fmla="*/ 56 w 112"/>
                <a:gd name="T37" fmla="*/ 0 h 112"/>
                <a:gd name="T38" fmla="*/ 66 w 112"/>
                <a:gd name="T39" fmla="*/ 0 h 112"/>
                <a:gd name="T40" fmla="*/ 77 w 112"/>
                <a:gd name="T41" fmla="*/ 4 h 112"/>
                <a:gd name="T42" fmla="*/ 95 w 112"/>
                <a:gd name="T43" fmla="*/ 16 h 112"/>
                <a:gd name="T44" fmla="*/ 106 w 112"/>
                <a:gd name="T45" fmla="*/ 33 h 112"/>
                <a:gd name="T46" fmla="*/ 110 w 112"/>
                <a:gd name="T47" fmla="*/ 44 h 112"/>
                <a:gd name="T48" fmla="*/ 112 w 112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2">
                  <a:moveTo>
                    <a:pt x="112" y="56"/>
                  </a:moveTo>
                  <a:lnTo>
                    <a:pt x="110" y="66"/>
                  </a:lnTo>
                  <a:lnTo>
                    <a:pt x="106" y="77"/>
                  </a:lnTo>
                  <a:lnTo>
                    <a:pt x="95" y="94"/>
                  </a:lnTo>
                  <a:lnTo>
                    <a:pt x="77" y="106"/>
                  </a:lnTo>
                  <a:lnTo>
                    <a:pt x="66" y="110"/>
                  </a:lnTo>
                  <a:lnTo>
                    <a:pt x="56" y="112"/>
                  </a:lnTo>
                  <a:lnTo>
                    <a:pt x="45" y="110"/>
                  </a:lnTo>
                  <a:lnTo>
                    <a:pt x="33" y="106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6" y="16"/>
                  </a:lnTo>
                  <a:lnTo>
                    <a:pt x="33" y="4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7" y="4"/>
                  </a:lnTo>
                  <a:lnTo>
                    <a:pt x="95" y="16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2" y="56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40" name="Freeform 27"/>
            <p:cNvSpPr>
              <a:spLocks/>
            </p:cNvSpPr>
            <p:nvPr/>
          </p:nvSpPr>
          <p:spPr bwMode="auto">
            <a:xfrm>
              <a:off x="5905501" y="4022725"/>
              <a:ext cx="87313" cy="87313"/>
            </a:xfrm>
            <a:custGeom>
              <a:avLst/>
              <a:gdLst>
                <a:gd name="T0" fmla="*/ 111 w 111"/>
                <a:gd name="T1" fmla="*/ 55 h 111"/>
                <a:gd name="T2" fmla="*/ 110 w 111"/>
                <a:gd name="T3" fmla="*/ 65 h 111"/>
                <a:gd name="T4" fmla="*/ 106 w 111"/>
                <a:gd name="T5" fmla="*/ 76 h 111"/>
                <a:gd name="T6" fmla="*/ 94 w 111"/>
                <a:gd name="T7" fmla="*/ 94 h 111"/>
                <a:gd name="T8" fmla="*/ 77 w 111"/>
                <a:gd name="T9" fmla="*/ 105 h 111"/>
                <a:gd name="T10" fmla="*/ 65 w 111"/>
                <a:gd name="T11" fmla="*/ 109 h 111"/>
                <a:gd name="T12" fmla="*/ 56 w 111"/>
                <a:gd name="T13" fmla="*/ 111 h 111"/>
                <a:gd name="T14" fmla="*/ 44 w 111"/>
                <a:gd name="T15" fmla="*/ 109 h 111"/>
                <a:gd name="T16" fmla="*/ 33 w 111"/>
                <a:gd name="T17" fmla="*/ 105 h 111"/>
                <a:gd name="T18" fmla="*/ 15 w 111"/>
                <a:gd name="T19" fmla="*/ 94 h 111"/>
                <a:gd name="T20" fmla="*/ 4 w 111"/>
                <a:gd name="T21" fmla="*/ 76 h 111"/>
                <a:gd name="T22" fmla="*/ 0 w 111"/>
                <a:gd name="T23" fmla="*/ 65 h 111"/>
                <a:gd name="T24" fmla="*/ 0 w 111"/>
                <a:gd name="T25" fmla="*/ 55 h 111"/>
                <a:gd name="T26" fmla="*/ 0 w 111"/>
                <a:gd name="T27" fmla="*/ 44 h 111"/>
                <a:gd name="T28" fmla="*/ 4 w 111"/>
                <a:gd name="T29" fmla="*/ 32 h 111"/>
                <a:gd name="T30" fmla="*/ 15 w 111"/>
                <a:gd name="T31" fmla="*/ 15 h 111"/>
                <a:gd name="T32" fmla="*/ 33 w 111"/>
                <a:gd name="T33" fmla="*/ 3 h 111"/>
                <a:gd name="T34" fmla="*/ 44 w 111"/>
                <a:gd name="T35" fmla="*/ 0 h 111"/>
                <a:gd name="T36" fmla="*/ 56 w 111"/>
                <a:gd name="T37" fmla="*/ 0 h 111"/>
                <a:gd name="T38" fmla="*/ 65 w 111"/>
                <a:gd name="T39" fmla="*/ 0 h 111"/>
                <a:gd name="T40" fmla="*/ 77 w 111"/>
                <a:gd name="T41" fmla="*/ 3 h 111"/>
                <a:gd name="T42" fmla="*/ 94 w 111"/>
                <a:gd name="T43" fmla="*/ 15 h 111"/>
                <a:gd name="T44" fmla="*/ 106 w 111"/>
                <a:gd name="T45" fmla="*/ 32 h 111"/>
                <a:gd name="T46" fmla="*/ 110 w 111"/>
                <a:gd name="T47" fmla="*/ 44 h 111"/>
                <a:gd name="T48" fmla="*/ 111 w 111"/>
                <a:gd name="T4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5"/>
                  </a:moveTo>
                  <a:lnTo>
                    <a:pt x="110" y="65"/>
                  </a:lnTo>
                  <a:lnTo>
                    <a:pt x="106" y="76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5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5"/>
                  </a:lnTo>
                  <a:lnTo>
                    <a:pt x="15" y="94"/>
                  </a:lnTo>
                  <a:lnTo>
                    <a:pt x="4" y="76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5" y="15"/>
                  </a:lnTo>
                  <a:lnTo>
                    <a:pt x="33" y="3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7" y="3"/>
                  </a:lnTo>
                  <a:lnTo>
                    <a:pt x="94" y="15"/>
                  </a:lnTo>
                  <a:lnTo>
                    <a:pt x="106" y="32"/>
                  </a:lnTo>
                  <a:lnTo>
                    <a:pt x="110" y="44"/>
                  </a:lnTo>
                  <a:lnTo>
                    <a:pt x="111" y="55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41" name="Freeform 28"/>
            <p:cNvSpPr>
              <a:spLocks/>
            </p:cNvSpPr>
            <p:nvPr/>
          </p:nvSpPr>
          <p:spPr bwMode="auto">
            <a:xfrm>
              <a:off x="5905501" y="4022725"/>
              <a:ext cx="87313" cy="87313"/>
            </a:xfrm>
            <a:custGeom>
              <a:avLst/>
              <a:gdLst>
                <a:gd name="T0" fmla="*/ 111 w 111"/>
                <a:gd name="T1" fmla="*/ 55 h 111"/>
                <a:gd name="T2" fmla="*/ 110 w 111"/>
                <a:gd name="T3" fmla="*/ 65 h 111"/>
                <a:gd name="T4" fmla="*/ 106 w 111"/>
                <a:gd name="T5" fmla="*/ 76 h 111"/>
                <a:gd name="T6" fmla="*/ 94 w 111"/>
                <a:gd name="T7" fmla="*/ 94 h 111"/>
                <a:gd name="T8" fmla="*/ 77 w 111"/>
                <a:gd name="T9" fmla="*/ 105 h 111"/>
                <a:gd name="T10" fmla="*/ 65 w 111"/>
                <a:gd name="T11" fmla="*/ 109 h 111"/>
                <a:gd name="T12" fmla="*/ 56 w 111"/>
                <a:gd name="T13" fmla="*/ 111 h 111"/>
                <a:gd name="T14" fmla="*/ 44 w 111"/>
                <a:gd name="T15" fmla="*/ 109 h 111"/>
                <a:gd name="T16" fmla="*/ 33 w 111"/>
                <a:gd name="T17" fmla="*/ 105 h 111"/>
                <a:gd name="T18" fmla="*/ 15 w 111"/>
                <a:gd name="T19" fmla="*/ 94 h 111"/>
                <a:gd name="T20" fmla="*/ 4 w 111"/>
                <a:gd name="T21" fmla="*/ 76 h 111"/>
                <a:gd name="T22" fmla="*/ 0 w 111"/>
                <a:gd name="T23" fmla="*/ 65 h 111"/>
                <a:gd name="T24" fmla="*/ 0 w 111"/>
                <a:gd name="T25" fmla="*/ 55 h 111"/>
                <a:gd name="T26" fmla="*/ 0 w 111"/>
                <a:gd name="T27" fmla="*/ 44 h 111"/>
                <a:gd name="T28" fmla="*/ 4 w 111"/>
                <a:gd name="T29" fmla="*/ 32 h 111"/>
                <a:gd name="T30" fmla="*/ 15 w 111"/>
                <a:gd name="T31" fmla="*/ 15 h 111"/>
                <a:gd name="T32" fmla="*/ 33 w 111"/>
                <a:gd name="T33" fmla="*/ 3 h 111"/>
                <a:gd name="T34" fmla="*/ 44 w 111"/>
                <a:gd name="T35" fmla="*/ 0 h 111"/>
                <a:gd name="T36" fmla="*/ 56 w 111"/>
                <a:gd name="T37" fmla="*/ 0 h 111"/>
                <a:gd name="T38" fmla="*/ 65 w 111"/>
                <a:gd name="T39" fmla="*/ 0 h 111"/>
                <a:gd name="T40" fmla="*/ 77 w 111"/>
                <a:gd name="T41" fmla="*/ 3 h 111"/>
                <a:gd name="T42" fmla="*/ 94 w 111"/>
                <a:gd name="T43" fmla="*/ 15 h 111"/>
                <a:gd name="T44" fmla="*/ 106 w 111"/>
                <a:gd name="T45" fmla="*/ 32 h 111"/>
                <a:gd name="T46" fmla="*/ 110 w 111"/>
                <a:gd name="T47" fmla="*/ 44 h 111"/>
                <a:gd name="T48" fmla="*/ 111 w 111"/>
                <a:gd name="T4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5"/>
                  </a:moveTo>
                  <a:lnTo>
                    <a:pt x="110" y="65"/>
                  </a:lnTo>
                  <a:lnTo>
                    <a:pt x="106" y="76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5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5"/>
                  </a:lnTo>
                  <a:lnTo>
                    <a:pt x="15" y="94"/>
                  </a:lnTo>
                  <a:lnTo>
                    <a:pt x="4" y="76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5" y="15"/>
                  </a:lnTo>
                  <a:lnTo>
                    <a:pt x="33" y="3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7" y="3"/>
                  </a:lnTo>
                  <a:lnTo>
                    <a:pt x="94" y="15"/>
                  </a:lnTo>
                  <a:lnTo>
                    <a:pt x="106" y="32"/>
                  </a:lnTo>
                  <a:lnTo>
                    <a:pt x="110" y="44"/>
                  </a:lnTo>
                  <a:lnTo>
                    <a:pt x="111" y="55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42" name="Freeform 29"/>
            <p:cNvSpPr>
              <a:spLocks/>
            </p:cNvSpPr>
            <p:nvPr/>
          </p:nvSpPr>
          <p:spPr bwMode="auto">
            <a:xfrm>
              <a:off x="8081963" y="3105150"/>
              <a:ext cx="88900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7 h 111"/>
                <a:gd name="T4" fmla="*/ 105 w 111"/>
                <a:gd name="T5" fmla="*/ 77 h 111"/>
                <a:gd name="T6" fmla="*/ 94 w 111"/>
                <a:gd name="T7" fmla="*/ 94 h 111"/>
                <a:gd name="T8" fmla="*/ 77 w 111"/>
                <a:gd name="T9" fmla="*/ 106 h 111"/>
                <a:gd name="T10" fmla="*/ 67 w 111"/>
                <a:gd name="T11" fmla="*/ 109 h 111"/>
                <a:gd name="T12" fmla="*/ 55 w 111"/>
                <a:gd name="T13" fmla="*/ 111 h 111"/>
                <a:gd name="T14" fmla="*/ 44 w 111"/>
                <a:gd name="T15" fmla="*/ 109 h 111"/>
                <a:gd name="T16" fmla="*/ 32 w 111"/>
                <a:gd name="T17" fmla="*/ 106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7 h 111"/>
                <a:gd name="T24" fmla="*/ 0 w 111"/>
                <a:gd name="T25" fmla="*/ 56 h 111"/>
                <a:gd name="T26" fmla="*/ 0 w 111"/>
                <a:gd name="T27" fmla="*/ 44 h 111"/>
                <a:gd name="T28" fmla="*/ 4 w 111"/>
                <a:gd name="T29" fmla="*/ 33 h 111"/>
                <a:gd name="T30" fmla="*/ 15 w 111"/>
                <a:gd name="T31" fmla="*/ 15 h 111"/>
                <a:gd name="T32" fmla="*/ 32 w 111"/>
                <a:gd name="T33" fmla="*/ 4 h 111"/>
                <a:gd name="T34" fmla="*/ 44 w 111"/>
                <a:gd name="T35" fmla="*/ 0 h 111"/>
                <a:gd name="T36" fmla="*/ 55 w 111"/>
                <a:gd name="T37" fmla="*/ 0 h 111"/>
                <a:gd name="T38" fmla="*/ 67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5 w 111"/>
                <a:gd name="T45" fmla="*/ 33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7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7" y="109"/>
                  </a:lnTo>
                  <a:lnTo>
                    <a:pt x="55" y="111"/>
                  </a:lnTo>
                  <a:lnTo>
                    <a:pt x="44" y="109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5143" name="Freeform 30"/>
            <p:cNvSpPr>
              <a:spLocks/>
            </p:cNvSpPr>
            <p:nvPr/>
          </p:nvSpPr>
          <p:spPr bwMode="auto">
            <a:xfrm>
              <a:off x="8081963" y="3105150"/>
              <a:ext cx="88900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7 h 111"/>
                <a:gd name="T4" fmla="*/ 105 w 111"/>
                <a:gd name="T5" fmla="*/ 77 h 111"/>
                <a:gd name="T6" fmla="*/ 94 w 111"/>
                <a:gd name="T7" fmla="*/ 94 h 111"/>
                <a:gd name="T8" fmla="*/ 77 w 111"/>
                <a:gd name="T9" fmla="*/ 106 h 111"/>
                <a:gd name="T10" fmla="*/ 67 w 111"/>
                <a:gd name="T11" fmla="*/ 109 h 111"/>
                <a:gd name="T12" fmla="*/ 55 w 111"/>
                <a:gd name="T13" fmla="*/ 111 h 111"/>
                <a:gd name="T14" fmla="*/ 44 w 111"/>
                <a:gd name="T15" fmla="*/ 109 h 111"/>
                <a:gd name="T16" fmla="*/ 32 w 111"/>
                <a:gd name="T17" fmla="*/ 106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7 h 111"/>
                <a:gd name="T24" fmla="*/ 0 w 111"/>
                <a:gd name="T25" fmla="*/ 56 h 111"/>
                <a:gd name="T26" fmla="*/ 0 w 111"/>
                <a:gd name="T27" fmla="*/ 44 h 111"/>
                <a:gd name="T28" fmla="*/ 4 w 111"/>
                <a:gd name="T29" fmla="*/ 33 h 111"/>
                <a:gd name="T30" fmla="*/ 15 w 111"/>
                <a:gd name="T31" fmla="*/ 15 h 111"/>
                <a:gd name="T32" fmla="*/ 32 w 111"/>
                <a:gd name="T33" fmla="*/ 4 h 111"/>
                <a:gd name="T34" fmla="*/ 44 w 111"/>
                <a:gd name="T35" fmla="*/ 0 h 111"/>
                <a:gd name="T36" fmla="*/ 55 w 111"/>
                <a:gd name="T37" fmla="*/ 0 h 111"/>
                <a:gd name="T38" fmla="*/ 67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5 w 111"/>
                <a:gd name="T45" fmla="*/ 33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7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7" y="109"/>
                  </a:lnTo>
                  <a:lnTo>
                    <a:pt x="55" y="111"/>
                  </a:lnTo>
                  <a:lnTo>
                    <a:pt x="44" y="109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5149" name="Grupo 5148"/>
          <p:cNvGrpSpPr/>
          <p:nvPr/>
        </p:nvGrpSpPr>
        <p:grpSpPr>
          <a:xfrm>
            <a:off x="1487488" y="2798763"/>
            <a:ext cx="6720859" cy="2150249"/>
            <a:chOff x="1487488" y="2798763"/>
            <a:chExt cx="6720859" cy="2150249"/>
          </a:xfrm>
        </p:grpSpPr>
        <p:sp>
          <p:nvSpPr>
            <p:cNvPr id="5144" name="Rectangle 31"/>
            <p:cNvSpPr>
              <a:spLocks noChangeArrowheads="1"/>
            </p:cNvSpPr>
            <p:nvPr/>
          </p:nvSpPr>
          <p:spPr bwMode="auto">
            <a:xfrm>
              <a:off x="1487488" y="4672013"/>
              <a:ext cx="2644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4,6</a:t>
              </a:r>
              <a:endPara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5145" name="Rectangle 32"/>
            <p:cNvSpPr>
              <a:spLocks noChangeArrowheads="1"/>
            </p:cNvSpPr>
            <p:nvPr/>
          </p:nvSpPr>
          <p:spPr bwMode="auto">
            <a:xfrm>
              <a:off x="3613151" y="4648200"/>
              <a:ext cx="2644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b="1" dirty="0" smtClean="0">
                  <a:solidFill>
                    <a:srgbClr val="002060"/>
                  </a:solidFill>
                  <a:latin typeface="Arial Narrow" pitchFamily="34" charset="0"/>
                </a:rPr>
                <a:t>4,6</a:t>
              </a:r>
              <a:endParaRPr lang="pt-BR" altLang="pt-BR" b="1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  <p:sp>
          <p:nvSpPr>
            <p:cNvPr id="5146" name="Rectangle 33"/>
            <p:cNvSpPr>
              <a:spLocks noChangeArrowheads="1"/>
            </p:cNvSpPr>
            <p:nvPr/>
          </p:nvSpPr>
          <p:spPr bwMode="auto">
            <a:xfrm>
              <a:off x="5803901" y="3714750"/>
              <a:ext cx="2644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5,3</a:t>
              </a:r>
              <a:endPara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5147" name="Rectangle 34"/>
            <p:cNvSpPr>
              <a:spLocks noChangeArrowheads="1"/>
            </p:cNvSpPr>
            <p:nvPr/>
          </p:nvSpPr>
          <p:spPr bwMode="auto">
            <a:xfrm>
              <a:off x="7943851" y="2798763"/>
              <a:ext cx="2644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6,0</a:t>
              </a:r>
              <a:endParaRPr kumimoji="0" lang="pt-BR" alt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751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de cantos arredondados 30"/>
          <p:cNvSpPr/>
          <p:nvPr/>
        </p:nvSpPr>
        <p:spPr>
          <a:xfrm>
            <a:off x="7279696" y="2264678"/>
            <a:ext cx="2307265" cy="3857827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de cantos arredondados 28"/>
          <p:cNvSpPr/>
          <p:nvPr/>
        </p:nvSpPr>
        <p:spPr>
          <a:xfrm>
            <a:off x="4880344" y="2264679"/>
            <a:ext cx="2307265" cy="3857826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216000" y="1584000"/>
            <a:ext cx="3912037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analisando-se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apenas as respostas daquelas que se declararam vencedoras, o ‘impacto positivo na empresa’ em decorrência da participação no Prêmio foi melhor pontuado (7,3), enquanto que as não vencedoras atribuíram apenas uma nota 5,0 !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00883" y="5481782"/>
            <a:ext cx="1607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pt-BR" dirty="0" smtClean="0"/>
              <a:t>vencedoras</a:t>
            </a:r>
          </a:p>
          <a:p>
            <a:r>
              <a:rPr lang="pt-BR" b="1" dirty="0" smtClean="0"/>
              <a:t>2013</a:t>
            </a:r>
            <a:endParaRPr lang="pt-BR" b="1" dirty="0"/>
          </a:p>
        </p:txBody>
      </p:sp>
      <p:grpSp>
        <p:nvGrpSpPr>
          <p:cNvPr id="8" name="Grupo 7"/>
          <p:cNvGrpSpPr/>
          <p:nvPr/>
        </p:nvGrpSpPr>
        <p:grpSpPr>
          <a:xfrm>
            <a:off x="4733846" y="2434833"/>
            <a:ext cx="1101810" cy="3259450"/>
            <a:chOff x="336228" y="1268760"/>
            <a:chExt cx="1368152" cy="4303132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28" y="1268760"/>
              <a:ext cx="1368152" cy="4303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Conector reto 9"/>
            <p:cNvCxnSpPr/>
            <p:nvPr/>
          </p:nvCxnSpPr>
          <p:spPr>
            <a:xfrm flipV="1">
              <a:off x="1262646" y="2198679"/>
              <a:ext cx="0" cy="2528571"/>
            </a:xfrm>
            <a:prstGeom prst="line">
              <a:avLst/>
            </a:prstGeom>
            <a:ln w="38100">
              <a:solidFill>
                <a:srgbClr val="00206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aixaDeTexto 10"/>
          <p:cNvSpPr txBox="1"/>
          <p:nvPr/>
        </p:nvSpPr>
        <p:spPr>
          <a:xfrm>
            <a:off x="5704613" y="5481780"/>
            <a:ext cx="176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não vencedoras</a:t>
            </a:r>
          </a:p>
          <a:p>
            <a:pPr algn="ctr"/>
            <a:r>
              <a:rPr lang="pt-BR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2013</a:t>
            </a:r>
            <a:endParaRPr lang="pt-BR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5832209" y="2434833"/>
            <a:ext cx="1101810" cy="3259450"/>
            <a:chOff x="-4967924" y="1009964"/>
            <a:chExt cx="1368152" cy="4303132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67924" y="1009964"/>
              <a:ext cx="1368152" cy="4303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" name="Conector reto 13"/>
            <p:cNvCxnSpPr/>
            <p:nvPr/>
          </p:nvCxnSpPr>
          <p:spPr>
            <a:xfrm flipV="1">
              <a:off x="-4041506" y="2675345"/>
              <a:ext cx="0" cy="1793110"/>
            </a:xfrm>
            <a:prstGeom prst="line">
              <a:avLst/>
            </a:prstGeom>
            <a:ln w="38100">
              <a:solidFill>
                <a:srgbClr val="00206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tângulo 2"/>
          <p:cNvSpPr/>
          <p:nvPr/>
        </p:nvSpPr>
        <p:spPr>
          <a:xfrm>
            <a:off x="4880343" y="1829917"/>
            <a:ext cx="4706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02060"/>
                </a:solidFill>
                <a:latin typeface="Arial Narrow" pitchFamily="34" charset="0"/>
              </a:rPr>
              <a:t>a</a:t>
            </a:r>
            <a:r>
              <a:rPr lang="pt-BR" sz="2000" dirty="0" smtClean="0">
                <a:solidFill>
                  <a:srgbClr val="002060"/>
                </a:solidFill>
                <a:latin typeface="Arial Narrow" pitchFamily="34" charset="0"/>
              </a:rPr>
              <a:t>valiação - impacto </a:t>
            </a:r>
            <a:r>
              <a:rPr lang="pt-BR" sz="2000" dirty="0">
                <a:solidFill>
                  <a:srgbClr val="002060"/>
                </a:solidFill>
                <a:latin typeface="Arial Narrow" pitchFamily="34" charset="0"/>
              </a:rPr>
              <a:t>positivo na empresa</a:t>
            </a:r>
            <a:endParaRPr lang="pt-BR" sz="2000" dirty="0"/>
          </a:p>
        </p:txBody>
      </p:sp>
      <p:sp>
        <p:nvSpPr>
          <p:cNvPr id="15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056627" y="5481780"/>
            <a:ext cx="1607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pt-BR" dirty="0" smtClean="0"/>
              <a:t>vencedoras</a:t>
            </a:r>
          </a:p>
          <a:p>
            <a:r>
              <a:rPr lang="pt-BR" b="1" dirty="0" smtClean="0"/>
              <a:t>2012</a:t>
            </a:r>
            <a:endParaRPr lang="pt-BR" b="1" dirty="0"/>
          </a:p>
        </p:txBody>
      </p:sp>
      <p:grpSp>
        <p:nvGrpSpPr>
          <p:cNvPr id="17" name="Grupo 16"/>
          <p:cNvGrpSpPr/>
          <p:nvPr/>
        </p:nvGrpSpPr>
        <p:grpSpPr>
          <a:xfrm>
            <a:off x="7128474" y="2487996"/>
            <a:ext cx="1101810" cy="3259450"/>
            <a:chOff x="336228" y="1268760"/>
            <a:chExt cx="1368152" cy="4303132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28" y="1268760"/>
              <a:ext cx="1368152" cy="4303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9" name="Conector reto 18"/>
            <p:cNvCxnSpPr/>
            <p:nvPr/>
          </p:nvCxnSpPr>
          <p:spPr>
            <a:xfrm flipV="1">
              <a:off x="1262646" y="1879808"/>
              <a:ext cx="0" cy="2847443"/>
            </a:xfrm>
            <a:prstGeom prst="line">
              <a:avLst/>
            </a:prstGeom>
            <a:ln w="38100">
              <a:solidFill>
                <a:srgbClr val="00206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aixaDeTexto 19"/>
          <p:cNvSpPr txBox="1"/>
          <p:nvPr/>
        </p:nvSpPr>
        <p:spPr>
          <a:xfrm>
            <a:off x="8077975" y="5471145"/>
            <a:ext cx="176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não vencedoras</a:t>
            </a:r>
          </a:p>
          <a:p>
            <a:pPr algn="ctr"/>
            <a:r>
              <a:rPr lang="pt-BR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2012</a:t>
            </a:r>
            <a:endParaRPr lang="pt-BR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8333167" y="2487996"/>
            <a:ext cx="1101810" cy="3259450"/>
            <a:chOff x="-4967924" y="1009964"/>
            <a:chExt cx="1368152" cy="4303132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67924" y="1009964"/>
              <a:ext cx="1368152" cy="4303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Conector reto 22"/>
            <p:cNvCxnSpPr/>
            <p:nvPr/>
          </p:nvCxnSpPr>
          <p:spPr>
            <a:xfrm flipV="1">
              <a:off x="-4041506" y="2689385"/>
              <a:ext cx="8390" cy="1779067"/>
            </a:xfrm>
            <a:prstGeom prst="line">
              <a:avLst/>
            </a:prstGeom>
            <a:ln w="38100">
              <a:solidFill>
                <a:srgbClr val="00206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tângulo 32"/>
          <p:cNvSpPr/>
          <p:nvPr/>
        </p:nvSpPr>
        <p:spPr>
          <a:xfrm>
            <a:off x="5609108" y="2950840"/>
            <a:ext cx="4248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600" dirty="0" smtClean="0">
                <a:solidFill>
                  <a:srgbClr val="002060"/>
                </a:solidFill>
                <a:latin typeface="Arial Narrow" pitchFamily="34" charset="0"/>
              </a:rPr>
              <a:t>7,3</a:t>
            </a:r>
            <a:endParaRPr lang="pt-BR" sz="1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6762741" y="3496728"/>
            <a:ext cx="4248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600" dirty="0" smtClean="0">
                <a:solidFill>
                  <a:srgbClr val="002060"/>
                </a:solidFill>
                <a:latin typeface="Arial Narrow" pitchFamily="34" charset="0"/>
              </a:rPr>
              <a:t>5,0</a:t>
            </a:r>
            <a:endParaRPr lang="pt-BR" sz="1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8072658" y="2834886"/>
            <a:ext cx="4248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600" dirty="0" smtClean="0">
                <a:solidFill>
                  <a:srgbClr val="002060"/>
                </a:solidFill>
                <a:latin typeface="Arial Narrow" pitchFamily="34" charset="0"/>
              </a:rPr>
              <a:t>8,5</a:t>
            </a:r>
            <a:endParaRPr lang="pt-BR" sz="1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9226291" y="3572168"/>
            <a:ext cx="4248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1600" dirty="0" smtClean="0">
                <a:solidFill>
                  <a:srgbClr val="002060"/>
                </a:solidFill>
                <a:latin typeface="Arial Narrow" pitchFamily="34" charset="0"/>
              </a:rPr>
              <a:t>4,9</a:t>
            </a:r>
            <a:endParaRPr lang="pt-BR" sz="1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4684597" y="2178445"/>
            <a:ext cx="2558669" cy="4030289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35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9" grpId="0" animBg="1"/>
      <p:bldP spid="2" grpId="0"/>
      <p:bldP spid="7" grpId="0"/>
      <p:bldP spid="11" grpId="0"/>
      <p:bldP spid="3" grpId="0"/>
      <p:bldP spid="16" grpId="0"/>
      <p:bldP spid="20" grpId="0"/>
      <p:bldP spid="33" grpId="0"/>
      <p:bldP spid="34" grpId="0"/>
      <p:bldP spid="35" grpId="0"/>
      <p:bldP spid="36" grpId="0"/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6000" y="1584000"/>
            <a:ext cx="432048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o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‘impacto como empresária’ decorrente da participação no Prêmio foi outra variável cujo resultado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merece atenção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na medida em que correspondeu a 5,1, apesar das vencedoras terem atribuído uma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nota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elevada (7,6) enquanto as não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vencedoras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um valor bem mais conservador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(5,3)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!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842079" y="2667698"/>
            <a:ext cx="517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7,6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5011034" y="2188248"/>
            <a:ext cx="1036320" cy="3259450"/>
            <a:chOff x="336228" y="1268760"/>
            <a:chExt cx="1368152" cy="4303132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28" y="1268760"/>
              <a:ext cx="1368152" cy="4303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Conector reto 7"/>
            <p:cNvCxnSpPr/>
            <p:nvPr/>
          </p:nvCxnSpPr>
          <p:spPr>
            <a:xfrm flipV="1">
              <a:off x="1262647" y="2145529"/>
              <a:ext cx="0" cy="2552631"/>
            </a:xfrm>
            <a:prstGeom prst="line">
              <a:avLst/>
            </a:prstGeom>
            <a:ln w="38100">
              <a:solidFill>
                <a:srgbClr val="00206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aixaDeTexto 8"/>
          <p:cNvSpPr txBox="1"/>
          <p:nvPr/>
        </p:nvSpPr>
        <p:spPr>
          <a:xfrm>
            <a:off x="7418928" y="3175930"/>
            <a:ext cx="52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5,3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6596301" y="2188248"/>
            <a:ext cx="1036320" cy="3259450"/>
            <a:chOff x="-4967924" y="1009964"/>
            <a:chExt cx="1368152" cy="4303132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67924" y="1009964"/>
              <a:ext cx="1368152" cy="4303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Conector reto 11"/>
            <p:cNvCxnSpPr/>
            <p:nvPr/>
          </p:nvCxnSpPr>
          <p:spPr>
            <a:xfrm flipV="1">
              <a:off x="-4041505" y="2570505"/>
              <a:ext cx="0" cy="1883403"/>
            </a:xfrm>
            <a:prstGeom prst="line">
              <a:avLst/>
            </a:prstGeom>
            <a:ln w="38100">
              <a:solidFill>
                <a:srgbClr val="00206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tângulo 12"/>
          <p:cNvSpPr/>
          <p:nvPr/>
        </p:nvSpPr>
        <p:spPr>
          <a:xfrm>
            <a:off x="5413575" y="1741248"/>
            <a:ext cx="38713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rgbClr val="002060"/>
                </a:solidFill>
                <a:latin typeface="Arial Narrow" pitchFamily="34" charset="0"/>
              </a:rPr>
              <a:t>avaliação - impacto como empresária</a:t>
            </a:r>
            <a:endParaRPr lang="pt-BR" sz="2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956675" y="51245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vencedoras</a:t>
            </a:r>
            <a:endParaRPr lang="pt-BR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472086" y="512586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não vencedoras</a:t>
            </a:r>
            <a:endParaRPr lang="pt-BR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939022" y="3634457"/>
            <a:ext cx="52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3,6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8128270" y="2186914"/>
            <a:ext cx="1036320" cy="3259450"/>
            <a:chOff x="-4967924" y="1009964"/>
            <a:chExt cx="1368152" cy="4303132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67924" y="1009964"/>
              <a:ext cx="1368152" cy="4303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9" name="Conector reto 18"/>
            <p:cNvCxnSpPr/>
            <p:nvPr/>
          </p:nvCxnSpPr>
          <p:spPr>
            <a:xfrm flipV="1">
              <a:off x="-4041505" y="3164809"/>
              <a:ext cx="0" cy="1289098"/>
            </a:xfrm>
            <a:prstGeom prst="line">
              <a:avLst/>
            </a:prstGeom>
            <a:ln w="38100">
              <a:solidFill>
                <a:srgbClr val="00206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aixaDeTexto 19"/>
          <p:cNvSpPr txBox="1"/>
          <p:nvPr/>
        </p:nvSpPr>
        <p:spPr>
          <a:xfrm>
            <a:off x="8001903" y="51264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não soube responder</a:t>
            </a:r>
            <a:endParaRPr lang="pt-BR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216000" y="4813061"/>
            <a:ext cx="4320480" cy="1286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fica claro que as participantes que não sabiam nem se já haviam sido vencedoras do Prêmio ‘puxam’ a média para baixo !</a:t>
            </a:r>
            <a:endParaRPr lang="pt-B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1462104"/>
            <a:ext cx="4493865" cy="312271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67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3" grpId="0"/>
      <p:bldP spid="14" grpId="0"/>
      <p:bldP spid="15" grpId="0"/>
      <p:bldP spid="16" grpId="0"/>
      <p:bldP spid="20" grpId="0"/>
      <p:bldP spid="21" grpId="0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5999" y="1584000"/>
            <a:ext cx="921462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o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conjunto desses quesitos indica de forma muito clara a diferença entre vencer ou não vencer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no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Prêmio, mas preocupa o fato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de,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independentemente do perfil, todas as notas estarem inferiores aos resultados de 2012!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150294"/>
              </p:ext>
            </p:extLst>
          </p:nvPr>
        </p:nvGraphicFramePr>
        <p:xfrm>
          <a:off x="20099" y="2863785"/>
          <a:ext cx="9503911" cy="2845062"/>
        </p:xfrm>
        <a:graphic>
          <a:graphicData uri="http://schemas.openxmlformats.org/drawingml/2006/table">
            <a:tbl>
              <a:tblPr firstRow="1" firstCol="1" bandRow="1"/>
              <a:tblGrid>
                <a:gridCol w="4398194"/>
                <a:gridCol w="1312899"/>
                <a:gridCol w="1227748"/>
                <a:gridCol w="1341912"/>
                <a:gridCol w="1223158"/>
              </a:tblGrid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vencedora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2013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vencedora</a:t>
                      </a:r>
                      <a:endParaRPr lang="pt-BR" sz="1600" baseline="0" dirty="0" smtClean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2012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não vencedora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2013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não vencedora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2012</a:t>
                      </a: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3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Acessibilidade </a:t>
                      </a:r>
                      <a:r>
                        <a:rPr lang="pt-BR" sz="16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das informações sobre o prêmio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30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Clareza </a:t>
                      </a:r>
                      <a:r>
                        <a:rPr lang="pt-BR" sz="16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quanto ao regulamento do prêmio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Retorno do </a:t>
                      </a:r>
                      <a:r>
                        <a:rPr lang="pt-BR" sz="16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Sebrae quanto a sua participação no prêmio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Clareza quanto ao processo de avaliação do prêmio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49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Quão satisfeita está com a sua participação no prêmio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576189" y="3716864"/>
            <a:ext cx="966412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7,8</a:t>
            </a: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4586822" y="4121963"/>
            <a:ext cx="966412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600" dirty="0" smtClean="0">
                <a:solidFill>
                  <a:srgbClr val="002060"/>
                </a:solidFill>
                <a:latin typeface="Arial Narrow" pitchFamily="34" charset="0"/>
              </a:rPr>
              <a:t>7,3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4586822" y="4523382"/>
            <a:ext cx="966412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7,2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4586822" y="4961532"/>
            <a:ext cx="966412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7,0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7"/>
          <p:cNvSpPr>
            <a:spLocks noChangeArrowheads="1"/>
          </p:cNvSpPr>
          <p:nvPr/>
        </p:nvSpPr>
        <p:spPr bwMode="auto">
          <a:xfrm>
            <a:off x="4586822" y="5388665"/>
            <a:ext cx="966412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8,2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5928456" y="3716864"/>
            <a:ext cx="966412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8,1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5917823" y="4121963"/>
            <a:ext cx="966412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600" dirty="0" smtClean="0">
                <a:solidFill>
                  <a:srgbClr val="002060"/>
                </a:solidFill>
                <a:latin typeface="Arial Narrow" pitchFamily="34" charset="0"/>
              </a:rPr>
              <a:t>8,5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5917823" y="4523382"/>
            <a:ext cx="966412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8,6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5917823" y="4961532"/>
            <a:ext cx="966412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8,5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7"/>
          <p:cNvSpPr>
            <a:spLocks noChangeArrowheads="1"/>
          </p:cNvSpPr>
          <p:nvPr/>
        </p:nvSpPr>
        <p:spPr bwMode="auto">
          <a:xfrm>
            <a:off x="5917823" y="5388665"/>
            <a:ext cx="966412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9,0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7178198" y="3716864"/>
            <a:ext cx="966412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6,5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7178198" y="4121963"/>
            <a:ext cx="966412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7,1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7178198" y="4523382"/>
            <a:ext cx="966412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5,5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7178196" y="4961532"/>
            <a:ext cx="966412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5,8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7"/>
          <p:cNvSpPr>
            <a:spLocks noChangeArrowheads="1"/>
          </p:cNvSpPr>
          <p:nvPr/>
        </p:nvSpPr>
        <p:spPr bwMode="auto">
          <a:xfrm>
            <a:off x="7178198" y="5388665"/>
            <a:ext cx="966412" cy="2724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6,3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8464213" y="3707097"/>
            <a:ext cx="966412" cy="1958673"/>
            <a:chOff x="4748674" y="3840264"/>
            <a:chExt cx="966412" cy="1958673"/>
          </a:xfrm>
          <a:solidFill>
            <a:schemeClr val="bg1">
              <a:lumMod val="85000"/>
            </a:schemeClr>
          </a:solidFill>
        </p:grpSpPr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4748674" y="3840264"/>
              <a:ext cx="966412" cy="272415"/>
            </a:xfrm>
            <a:prstGeom prst="round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6,9</a:t>
              </a:r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4748674" y="4242615"/>
              <a:ext cx="966412" cy="272415"/>
            </a:xfrm>
            <a:prstGeom prst="round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7,3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4748674" y="4650222"/>
              <a:ext cx="966412" cy="272415"/>
            </a:xfrm>
            <a:prstGeom prst="round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6,1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4748674" y="5088372"/>
              <a:ext cx="966412" cy="272415"/>
            </a:xfrm>
            <a:prstGeom prst="round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5,9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4748674" y="5526522"/>
              <a:ext cx="966412" cy="272415"/>
            </a:xfrm>
            <a:prstGeom prst="round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6,6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2" name="Grupo 61"/>
          <p:cNvGrpSpPr/>
          <p:nvPr/>
        </p:nvGrpSpPr>
        <p:grpSpPr>
          <a:xfrm>
            <a:off x="4584316" y="3714972"/>
            <a:ext cx="977045" cy="1944216"/>
            <a:chOff x="4597964" y="5487439"/>
            <a:chExt cx="977045" cy="194421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1" name="Rectangle 13"/>
            <p:cNvSpPr>
              <a:spLocks noChangeArrowheads="1"/>
            </p:cNvSpPr>
            <p:nvPr/>
          </p:nvSpPr>
          <p:spPr bwMode="auto">
            <a:xfrm>
              <a:off x="4597964" y="5487439"/>
              <a:ext cx="966412" cy="272415"/>
            </a:xfrm>
            <a:prstGeom prst="round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7,8</a:t>
              </a:r>
            </a:p>
          </p:txBody>
        </p: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4608597" y="5892538"/>
              <a:ext cx="966412" cy="272415"/>
            </a:xfrm>
            <a:prstGeom prst="round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7,3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25"/>
            <p:cNvSpPr>
              <a:spLocks noChangeArrowheads="1"/>
            </p:cNvSpPr>
            <p:nvPr/>
          </p:nvSpPr>
          <p:spPr bwMode="auto">
            <a:xfrm>
              <a:off x="4608597" y="6293957"/>
              <a:ext cx="966412" cy="272415"/>
            </a:xfrm>
            <a:prstGeom prst="round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7,2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31"/>
            <p:cNvSpPr>
              <a:spLocks noChangeArrowheads="1"/>
            </p:cNvSpPr>
            <p:nvPr/>
          </p:nvSpPr>
          <p:spPr bwMode="auto">
            <a:xfrm>
              <a:off x="4608597" y="6732107"/>
              <a:ext cx="966412" cy="272415"/>
            </a:xfrm>
            <a:prstGeom prst="round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7,0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37"/>
            <p:cNvSpPr>
              <a:spLocks noChangeArrowheads="1"/>
            </p:cNvSpPr>
            <p:nvPr/>
          </p:nvSpPr>
          <p:spPr bwMode="auto">
            <a:xfrm>
              <a:off x="4608597" y="7159240"/>
              <a:ext cx="966412" cy="272415"/>
            </a:xfrm>
            <a:prstGeom prst="round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8,2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5914075" y="3725074"/>
            <a:ext cx="977045" cy="1944216"/>
            <a:chOff x="5939598" y="5487439"/>
            <a:chExt cx="977045" cy="1944216"/>
          </a:xfrm>
          <a:solidFill>
            <a:srgbClr val="92D050"/>
          </a:solidFill>
        </p:grpSpPr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5950231" y="5487439"/>
              <a:ext cx="966412" cy="272415"/>
            </a:xfrm>
            <a:prstGeom prst="round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8,1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>
              <a:off x="5939598" y="5892538"/>
              <a:ext cx="966412" cy="272415"/>
            </a:xfrm>
            <a:prstGeom prst="round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8,4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5939598" y="6293957"/>
              <a:ext cx="966412" cy="272415"/>
            </a:xfrm>
            <a:prstGeom prst="round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8,6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31"/>
            <p:cNvSpPr>
              <a:spLocks noChangeArrowheads="1"/>
            </p:cNvSpPr>
            <p:nvPr/>
          </p:nvSpPr>
          <p:spPr bwMode="auto">
            <a:xfrm>
              <a:off x="5939598" y="6732107"/>
              <a:ext cx="966412" cy="272415"/>
            </a:xfrm>
            <a:prstGeom prst="round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8,5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37"/>
            <p:cNvSpPr>
              <a:spLocks noChangeArrowheads="1"/>
            </p:cNvSpPr>
            <p:nvPr/>
          </p:nvSpPr>
          <p:spPr bwMode="auto">
            <a:xfrm>
              <a:off x="5939598" y="7159240"/>
              <a:ext cx="966412" cy="272415"/>
            </a:xfrm>
            <a:prstGeom prst="round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9,0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7162573" y="3723301"/>
            <a:ext cx="966414" cy="1944216"/>
            <a:chOff x="7199971" y="5487439"/>
            <a:chExt cx="966414" cy="194421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1" name="Rectangle 13"/>
            <p:cNvSpPr>
              <a:spLocks noChangeArrowheads="1"/>
            </p:cNvSpPr>
            <p:nvPr/>
          </p:nvSpPr>
          <p:spPr bwMode="auto">
            <a:xfrm>
              <a:off x="7199973" y="5487439"/>
              <a:ext cx="966412" cy="272415"/>
            </a:xfrm>
            <a:prstGeom prst="round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6,5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19"/>
            <p:cNvSpPr>
              <a:spLocks noChangeArrowheads="1"/>
            </p:cNvSpPr>
            <p:nvPr/>
          </p:nvSpPr>
          <p:spPr bwMode="auto">
            <a:xfrm>
              <a:off x="7199973" y="5892538"/>
              <a:ext cx="966412" cy="272415"/>
            </a:xfrm>
            <a:prstGeom prst="round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7,1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25"/>
            <p:cNvSpPr>
              <a:spLocks noChangeArrowheads="1"/>
            </p:cNvSpPr>
            <p:nvPr/>
          </p:nvSpPr>
          <p:spPr bwMode="auto">
            <a:xfrm>
              <a:off x="7199973" y="6293957"/>
              <a:ext cx="966412" cy="272415"/>
            </a:xfrm>
            <a:prstGeom prst="round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5,5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7199971" y="6732107"/>
              <a:ext cx="966412" cy="272415"/>
            </a:xfrm>
            <a:prstGeom prst="round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5,8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37"/>
            <p:cNvSpPr>
              <a:spLocks noChangeArrowheads="1"/>
            </p:cNvSpPr>
            <p:nvPr/>
          </p:nvSpPr>
          <p:spPr bwMode="auto">
            <a:xfrm>
              <a:off x="7199973" y="7159240"/>
              <a:ext cx="966412" cy="272415"/>
            </a:xfrm>
            <a:prstGeom prst="round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6,3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Grupo 55"/>
          <p:cNvGrpSpPr/>
          <p:nvPr/>
        </p:nvGrpSpPr>
        <p:grpSpPr>
          <a:xfrm>
            <a:off x="8472340" y="3696876"/>
            <a:ext cx="966412" cy="1958673"/>
            <a:chOff x="4748674" y="3840264"/>
            <a:chExt cx="966412" cy="1958673"/>
          </a:xfrm>
          <a:solidFill>
            <a:srgbClr val="92D050"/>
          </a:solidFill>
        </p:grpSpPr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4748674" y="3840264"/>
              <a:ext cx="966412" cy="272415"/>
            </a:xfrm>
            <a:prstGeom prst="round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6,9</a:t>
              </a:r>
            </a:p>
          </p:txBody>
        </p: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4748674" y="4242615"/>
              <a:ext cx="966412" cy="272415"/>
            </a:xfrm>
            <a:prstGeom prst="round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7,3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25"/>
            <p:cNvSpPr>
              <a:spLocks noChangeArrowheads="1"/>
            </p:cNvSpPr>
            <p:nvPr/>
          </p:nvSpPr>
          <p:spPr bwMode="auto">
            <a:xfrm>
              <a:off x="4748674" y="4650222"/>
              <a:ext cx="966412" cy="272415"/>
            </a:xfrm>
            <a:prstGeom prst="round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6,1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31"/>
            <p:cNvSpPr>
              <a:spLocks noChangeArrowheads="1"/>
            </p:cNvSpPr>
            <p:nvPr/>
          </p:nvSpPr>
          <p:spPr bwMode="auto">
            <a:xfrm>
              <a:off x="4748674" y="5088372"/>
              <a:ext cx="966412" cy="272415"/>
            </a:xfrm>
            <a:prstGeom prst="round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5,9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37"/>
            <p:cNvSpPr>
              <a:spLocks noChangeArrowheads="1"/>
            </p:cNvSpPr>
            <p:nvPr/>
          </p:nvSpPr>
          <p:spPr bwMode="auto">
            <a:xfrm>
              <a:off x="4748674" y="5526522"/>
              <a:ext cx="966412" cy="272415"/>
            </a:xfrm>
            <a:prstGeom prst="roundRect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6,6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03401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5999" y="1584000"/>
            <a:ext cx="9166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comparando-se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os resultados d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as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2 rodadas, observa-se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que a avaliação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das vencedoras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foi menos expressiva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em 2013,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e a variação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entre as notas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(vencedora &amp; não vencedora) se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reduziu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6149111" y="6272211"/>
            <a:ext cx="1210878" cy="521424"/>
            <a:chOff x="5029993" y="3422086"/>
            <a:chExt cx="1210878" cy="521424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029993" y="3517901"/>
              <a:ext cx="69850" cy="68263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60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158889" y="3422086"/>
              <a:ext cx="78386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vencedora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029993" y="3787445"/>
              <a:ext cx="69850" cy="69850"/>
            </a:xfrm>
            <a:prstGeom prst="rect">
              <a:avLst/>
            </a:prstGeom>
            <a:solidFill>
              <a:srgbClr val="403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60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131593" y="3697289"/>
              <a:ext cx="11092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não vencedora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4988827" y="2841597"/>
            <a:ext cx="3321051" cy="3289881"/>
            <a:chOff x="2852350" y="2822840"/>
            <a:chExt cx="3321051" cy="3289881"/>
          </a:xfrm>
        </p:grpSpPr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612763" y="3081602"/>
              <a:ext cx="2560638" cy="2586038"/>
            </a:xfrm>
            <a:custGeom>
              <a:avLst/>
              <a:gdLst>
                <a:gd name="T0" fmla="*/ 2477 w 3225"/>
                <a:gd name="T1" fmla="*/ 964 h 3259"/>
                <a:gd name="T2" fmla="*/ 3225 w 3225"/>
                <a:gd name="T3" fmla="*/ 964 h 3259"/>
                <a:gd name="T4" fmla="*/ 3225 w 3225"/>
                <a:gd name="T5" fmla="*/ 3259 h 3259"/>
                <a:gd name="T6" fmla="*/ 2477 w 3225"/>
                <a:gd name="T7" fmla="*/ 3259 h 3259"/>
                <a:gd name="T8" fmla="*/ 2477 w 3225"/>
                <a:gd name="T9" fmla="*/ 964 h 3259"/>
                <a:gd name="T10" fmla="*/ 0 w 3225"/>
                <a:gd name="T11" fmla="*/ 0 h 3259"/>
                <a:gd name="T12" fmla="*/ 749 w 3225"/>
                <a:gd name="T13" fmla="*/ 0 h 3259"/>
                <a:gd name="T14" fmla="*/ 749 w 3225"/>
                <a:gd name="T15" fmla="*/ 3259 h 3259"/>
                <a:gd name="T16" fmla="*/ 0 w 3225"/>
                <a:gd name="T17" fmla="*/ 3259 h 3259"/>
                <a:gd name="T18" fmla="*/ 0 w 3225"/>
                <a:gd name="T19" fmla="*/ 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5" h="3259">
                  <a:moveTo>
                    <a:pt x="2477" y="964"/>
                  </a:moveTo>
                  <a:lnTo>
                    <a:pt x="3225" y="964"/>
                  </a:lnTo>
                  <a:lnTo>
                    <a:pt x="3225" y="3259"/>
                  </a:lnTo>
                  <a:lnTo>
                    <a:pt x="2477" y="3259"/>
                  </a:lnTo>
                  <a:lnTo>
                    <a:pt x="2477" y="964"/>
                  </a:lnTo>
                  <a:close/>
                  <a:moveTo>
                    <a:pt x="0" y="0"/>
                  </a:moveTo>
                  <a:lnTo>
                    <a:pt x="749" y="0"/>
                  </a:lnTo>
                  <a:lnTo>
                    <a:pt x="749" y="3259"/>
                  </a:lnTo>
                  <a:lnTo>
                    <a:pt x="0" y="3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852351" y="4513527"/>
              <a:ext cx="2560638" cy="1154113"/>
            </a:xfrm>
            <a:custGeom>
              <a:avLst/>
              <a:gdLst>
                <a:gd name="T0" fmla="*/ 2477 w 3225"/>
                <a:gd name="T1" fmla="*/ 315 h 1454"/>
                <a:gd name="T2" fmla="*/ 3225 w 3225"/>
                <a:gd name="T3" fmla="*/ 315 h 1454"/>
                <a:gd name="T4" fmla="*/ 3225 w 3225"/>
                <a:gd name="T5" fmla="*/ 1454 h 1454"/>
                <a:gd name="T6" fmla="*/ 2477 w 3225"/>
                <a:gd name="T7" fmla="*/ 1454 h 1454"/>
                <a:gd name="T8" fmla="*/ 2477 w 3225"/>
                <a:gd name="T9" fmla="*/ 315 h 1454"/>
                <a:gd name="T10" fmla="*/ 0 w 3225"/>
                <a:gd name="T11" fmla="*/ 0 h 1454"/>
                <a:gd name="T12" fmla="*/ 749 w 3225"/>
                <a:gd name="T13" fmla="*/ 0 h 1454"/>
                <a:gd name="T14" fmla="*/ 749 w 3225"/>
                <a:gd name="T15" fmla="*/ 1454 h 1454"/>
                <a:gd name="T16" fmla="*/ 0 w 3225"/>
                <a:gd name="T17" fmla="*/ 1454 h 1454"/>
                <a:gd name="T18" fmla="*/ 0 w 3225"/>
                <a:gd name="T19" fmla="*/ 0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5" h="1454">
                  <a:moveTo>
                    <a:pt x="2477" y="315"/>
                  </a:moveTo>
                  <a:lnTo>
                    <a:pt x="3225" y="315"/>
                  </a:lnTo>
                  <a:lnTo>
                    <a:pt x="3225" y="1454"/>
                  </a:lnTo>
                  <a:lnTo>
                    <a:pt x="2477" y="1454"/>
                  </a:lnTo>
                  <a:lnTo>
                    <a:pt x="2477" y="315"/>
                  </a:lnTo>
                  <a:close/>
                  <a:moveTo>
                    <a:pt x="0" y="0"/>
                  </a:moveTo>
                  <a:lnTo>
                    <a:pt x="749" y="0"/>
                  </a:lnTo>
                  <a:lnTo>
                    <a:pt x="749" y="1454"/>
                  </a:lnTo>
                  <a:lnTo>
                    <a:pt x="0" y="14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3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733663" y="3586427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7,5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768338" y="2822840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8,5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973251" y="4505590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6,2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953334" y="4256352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6,6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2852350" y="5667694"/>
              <a:ext cx="3321051" cy="45719"/>
            </a:xfrm>
            <a:prstGeom prst="rect">
              <a:avLst/>
            </a:prstGeom>
            <a:solidFill>
              <a:srgbClr val="868686"/>
            </a:solidFill>
            <a:ln w="38100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2863627" y="5774167"/>
              <a:ext cx="1315826" cy="33855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rgbClr val="002060"/>
                  </a:solidFill>
                  <a:latin typeface="Arial Narrow" panose="020B0606020202030204" pitchFamily="34" charset="0"/>
                </a:defRPr>
              </a:lvl1pPr>
            </a:lstStyle>
            <a:p>
              <a:r>
                <a:rPr lang="pt-BR" b="1" dirty="0" smtClean="0"/>
                <a:t>2012</a:t>
              </a:r>
              <a:endParaRPr lang="pt-BR" b="1" dirty="0"/>
            </a:p>
          </p:txBody>
        </p:sp>
      </p:grpSp>
      <p:sp>
        <p:nvSpPr>
          <p:cNvPr id="24" name="CaixaDeTexto 23"/>
          <p:cNvSpPr txBox="1"/>
          <p:nvPr/>
        </p:nvSpPr>
        <p:spPr>
          <a:xfrm>
            <a:off x="7003511" y="5808109"/>
            <a:ext cx="1280319" cy="3385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2013</a:t>
            </a:r>
            <a:endParaRPr lang="pt-BR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6888531" y="3594048"/>
            <a:ext cx="1421347" cy="20787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3904510" y="3073063"/>
            <a:ext cx="975169" cy="1420971"/>
            <a:chOff x="1768033" y="3054306"/>
            <a:chExt cx="975169" cy="1420971"/>
          </a:xfrm>
        </p:grpSpPr>
        <p:sp>
          <p:nvSpPr>
            <p:cNvPr id="26" name="Chave direita 25"/>
            <p:cNvSpPr/>
            <p:nvPr/>
          </p:nvSpPr>
          <p:spPr>
            <a:xfrm flipH="1">
              <a:off x="2606724" y="3054306"/>
              <a:ext cx="136478" cy="1420971"/>
            </a:xfrm>
            <a:prstGeom prst="rightBrac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1768033" y="3575291"/>
              <a:ext cx="838691" cy="4001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r"/>
              <a:r>
                <a:rPr lang="pt-BR" sz="2000" dirty="0" smtClean="0">
                  <a:solidFill>
                    <a:srgbClr val="002060"/>
                  </a:solidFill>
                  <a:latin typeface="Arial Narrow" pitchFamily="34" charset="0"/>
                </a:rPr>
                <a:t>28,8% </a:t>
              </a:r>
              <a:endParaRPr lang="pt-BR" sz="20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8385578" y="3851546"/>
            <a:ext cx="1031866" cy="899986"/>
            <a:chOff x="2470827" y="3575291"/>
            <a:chExt cx="1031866" cy="899986"/>
          </a:xfrm>
        </p:grpSpPr>
        <p:sp>
          <p:nvSpPr>
            <p:cNvPr id="32" name="Chave direita 31"/>
            <p:cNvSpPr/>
            <p:nvPr/>
          </p:nvSpPr>
          <p:spPr>
            <a:xfrm>
              <a:off x="2470827" y="3575291"/>
              <a:ext cx="135897" cy="899986"/>
            </a:xfrm>
            <a:prstGeom prst="rightBrac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2664002" y="3810420"/>
              <a:ext cx="838691" cy="40011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r"/>
              <a:r>
                <a:rPr lang="pt-BR" sz="2000" dirty="0" smtClean="0">
                  <a:solidFill>
                    <a:srgbClr val="002060"/>
                  </a:solidFill>
                  <a:latin typeface="Arial Narrow" pitchFamily="34" charset="0"/>
                </a:rPr>
                <a:t>20,9% </a:t>
              </a:r>
              <a:endParaRPr lang="pt-BR" sz="20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  <p:sp>
        <p:nvSpPr>
          <p:cNvPr id="30" name="Retângulo 29"/>
          <p:cNvSpPr/>
          <p:nvPr/>
        </p:nvSpPr>
        <p:spPr>
          <a:xfrm>
            <a:off x="4976677" y="2448088"/>
            <a:ext cx="38713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Arial Narrow" pitchFamily="34" charset="0"/>
              </a:rPr>
              <a:t>média das avaliações</a:t>
            </a:r>
            <a:endParaRPr lang="pt-BR" sz="2000" b="1" dirty="0"/>
          </a:p>
        </p:txBody>
      </p:sp>
      <p:sp>
        <p:nvSpPr>
          <p:cNvPr id="34" name="Retângulo de cantos arredondados 33"/>
          <p:cNvSpPr/>
          <p:nvPr/>
        </p:nvSpPr>
        <p:spPr>
          <a:xfrm rot="21191738">
            <a:off x="444287" y="2832465"/>
            <a:ext cx="3036990" cy="3285386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a diminuição da nota das vencedoras pode significar uma menor apreciação do prêmio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pt-BR" dirty="0">
              <a:solidFill>
                <a:srgbClr val="002060"/>
              </a:solidFill>
              <a:latin typeface="Arial Narrow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a diminuição entre as avaliações (vencedora &amp; não vencedora) pode significar uma menor valorização do prêmio</a:t>
            </a:r>
            <a:endParaRPr lang="pt-BR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04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  <p:bldP spid="27" grpId="0" animBg="1"/>
      <p:bldP spid="27" grpId="1" animBg="1"/>
      <p:bldP spid="30" grpId="0"/>
      <p:bldP spid="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16000" y="1584000"/>
            <a:ext cx="9118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com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relação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à idade das participantes, as mais experientes são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invariavelmente as que melhor avaliam todos esses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quesitos, algo preocupante a médio e longo prazo</a:t>
            </a:r>
            <a:endParaRPr lang="pt-BR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5507525"/>
              </p:ext>
            </p:extLst>
          </p:nvPr>
        </p:nvGraphicFramePr>
        <p:xfrm>
          <a:off x="20099" y="2522585"/>
          <a:ext cx="9201999" cy="2811886"/>
        </p:xfrm>
        <a:graphic>
          <a:graphicData uri="http://schemas.openxmlformats.org/drawingml/2006/table">
            <a:tbl>
              <a:tblPr firstRow="1" firstCol="1" bandRow="1"/>
              <a:tblGrid>
                <a:gridCol w="4258476"/>
                <a:gridCol w="1271192"/>
                <a:gridCol w="1412435"/>
                <a:gridCol w="1129948"/>
                <a:gridCol w="1129948"/>
              </a:tblGrid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6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21 a 31</a:t>
                      </a:r>
                      <a:r>
                        <a:rPr lang="pt-BR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anos</a:t>
                      </a:r>
                      <a:endParaRPr lang="pt-BR" sz="1600" b="1" dirty="0" smtClean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32 a</a:t>
                      </a:r>
                      <a:r>
                        <a:rPr lang="pt-BR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44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anos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45 a 55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anos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mais de 55 anos</a:t>
                      </a:r>
                      <a:endParaRPr lang="pt-BR" sz="1600" b="1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3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Acessibilidade </a:t>
                      </a:r>
                      <a:r>
                        <a:rPr lang="pt-BR" sz="16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das informações sobre o prêmio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30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Clareza </a:t>
                      </a:r>
                      <a:r>
                        <a:rPr lang="pt-BR" sz="16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quanto ao regulamento do prêmio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Retorno do </a:t>
                      </a:r>
                      <a:r>
                        <a:rPr lang="pt-BR" sz="16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Sebrae quanto a sua participação no prêmio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Clareza quanto ao processo de avaliação do prêmio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31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Quão satisfeita está com a sua participação no prêmio</a:t>
                      </a: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4516814" y="3365897"/>
            <a:ext cx="4723811" cy="282182"/>
            <a:chOff x="4516814" y="3365897"/>
            <a:chExt cx="4723811" cy="282182"/>
          </a:xfrm>
        </p:grpSpPr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516814" y="3375664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5,8</a:t>
              </a:r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5869081" y="3375664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6,2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7142573" y="3375664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6,2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8274213" y="3365897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7,1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4527447" y="3768248"/>
            <a:ext cx="4713178" cy="284930"/>
            <a:chOff x="4527447" y="3768248"/>
            <a:chExt cx="4713178" cy="284930"/>
          </a:xfrm>
        </p:grpSpPr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4527447" y="3780763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7,1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5858448" y="3780763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6,9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7142573" y="3780763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6,9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8274213" y="3768248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7,2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4527447" y="4175855"/>
            <a:ext cx="4713178" cy="278742"/>
            <a:chOff x="4527447" y="4175855"/>
            <a:chExt cx="4713178" cy="278742"/>
          </a:xfrm>
        </p:grpSpPr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4527447" y="4182182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5,1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5858448" y="4182182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5,1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7142573" y="4182182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5,2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8274213" y="4175855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5,7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527447" y="4614005"/>
            <a:ext cx="4713178" cy="278742"/>
            <a:chOff x="4527447" y="4614005"/>
            <a:chExt cx="4713178" cy="278742"/>
          </a:xfrm>
        </p:grpSpPr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4527447" y="4620332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5,5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31"/>
            <p:cNvSpPr>
              <a:spLocks noChangeArrowheads="1"/>
            </p:cNvSpPr>
            <p:nvPr/>
          </p:nvSpPr>
          <p:spPr bwMode="auto">
            <a:xfrm>
              <a:off x="5858448" y="4620332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5,4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7142571" y="4620332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5,8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8274213" y="4614005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5,8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527447" y="5047465"/>
            <a:ext cx="4713178" cy="277105"/>
            <a:chOff x="4527447" y="5047465"/>
            <a:chExt cx="4713178" cy="277105"/>
          </a:xfrm>
        </p:grpSpPr>
        <p:sp>
          <p:nvSpPr>
            <p:cNvPr id="21" name="Rectangle 37"/>
            <p:cNvSpPr>
              <a:spLocks noChangeArrowheads="1"/>
            </p:cNvSpPr>
            <p:nvPr/>
          </p:nvSpPr>
          <p:spPr bwMode="auto">
            <a:xfrm>
              <a:off x="4527447" y="5047465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6,5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37"/>
            <p:cNvSpPr>
              <a:spLocks noChangeArrowheads="1"/>
            </p:cNvSpPr>
            <p:nvPr/>
          </p:nvSpPr>
          <p:spPr bwMode="auto">
            <a:xfrm>
              <a:off x="5858448" y="5047465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6,0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7142573" y="5047465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6,2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8274213" y="5052155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6,7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4527970" y="3379545"/>
            <a:ext cx="4723811" cy="1958673"/>
            <a:chOff x="-2127371" y="-1065656"/>
            <a:chExt cx="4723811" cy="1958673"/>
          </a:xfrm>
        </p:grpSpPr>
        <p:sp>
          <p:nvSpPr>
            <p:cNvPr id="49" name="Rectangle 13"/>
            <p:cNvSpPr>
              <a:spLocks noChangeArrowheads="1"/>
            </p:cNvSpPr>
            <p:nvPr/>
          </p:nvSpPr>
          <p:spPr bwMode="auto">
            <a:xfrm>
              <a:off x="-2127371" y="-1055889"/>
              <a:ext cx="966412" cy="27241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5,8</a:t>
              </a:r>
            </a:p>
          </p:txBody>
        </p:sp>
        <p:sp>
          <p:nvSpPr>
            <p:cNvPr id="51" name="Rectangle 25"/>
            <p:cNvSpPr>
              <a:spLocks noChangeArrowheads="1"/>
            </p:cNvSpPr>
            <p:nvPr/>
          </p:nvSpPr>
          <p:spPr bwMode="auto">
            <a:xfrm>
              <a:off x="-2116738" y="-249371"/>
              <a:ext cx="966412" cy="27241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5,1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>
              <a:off x="-785737" y="188779"/>
              <a:ext cx="966412" cy="27241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5,4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37"/>
            <p:cNvSpPr>
              <a:spLocks noChangeArrowheads="1"/>
            </p:cNvSpPr>
            <p:nvPr/>
          </p:nvSpPr>
          <p:spPr bwMode="auto">
            <a:xfrm>
              <a:off x="-785737" y="615912"/>
              <a:ext cx="966412" cy="27241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6,0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19"/>
            <p:cNvSpPr>
              <a:spLocks noChangeArrowheads="1"/>
            </p:cNvSpPr>
            <p:nvPr/>
          </p:nvSpPr>
          <p:spPr bwMode="auto">
            <a:xfrm>
              <a:off x="498388" y="-650790"/>
              <a:ext cx="966412" cy="27241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6,9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13"/>
            <p:cNvSpPr>
              <a:spLocks noChangeArrowheads="1"/>
            </p:cNvSpPr>
            <p:nvPr/>
          </p:nvSpPr>
          <p:spPr bwMode="auto">
            <a:xfrm>
              <a:off x="1630028" y="-1065656"/>
              <a:ext cx="966412" cy="272415"/>
            </a:xfrm>
            <a:prstGeom prst="roundRect">
              <a:avLst/>
            </a:prstGeom>
            <a:solidFill>
              <a:srgbClr val="92D050"/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7,1</a:t>
              </a:r>
            </a:p>
          </p:txBody>
        </p:sp>
        <p:sp>
          <p:nvSpPr>
            <p:cNvPr id="65" name="Rectangle 19"/>
            <p:cNvSpPr>
              <a:spLocks noChangeArrowheads="1"/>
            </p:cNvSpPr>
            <p:nvPr/>
          </p:nvSpPr>
          <p:spPr bwMode="auto">
            <a:xfrm>
              <a:off x="1630028" y="-663305"/>
              <a:ext cx="966412" cy="272415"/>
            </a:xfrm>
            <a:prstGeom prst="roundRect">
              <a:avLst/>
            </a:prstGeom>
            <a:solidFill>
              <a:srgbClr val="92D050"/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7,2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25"/>
            <p:cNvSpPr>
              <a:spLocks noChangeArrowheads="1"/>
            </p:cNvSpPr>
            <p:nvPr/>
          </p:nvSpPr>
          <p:spPr bwMode="auto">
            <a:xfrm>
              <a:off x="1630028" y="-255698"/>
              <a:ext cx="966412" cy="272415"/>
            </a:xfrm>
            <a:prstGeom prst="roundRect">
              <a:avLst/>
            </a:prstGeom>
            <a:solidFill>
              <a:srgbClr val="92D050"/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5,7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31"/>
            <p:cNvSpPr>
              <a:spLocks noChangeArrowheads="1"/>
            </p:cNvSpPr>
            <p:nvPr/>
          </p:nvSpPr>
          <p:spPr bwMode="auto">
            <a:xfrm>
              <a:off x="1630028" y="182452"/>
              <a:ext cx="966412" cy="272415"/>
            </a:xfrm>
            <a:prstGeom prst="roundRect">
              <a:avLst/>
            </a:prstGeom>
            <a:solidFill>
              <a:srgbClr val="92D050"/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5,8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37"/>
            <p:cNvSpPr>
              <a:spLocks noChangeArrowheads="1"/>
            </p:cNvSpPr>
            <p:nvPr/>
          </p:nvSpPr>
          <p:spPr bwMode="auto">
            <a:xfrm>
              <a:off x="1630028" y="620602"/>
              <a:ext cx="966412" cy="272415"/>
            </a:xfrm>
            <a:prstGeom prst="roundRect">
              <a:avLst/>
            </a:prstGeom>
            <a:solidFill>
              <a:srgbClr val="92D050"/>
            </a:solidFill>
            <a:ln>
              <a:noFill/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6,7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895863" y="5385622"/>
            <a:ext cx="6348337" cy="369332"/>
            <a:chOff x="2895863" y="5401524"/>
            <a:chExt cx="6348337" cy="369332"/>
          </a:xfrm>
        </p:grpSpPr>
        <p:sp>
          <p:nvSpPr>
            <p:cNvPr id="45" name="Rectangle 37"/>
            <p:cNvSpPr>
              <a:spLocks noChangeArrowheads="1"/>
            </p:cNvSpPr>
            <p:nvPr/>
          </p:nvSpPr>
          <p:spPr bwMode="auto">
            <a:xfrm>
              <a:off x="4541618" y="5455057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6,0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37"/>
            <p:cNvSpPr>
              <a:spLocks noChangeArrowheads="1"/>
            </p:cNvSpPr>
            <p:nvPr/>
          </p:nvSpPr>
          <p:spPr bwMode="auto">
            <a:xfrm>
              <a:off x="5872619" y="5455057"/>
              <a:ext cx="966412" cy="27241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5,9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37"/>
            <p:cNvSpPr>
              <a:spLocks noChangeArrowheads="1"/>
            </p:cNvSpPr>
            <p:nvPr/>
          </p:nvSpPr>
          <p:spPr bwMode="auto">
            <a:xfrm>
              <a:off x="7156744" y="5455057"/>
              <a:ext cx="966412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6,1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37"/>
            <p:cNvSpPr>
              <a:spLocks noChangeArrowheads="1"/>
            </p:cNvSpPr>
            <p:nvPr/>
          </p:nvSpPr>
          <p:spPr bwMode="auto">
            <a:xfrm>
              <a:off x="8277788" y="5449983"/>
              <a:ext cx="966412" cy="272415"/>
            </a:xfrm>
            <a:prstGeom prst="roundRect">
              <a:avLst/>
            </a:prstGeom>
            <a:solidFill>
              <a:srgbClr val="92D050"/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6,5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CaixaDeTexto 72"/>
            <p:cNvSpPr txBox="1"/>
            <p:nvPr/>
          </p:nvSpPr>
          <p:spPr>
            <a:xfrm>
              <a:off x="2895863" y="5401524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média</a:t>
              </a:r>
              <a:endParaRPr lang="pt-BR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0088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grpSp>
        <p:nvGrpSpPr>
          <p:cNvPr id="165" name="Grupo 164"/>
          <p:cNvGrpSpPr/>
          <p:nvPr/>
        </p:nvGrpSpPr>
        <p:grpSpPr>
          <a:xfrm>
            <a:off x="544513" y="5745420"/>
            <a:ext cx="7156450" cy="661988"/>
            <a:chOff x="544513" y="4598988"/>
            <a:chExt cx="7156450" cy="661988"/>
          </a:xfrm>
        </p:grpSpPr>
        <p:sp>
          <p:nvSpPr>
            <p:cNvPr id="166" name="Rectangle 119"/>
            <p:cNvSpPr>
              <a:spLocks noChangeArrowheads="1"/>
            </p:cNvSpPr>
            <p:nvPr/>
          </p:nvSpPr>
          <p:spPr bwMode="auto">
            <a:xfrm>
              <a:off x="549276" y="4598988"/>
              <a:ext cx="7146925" cy="7938"/>
            </a:xfrm>
            <a:prstGeom prst="rect">
              <a:avLst/>
            </a:prstGeom>
            <a:solidFill>
              <a:srgbClr val="868686"/>
            </a:solidFill>
            <a:ln w="1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7" name="Freeform 120"/>
            <p:cNvSpPr>
              <a:spLocks noEditPoints="1"/>
            </p:cNvSpPr>
            <p:nvPr/>
          </p:nvSpPr>
          <p:spPr bwMode="auto">
            <a:xfrm>
              <a:off x="544513" y="4602163"/>
              <a:ext cx="7156450" cy="47625"/>
            </a:xfrm>
            <a:custGeom>
              <a:avLst/>
              <a:gdLst>
                <a:gd name="T0" fmla="*/ 11 w 9015"/>
                <a:gd name="T1" fmla="*/ 0 h 60"/>
                <a:gd name="T2" fmla="*/ 11 w 9015"/>
                <a:gd name="T3" fmla="*/ 60 h 60"/>
                <a:gd name="T4" fmla="*/ 0 w 9015"/>
                <a:gd name="T5" fmla="*/ 60 h 60"/>
                <a:gd name="T6" fmla="*/ 0 w 9015"/>
                <a:gd name="T7" fmla="*/ 0 h 60"/>
                <a:gd name="T8" fmla="*/ 11 w 9015"/>
                <a:gd name="T9" fmla="*/ 0 h 60"/>
                <a:gd name="T10" fmla="*/ 1812 w 9015"/>
                <a:gd name="T11" fmla="*/ 0 h 60"/>
                <a:gd name="T12" fmla="*/ 1812 w 9015"/>
                <a:gd name="T13" fmla="*/ 60 h 60"/>
                <a:gd name="T14" fmla="*/ 1801 w 9015"/>
                <a:gd name="T15" fmla="*/ 60 h 60"/>
                <a:gd name="T16" fmla="*/ 1801 w 9015"/>
                <a:gd name="T17" fmla="*/ 0 h 60"/>
                <a:gd name="T18" fmla="*/ 1812 w 9015"/>
                <a:gd name="T19" fmla="*/ 0 h 60"/>
                <a:gd name="T20" fmla="*/ 3613 w 9015"/>
                <a:gd name="T21" fmla="*/ 0 h 60"/>
                <a:gd name="T22" fmla="*/ 3613 w 9015"/>
                <a:gd name="T23" fmla="*/ 60 h 60"/>
                <a:gd name="T24" fmla="*/ 3601 w 9015"/>
                <a:gd name="T25" fmla="*/ 60 h 60"/>
                <a:gd name="T26" fmla="*/ 3601 w 9015"/>
                <a:gd name="T27" fmla="*/ 0 h 60"/>
                <a:gd name="T28" fmla="*/ 3613 w 9015"/>
                <a:gd name="T29" fmla="*/ 0 h 60"/>
                <a:gd name="T30" fmla="*/ 5414 w 9015"/>
                <a:gd name="T31" fmla="*/ 0 h 60"/>
                <a:gd name="T32" fmla="*/ 5414 w 9015"/>
                <a:gd name="T33" fmla="*/ 60 h 60"/>
                <a:gd name="T34" fmla="*/ 5402 w 9015"/>
                <a:gd name="T35" fmla="*/ 60 h 60"/>
                <a:gd name="T36" fmla="*/ 5402 w 9015"/>
                <a:gd name="T37" fmla="*/ 0 h 60"/>
                <a:gd name="T38" fmla="*/ 5414 w 9015"/>
                <a:gd name="T39" fmla="*/ 0 h 60"/>
                <a:gd name="T40" fmla="*/ 7215 w 9015"/>
                <a:gd name="T41" fmla="*/ 0 h 60"/>
                <a:gd name="T42" fmla="*/ 7215 w 9015"/>
                <a:gd name="T43" fmla="*/ 60 h 60"/>
                <a:gd name="T44" fmla="*/ 7203 w 9015"/>
                <a:gd name="T45" fmla="*/ 60 h 60"/>
                <a:gd name="T46" fmla="*/ 7203 w 9015"/>
                <a:gd name="T47" fmla="*/ 0 h 60"/>
                <a:gd name="T48" fmla="*/ 7215 w 9015"/>
                <a:gd name="T49" fmla="*/ 0 h 60"/>
                <a:gd name="T50" fmla="*/ 9015 w 9015"/>
                <a:gd name="T51" fmla="*/ 0 h 60"/>
                <a:gd name="T52" fmla="*/ 9015 w 9015"/>
                <a:gd name="T53" fmla="*/ 60 h 60"/>
                <a:gd name="T54" fmla="*/ 9004 w 9015"/>
                <a:gd name="T55" fmla="*/ 60 h 60"/>
                <a:gd name="T56" fmla="*/ 9004 w 9015"/>
                <a:gd name="T57" fmla="*/ 0 h 60"/>
                <a:gd name="T58" fmla="*/ 9015 w 9015"/>
                <a:gd name="T5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015" h="60">
                  <a:moveTo>
                    <a:pt x="11" y="0"/>
                  </a:moveTo>
                  <a:lnTo>
                    <a:pt x="11" y="60"/>
                  </a:lnTo>
                  <a:lnTo>
                    <a:pt x="0" y="60"/>
                  </a:lnTo>
                  <a:lnTo>
                    <a:pt x="0" y="0"/>
                  </a:lnTo>
                  <a:lnTo>
                    <a:pt x="11" y="0"/>
                  </a:lnTo>
                  <a:close/>
                  <a:moveTo>
                    <a:pt x="1812" y="0"/>
                  </a:moveTo>
                  <a:lnTo>
                    <a:pt x="1812" y="60"/>
                  </a:lnTo>
                  <a:lnTo>
                    <a:pt x="1801" y="60"/>
                  </a:lnTo>
                  <a:lnTo>
                    <a:pt x="1801" y="0"/>
                  </a:lnTo>
                  <a:lnTo>
                    <a:pt x="1812" y="0"/>
                  </a:lnTo>
                  <a:close/>
                  <a:moveTo>
                    <a:pt x="3613" y="0"/>
                  </a:moveTo>
                  <a:lnTo>
                    <a:pt x="3613" y="60"/>
                  </a:lnTo>
                  <a:lnTo>
                    <a:pt x="3601" y="60"/>
                  </a:lnTo>
                  <a:lnTo>
                    <a:pt x="3601" y="0"/>
                  </a:lnTo>
                  <a:lnTo>
                    <a:pt x="3613" y="0"/>
                  </a:lnTo>
                  <a:close/>
                  <a:moveTo>
                    <a:pt x="5414" y="0"/>
                  </a:moveTo>
                  <a:lnTo>
                    <a:pt x="5414" y="60"/>
                  </a:lnTo>
                  <a:lnTo>
                    <a:pt x="5402" y="60"/>
                  </a:lnTo>
                  <a:lnTo>
                    <a:pt x="5402" y="0"/>
                  </a:lnTo>
                  <a:lnTo>
                    <a:pt x="5414" y="0"/>
                  </a:lnTo>
                  <a:close/>
                  <a:moveTo>
                    <a:pt x="7215" y="0"/>
                  </a:moveTo>
                  <a:lnTo>
                    <a:pt x="7215" y="60"/>
                  </a:lnTo>
                  <a:lnTo>
                    <a:pt x="7203" y="60"/>
                  </a:lnTo>
                  <a:lnTo>
                    <a:pt x="7203" y="0"/>
                  </a:lnTo>
                  <a:lnTo>
                    <a:pt x="7215" y="0"/>
                  </a:lnTo>
                  <a:close/>
                  <a:moveTo>
                    <a:pt x="9015" y="0"/>
                  </a:moveTo>
                  <a:lnTo>
                    <a:pt x="9015" y="60"/>
                  </a:lnTo>
                  <a:lnTo>
                    <a:pt x="9004" y="60"/>
                  </a:lnTo>
                  <a:lnTo>
                    <a:pt x="9004" y="0"/>
                  </a:lnTo>
                  <a:lnTo>
                    <a:pt x="9015" y="0"/>
                  </a:lnTo>
                  <a:close/>
                </a:path>
              </a:pathLst>
            </a:custGeom>
            <a:solidFill>
              <a:srgbClr val="868686"/>
            </a:solidFill>
            <a:ln w="1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8" name="Rectangle 143"/>
            <p:cNvSpPr>
              <a:spLocks noChangeArrowheads="1"/>
            </p:cNvSpPr>
            <p:nvPr/>
          </p:nvSpPr>
          <p:spPr bwMode="auto">
            <a:xfrm>
              <a:off x="639951" y="4699000"/>
              <a:ext cx="1169988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acessibilidade das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Rectangle 144"/>
            <p:cNvSpPr>
              <a:spLocks noChangeArrowheads="1"/>
            </p:cNvSpPr>
            <p:nvPr/>
          </p:nvSpPr>
          <p:spPr bwMode="auto">
            <a:xfrm>
              <a:off x="649288" y="4875213"/>
              <a:ext cx="113172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informações sobre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Rectangle 145"/>
            <p:cNvSpPr>
              <a:spLocks noChangeArrowheads="1"/>
            </p:cNvSpPr>
            <p:nvPr/>
          </p:nvSpPr>
          <p:spPr bwMode="auto">
            <a:xfrm>
              <a:off x="925063" y="5049838"/>
              <a:ext cx="5338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o prêmio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Rectangle 146"/>
            <p:cNvSpPr>
              <a:spLocks noChangeArrowheads="1"/>
            </p:cNvSpPr>
            <p:nvPr/>
          </p:nvSpPr>
          <p:spPr bwMode="auto">
            <a:xfrm>
              <a:off x="2129726" y="4699000"/>
              <a:ext cx="1119188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clareza quanto ao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Rectangle 147"/>
            <p:cNvSpPr>
              <a:spLocks noChangeArrowheads="1"/>
            </p:cNvSpPr>
            <p:nvPr/>
          </p:nvSpPr>
          <p:spPr bwMode="auto">
            <a:xfrm>
              <a:off x="1998664" y="4875213"/>
              <a:ext cx="12858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regulamento do prêmio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Rectangle 148"/>
            <p:cNvSpPr>
              <a:spLocks noChangeArrowheads="1"/>
            </p:cNvSpPr>
            <p:nvPr/>
          </p:nvSpPr>
          <p:spPr bwMode="auto">
            <a:xfrm>
              <a:off x="3521076" y="4699000"/>
              <a:ext cx="1262063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retorno por parte do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Rectangle 149"/>
            <p:cNvSpPr>
              <a:spLocks noChangeArrowheads="1"/>
            </p:cNvSpPr>
            <p:nvPr/>
          </p:nvSpPr>
          <p:spPr bwMode="auto">
            <a:xfrm>
              <a:off x="3509963" y="4875213"/>
              <a:ext cx="1285875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Sebrae quanto a sua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5" name="Rectangle 150"/>
            <p:cNvSpPr>
              <a:spLocks noChangeArrowheads="1"/>
            </p:cNvSpPr>
            <p:nvPr/>
          </p:nvSpPr>
          <p:spPr bwMode="auto">
            <a:xfrm>
              <a:off x="3433763" y="5049838"/>
              <a:ext cx="1438275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participação no prêmio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Rectangle 151"/>
            <p:cNvSpPr>
              <a:spLocks noChangeArrowheads="1"/>
            </p:cNvSpPr>
            <p:nvPr/>
          </p:nvSpPr>
          <p:spPr bwMode="auto">
            <a:xfrm>
              <a:off x="5071938" y="4699000"/>
              <a:ext cx="1119188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clareza quanto ao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7" name="Rectangle 152"/>
            <p:cNvSpPr>
              <a:spLocks noChangeArrowheads="1"/>
            </p:cNvSpPr>
            <p:nvPr/>
          </p:nvSpPr>
          <p:spPr bwMode="auto">
            <a:xfrm>
              <a:off x="4944113" y="4875213"/>
              <a:ext cx="1400175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processo de avaliação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Rectangle 153"/>
            <p:cNvSpPr>
              <a:spLocks noChangeArrowheads="1"/>
            </p:cNvSpPr>
            <p:nvPr/>
          </p:nvSpPr>
          <p:spPr bwMode="auto">
            <a:xfrm>
              <a:off x="5298951" y="5049838"/>
              <a:ext cx="665163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do prêmio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" name="Rectangle 154"/>
            <p:cNvSpPr>
              <a:spLocks noChangeArrowheads="1"/>
            </p:cNvSpPr>
            <p:nvPr/>
          </p:nvSpPr>
          <p:spPr bwMode="auto">
            <a:xfrm>
              <a:off x="6436426" y="4699000"/>
              <a:ext cx="1223963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quão satisfeita está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Rectangle 155"/>
            <p:cNvSpPr>
              <a:spLocks noChangeArrowheads="1"/>
            </p:cNvSpPr>
            <p:nvPr/>
          </p:nvSpPr>
          <p:spPr bwMode="auto">
            <a:xfrm>
              <a:off x="6444051" y="4875213"/>
              <a:ext cx="11461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com a participação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Rectangle 156"/>
            <p:cNvSpPr>
              <a:spLocks noChangeArrowheads="1"/>
            </p:cNvSpPr>
            <p:nvPr/>
          </p:nvSpPr>
          <p:spPr bwMode="auto">
            <a:xfrm>
              <a:off x="6714238" y="5049838"/>
              <a:ext cx="665163" cy="2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no prêmio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7" name="Retângulo 196"/>
          <p:cNvSpPr/>
          <p:nvPr/>
        </p:nvSpPr>
        <p:spPr>
          <a:xfrm>
            <a:off x="216000" y="1584000"/>
            <a:ext cx="91756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a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quantidade de vezes que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a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empreendedora já participou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é outro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aspecto relacionado às avaliações, se concentrando as menores notas sempre no perfil daquelas mulheres que tomaram parte no certame apenas uma única vez, algo também já constatado em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2012</a:t>
            </a:r>
            <a:endParaRPr lang="pt-BR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90" name="Rectangle 168"/>
          <p:cNvSpPr>
            <a:spLocks noChangeArrowheads="1"/>
          </p:cNvSpPr>
          <p:nvPr/>
        </p:nvSpPr>
        <p:spPr bwMode="auto">
          <a:xfrm>
            <a:off x="6029942" y="6582548"/>
            <a:ext cx="314509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000" b="1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n</a:t>
            </a:r>
            <a:r>
              <a:rPr lang="pt-BR" sz="10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otar que apenas 7 entrevistados participaram mais de 3 vezes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1" name="Grupo 90"/>
          <p:cNvGrpSpPr/>
          <p:nvPr/>
        </p:nvGrpSpPr>
        <p:grpSpPr>
          <a:xfrm>
            <a:off x="1073980" y="4070937"/>
            <a:ext cx="5848538" cy="1421817"/>
            <a:chOff x="1169988" y="2778125"/>
            <a:chExt cx="5840412" cy="1460500"/>
          </a:xfrm>
        </p:grpSpPr>
        <p:sp>
          <p:nvSpPr>
            <p:cNvPr id="92" name="Freeform 10"/>
            <p:cNvSpPr>
              <a:spLocks/>
            </p:cNvSpPr>
            <p:nvPr/>
          </p:nvSpPr>
          <p:spPr bwMode="auto">
            <a:xfrm>
              <a:off x="1182688" y="2778125"/>
              <a:ext cx="5815013" cy="1460500"/>
            </a:xfrm>
            <a:custGeom>
              <a:avLst/>
              <a:gdLst>
                <a:gd name="T0" fmla="*/ 522 w 15263"/>
                <a:gd name="T1" fmla="*/ 1318 h 3832"/>
                <a:gd name="T2" fmla="*/ 1225 w 15263"/>
                <a:gd name="T3" fmla="*/ 911 h 3832"/>
                <a:gd name="T4" fmla="*/ 1935 w 15263"/>
                <a:gd name="T5" fmla="*/ 490 h 3832"/>
                <a:gd name="T6" fmla="*/ 2532 w 15263"/>
                <a:gd name="T7" fmla="*/ 199 h 3832"/>
                <a:gd name="T8" fmla="*/ 2955 w 15263"/>
                <a:gd name="T9" fmla="*/ 61 h 3832"/>
                <a:gd name="T10" fmla="*/ 3260 w 15263"/>
                <a:gd name="T11" fmla="*/ 9 h 3832"/>
                <a:gd name="T12" fmla="*/ 3568 w 15263"/>
                <a:gd name="T13" fmla="*/ 5 h 3832"/>
                <a:gd name="T14" fmla="*/ 3876 w 15263"/>
                <a:gd name="T15" fmla="*/ 58 h 3832"/>
                <a:gd name="T16" fmla="*/ 4187 w 15263"/>
                <a:gd name="T17" fmla="*/ 185 h 3832"/>
                <a:gd name="T18" fmla="*/ 4493 w 15263"/>
                <a:gd name="T19" fmla="*/ 387 h 3832"/>
                <a:gd name="T20" fmla="*/ 4793 w 15263"/>
                <a:gd name="T21" fmla="*/ 647 h 3832"/>
                <a:gd name="T22" fmla="*/ 5092 w 15263"/>
                <a:gd name="T23" fmla="*/ 954 h 3832"/>
                <a:gd name="T24" fmla="*/ 5685 w 15263"/>
                <a:gd name="T25" fmla="*/ 1652 h 3832"/>
                <a:gd name="T26" fmla="*/ 6391 w 15263"/>
                <a:gd name="T27" fmla="*/ 2514 h 3832"/>
                <a:gd name="T28" fmla="*/ 6800 w 15263"/>
                <a:gd name="T29" fmla="*/ 2959 h 3832"/>
                <a:gd name="T30" fmla="*/ 7090 w 15263"/>
                <a:gd name="T31" fmla="*/ 3226 h 3832"/>
                <a:gd name="T32" fmla="*/ 7377 w 15263"/>
                <a:gd name="T33" fmla="*/ 3434 h 3832"/>
                <a:gd name="T34" fmla="*/ 7659 w 15263"/>
                <a:gd name="T35" fmla="*/ 3571 h 3832"/>
                <a:gd name="T36" fmla="*/ 7942 w 15263"/>
                <a:gd name="T37" fmla="*/ 3648 h 3832"/>
                <a:gd name="T38" fmla="*/ 8226 w 15263"/>
                <a:gd name="T39" fmla="*/ 3682 h 3832"/>
                <a:gd name="T40" fmla="*/ 8685 w 15263"/>
                <a:gd name="T41" fmla="*/ 3658 h 3832"/>
                <a:gd name="T42" fmla="*/ 9262 w 15263"/>
                <a:gd name="T43" fmla="*/ 3524 h 3832"/>
                <a:gd name="T44" fmla="*/ 9845 w 15263"/>
                <a:gd name="T45" fmla="*/ 3314 h 3832"/>
                <a:gd name="T46" fmla="*/ 10789 w 15263"/>
                <a:gd name="T47" fmla="*/ 2933 h 3832"/>
                <a:gd name="T48" fmla="*/ 11385 w 15263"/>
                <a:gd name="T49" fmla="*/ 2738 h 3832"/>
                <a:gd name="T50" fmla="*/ 12564 w 15263"/>
                <a:gd name="T51" fmla="*/ 2403 h 3832"/>
                <a:gd name="T52" fmla="*/ 14686 w 15263"/>
                <a:gd name="T53" fmla="*/ 1734 h 3832"/>
                <a:gd name="T54" fmla="*/ 14259 w 15263"/>
                <a:gd name="T55" fmla="*/ 2024 h 3832"/>
                <a:gd name="T56" fmla="*/ 12370 w 15263"/>
                <a:gd name="T57" fmla="*/ 2616 h 3832"/>
                <a:gd name="T58" fmla="*/ 11309 w 15263"/>
                <a:gd name="T59" fmla="*/ 2913 h 3832"/>
                <a:gd name="T60" fmla="*/ 10725 w 15263"/>
                <a:gd name="T61" fmla="*/ 3116 h 3832"/>
                <a:gd name="T62" fmla="*/ 9781 w 15263"/>
                <a:gd name="T63" fmla="*/ 3498 h 3832"/>
                <a:gd name="T64" fmla="*/ 9184 w 15263"/>
                <a:gd name="T65" fmla="*/ 3701 h 3832"/>
                <a:gd name="T66" fmla="*/ 8581 w 15263"/>
                <a:gd name="T67" fmla="*/ 3820 h 3832"/>
                <a:gd name="T68" fmla="*/ 8156 w 15263"/>
                <a:gd name="T69" fmla="*/ 3826 h 3832"/>
                <a:gd name="T70" fmla="*/ 7851 w 15263"/>
                <a:gd name="T71" fmla="*/ 3780 h 3832"/>
                <a:gd name="T72" fmla="*/ 7544 w 15263"/>
                <a:gd name="T73" fmla="*/ 3686 h 3832"/>
                <a:gd name="T74" fmla="*/ 7237 w 15263"/>
                <a:gd name="T75" fmla="*/ 3520 h 3832"/>
                <a:gd name="T76" fmla="*/ 6934 w 15263"/>
                <a:gd name="T77" fmla="*/ 3287 h 3832"/>
                <a:gd name="T78" fmla="*/ 6635 w 15263"/>
                <a:gd name="T79" fmla="*/ 3002 h 3832"/>
                <a:gd name="T80" fmla="*/ 6160 w 15263"/>
                <a:gd name="T81" fmla="*/ 2470 h 3832"/>
                <a:gd name="T82" fmla="*/ 5452 w 15263"/>
                <a:gd name="T83" fmla="*/ 1601 h 3832"/>
                <a:gd name="T84" fmla="*/ 4925 w 15263"/>
                <a:gd name="T85" fmla="*/ 992 h 3832"/>
                <a:gd name="T86" fmla="*/ 4634 w 15263"/>
                <a:gd name="T87" fmla="*/ 701 h 3832"/>
                <a:gd name="T88" fmla="*/ 4346 w 15263"/>
                <a:gd name="T89" fmla="*/ 462 h 3832"/>
                <a:gd name="T90" fmla="*/ 4063 w 15263"/>
                <a:gd name="T91" fmla="*/ 287 h 3832"/>
                <a:gd name="T92" fmla="*/ 3784 w 15263"/>
                <a:gd name="T93" fmla="*/ 187 h 3832"/>
                <a:gd name="T94" fmla="*/ 3503 w 15263"/>
                <a:gd name="T95" fmla="*/ 149 h 3832"/>
                <a:gd name="T96" fmla="*/ 3220 w 15263"/>
                <a:gd name="T97" fmla="*/ 162 h 3832"/>
                <a:gd name="T98" fmla="*/ 2934 w 15263"/>
                <a:gd name="T99" fmla="*/ 219 h 3832"/>
                <a:gd name="T100" fmla="*/ 2474 w 15263"/>
                <a:gd name="T101" fmla="*/ 384 h 3832"/>
                <a:gd name="T102" fmla="*/ 1891 w 15263"/>
                <a:gd name="T103" fmla="*/ 685 h 3832"/>
                <a:gd name="T104" fmla="*/ 1065 w 15263"/>
                <a:gd name="T105" fmla="*/ 1181 h 3832"/>
                <a:gd name="T106" fmla="*/ 470 w 15263"/>
                <a:gd name="T107" fmla="*/ 1511 h 3832"/>
                <a:gd name="T108" fmla="*/ 56 w 15263"/>
                <a:gd name="T109" fmla="*/ 1534 h 3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263" h="3832">
                  <a:moveTo>
                    <a:pt x="56" y="1534"/>
                  </a:moveTo>
                  <a:lnTo>
                    <a:pt x="174" y="1485"/>
                  </a:lnTo>
                  <a:lnTo>
                    <a:pt x="290" y="1433"/>
                  </a:lnTo>
                  <a:lnTo>
                    <a:pt x="406" y="1377"/>
                  </a:lnTo>
                  <a:lnTo>
                    <a:pt x="522" y="1318"/>
                  </a:lnTo>
                  <a:lnTo>
                    <a:pt x="639" y="1255"/>
                  </a:lnTo>
                  <a:lnTo>
                    <a:pt x="756" y="1190"/>
                  </a:lnTo>
                  <a:lnTo>
                    <a:pt x="873" y="1123"/>
                  </a:lnTo>
                  <a:lnTo>
                    <a:pt x="990" y="1053"/>
                  </a:lnTo>
                  <a:lnTo>
                    <a:pt x="1225" y="911"/>
                  </a:lnTo>
                  <a:lnTo>
                    <a:pt x="1461" y="768"/>
                  </a:lnTo>
                  <a:lnTo>
                    <a:pt x="1579" y="696"/>
                  </a:lnTo>
                  <a:lnTo>
                    <a:pt x="1698" y="626"/>
                  </a:lnTo>
                  <a:lnTo>
                    <a:pt x="1816" y="557"/>
                  </a:lnTo>
                  <a:lnTo>
                    <a:pt x="1935" y="490"/>
                  </a:lnTo>
                  <a:lnTo>
                    <a:pt x="2054" y="425"/>
                  </a:lnTo>
                  <a:lnTo>
                    <a:pt x="2173" y="363"/>
                  </a:lnTo>
                  <a:lnTo>
                    <a:pt x="2292" y="304"/>
                  </a:lnTo>
                  <a:lnTo>
                    <a:pt x="2412" y="249"/>
                  </a:lnTo>
                  <a:lnTo>
                    <a:pt x="2532" y="199"/>
                  </a:lnTo>
                  <a:lnTo>
                    <a:pt x="2652" y="152"/>
                  </a:lnTo>
                  <a:lnTo>
                    <a:pt x="2773" y="111"/>
                  </a:lnTo>
                  <a:lnTo>
                    <a:pt x="2834" y="93"/>
                  </a:lnTo>
                  <a:lnTo>
                    <a:pt x="2895" y="76"/>
                  </a:lnTo>
                  <a:lnTo>
                    <a:pt x="2955" y="61"/>
                  </a:lnTo>
                  <a:lnTo>
                    <a:pt x="3016" y="47"/>
                  </a:lnTo>
                  <a:lnTo>
                    <a:pt x="3078" y="35"/>
                  </a:lnTo>
                  <a:lnTo>
                    <a:pt x="3138" y="24"/>
                  </a:lnTo>
                  <a:lnTo>
                    <a:pt x="3199" y="15"/>
                  </a:lnTo>
                  <a:lnTo>
                    <a:pt x="3260" y="9"/>
                  </a:lnTo>
                  <a:lnTo>
                    <a:pt x="3322" y="4"/>
                  </a:lnTo>
                  <a:lnTo>
                    <a:pt x="3383" y="1"/>
                  </a:lnTo>
                  <a:lnTo>
                    <a:pt x="3445" y="0"/>
                  </a:lnTo>
                  <a:lnTo>
                    <a:pt x="3506" y="1"/>
                  </a:lnTo>
                  <a:lnTo>
                    <a:pt x="3568" y="5"/>
                  </a:lnTo>
                  <a:lnTo>
                    <a:pt x="3629" y="11"/>
                  </a:lnTo>
                  <a:lnTo>
                    <a:pt x="3691" y="19"/>
                  </a:lnTo>
                  <a:lnTo>
                    <a:pt x="3753" y="29"/>
                  </a:lnTo>
                  <a:lnTo>
                    <a:pt x="3815" y="42"/>
                  </a:lnTo>
                  <a:lnTo>
                    <a:pt x="3876" y="58"/>
                  </a:lnTo>
                  <a:lnTo>
                    <a:pt x="3939" y="76"/>
                  </a:lnTo>
                  <a:lnTo>
                    <a:pt x="4001" y="99"/>
                  </a:lnTo>
                  <a:lnTo>
                    <a:pt x="4063" y="124"/>
                  </a:lnTo>
                  <a:lnTo>
                    <a:pt x="4125" y="153"/>
                  </a:lnTo>
                  <a:lnTo>
                    <a:pt x="4187" y="185"/>
                  </a:lnTo>
                  <a:lnTo>
                    <a:pt x="4249" y="220"/>
                  </a:lnTo>
                  <a:lnTo>
                    <a:pt x="4310" y="258"/>
                  </a:lnTo>
                  <a:lnTo>
                    <a:pt x="4371" y="298"/>
                  </a:lnTo>
                  <a:lnTo>
                    <a:pt x="4432" y="341"/>
                  </a:lnTo>
                  <a:lnTo>
                    <a:pt x="4493" y="387"/>
                  </a:lnTo>
                  <a:lnTo>
                    <a:pt x="4553" y="434"/>
                  </a:lnTo>
                  <a:lnTo>
                    <a:pt x="4613" y="485"/>
                  </a:lnTo>
                  <a:lnTo>
                    <a:pt x="4673" y="537"/>
                  </a:lnTo>
                  <a:lnTo>
                    <a:pt x="4733" y="591"/>
                  </a:lnTo>
                  <a:lnTo>
                    <a:pt x="4793" y="647"/>
                  </a:lnTo>
                  <a:lnTo>
                    <a:pt x="4853" y="705"/>
                  </a:lnTo>
                  <a:lnTo>
                    <a:pt x="4913" y="766"/>
                  </a:lnTo>
                  <a:lnTo>
                    <a:pt x="4973" y="827"/>
                  </a:lnTo>
                  <a:lnTo>
                    <a:pt x="5033" y="890"/>
                  </a:lnTo>
                  <a:lnTo>
                    <a:pt x="5092" y="954"/>
                  </a:lnTo>
                  <a:lnTo>
                    <a:pt x="5211" y="1086"/>
                  </a:lnTo>
                  <a:lnTo>
                    <a:pt x="5329" y="1224"/>
                  </a:lnTo>
                  <a:lnTo>
                    <a:pt x="5448" y="1364"/>
                  </a:lnTo>
                  <a:lnTo>
                    <a:pt x="5566" y="1507"/>
                  </a:lnTo>
                  <a:lnTo>
                    <a:pt x="5685" y="1652"/>
                  </a:lnTo>
                  <a:lnTo>
                    <a:pt x="5803" y="1798"/>
                  </a:lnTo>
                  <a:lnTo>
                    <a:pt x="6039" y="2090"/>
                  </a:lnTo>
                  <a:lnTo>
                    <a:pt x="6156" y="2234"/>
                  </a:lnTo>
                  <a:lnTo>
                    <a:pt x="6274" y="2375"/>
                  </a:lnTo>
                  <a:lnTo>
                    <a:pt x="6391" y="2514"/>
                  </a:lnTo>
                  <a:lnTo>
                    <a:pt x="6509" y="2648"/>
                  </a:lnTo>
                  <a:lnTo>
                    <a:pt x="6626" y="2777"/>
                  </a:lnTo>
                  <a:lnTo>
                    <a:pt x="6684" y="2839"/>
                  </a:lnTo>
                  <a:lnTo>
                    <a:pt x="6742" y="2900"/>
                  </a:lnTo>
                  <a:lnTo>
                    <a:pt x="6800" y="2959"/>
                  </a:lnTo>
                  <a:lnTo>
                    <a:pt x="6859" y="3016"/>
                  </a:lnTo>
                  <a:lnTo>
                    <a:pt x="6917" y="3072"/>
                  </a:lnTo>
                  <a:lnTo>
                    <a:pt x="6975" y="3125"/>
                  </a:lnTo>
                  <a:lnTo>
                    <a:pt x="7033" y="3176"/>
                  </a:lnTo>
                  <a:lnTo>
                    <a:pt x="7090" y="3226"/>
                  </a:lnTo>
                  <a:lnTo>
                    <a:pt x="7148" y="3272"/>
                  </a:lnTo>
                  <a:lnTo>
                    <a:pt x="7206" y="3317"/>
                  </a:lnTo>
                  <a:lnTo>
                    <a:pt x="7263" y="3358"/>
                  </a:lnTo>
                  <a:lnTo>
                    <a:pt x="7320" y="3397"/>
                  </a:lnTo>
                  <a:lnTo>
                    <a:pt x="7377" y="3434"/>
                  </a:lnTo>
                  <a:lnTo>
                    <a:pt x="7434" y="3467"/>
                  </a:lnTo>
                  <a:lnTo>
                    <a:pt x="7491" y="3498"/>
                  </a:lnTo>
                  <a:lnTo>
                    <a:pt x="7547" y="3526"/>
                  </a:lnTo>
                  <a:lnTo>
                    <a:pt x="7603" y="3550"/>
                  </a:lnTo>
                  <a:lnTo>
                    <a:pt x="7659" y="3571"/>
                  </a:lnTo>
                  <a:lnTo>
                    <a:pt x="7715" y="3590"/>
                  </a:lnTo>
                  <a:lnTo>
                    <a:pt x="7772" y="3607"/>
                  </a:lnTo>
                  <a:lnTo>
                    <a:pt x="7828" y="3623"/>
                  </a:lnTo>
                  <a:lnTo>
                    <a:pt x="7885" y="3637"/>
                  </a:lnTo>
                  <a:lnTo>
                    <a:pt x="7942" y="3648"/>
                  </a:lnTo>
                  <a:lnTo>
                    <a:pt x="7999" y="3658"/>
                  </a:lnTo>
                  <a:lnTo>
                    <a:pt x="8056" y="3667"/>
                  </a:lnTo>
                  <a:lnTo>
                    <a:pt x="8113" y="3673"/>
                  </a:lnTo>
                  <a:lnTo>
                    <a:pt x="8170" y="3678"/>
                  </a:lnTo>
                  <a:lnTo>
                    <a:pt x="8226" y="3682"/>
                  </a:lnTo>
                  <a:lnTo>
                    <a:pt x="8283" y="3684"/>
                  </a:lnTo>
                  <a:lnTo>
                    <a:pt x="8340" y="3684"/>
                  </a:lnTo>
                  <a:lnTo>
                    <a:pt x="8456" y="3681"/>
                  </a:lnTo>
                  <a:lnTo>
                    <a:pt x="8570" y="3672"/>
                  </a:lnTo>
                  <a:lnTo>
                    <a:pt x="8685" y="3658"/>
                  </a:lnTo>
                  <a:lnTo>
                    <a:pt x="8800" y="3639"/>
                  </a:lnTo>
                  <a:lnTo>
                    <a:pt x="8915" y="3616"/>
                  </a:lnTo>
                  <a:lnTo>
                    <a:pt x="9030" y="3589"/>
                  </a:lnTo>
                  <a:lnTo>
                    <a:pt x="9146" y="3558"/>
                  </a:lnTo>
                  <a:lnTo>
                    <a:pt x="9262" y="3524"/>
                  </a:lnTo>
                  <a:lnTo>
                    <a:pt x="9378" y="3487"/>
                  </a:lnTo>
                  <a:lnTo>
                    <a:pt x="9495" y="3447"/>
                  </a:lnTo>
                  <a:lnTo>
                    <a:pt x="9611" y="3404"/>
                  </a:lnTo>
                  <a:lnTo>
                    <a:pt x="9728" y="3360"/>
                  </a:lnTo>
                  <a:lnTo>
                    <a:pt x="9845" y="3314"/>
                  </a:lnTo>
                  <a:lnTo>
                    <a:pt x="9963" y="3267"/>
                  </a:lnTo>
                  <a:lnTo>
                    <a:pt x="10198" y="3171"/>
                  </a:lnTo>
                  <a:lnTo>
                    <a:pt x="10434" y="3073"/>
                  </a:lnTo>
                  <a:lnTo>
                    <a:pt x="10670" y="2979"/>
                  </a:lnTo>
                  <a:lnTo>
                    <a:pt x="10789" y="2933"/>
                  </a:lnTo>
                  <a:lnTo>
                    <a:pt x="10908" y="2889"/>
                  </a:lnTo>
                  <a:lnTo>
                    <a:pt x="11027" y="2847"/>
                  </a:lnTo>
                  <a:lnTo>
                    <a:pt x="11146" y="2808"/>
                  </a:lnTo>
                  <a:lnTo>
                    <a:pt x="11265" y="2771"/>
                  </a:lnTo>
                  <a:lnTo>
                    <a:pt x="11385" y="2738"/>
                  </a:lnTo>
                  <a:lnTo>
                    <a:pt x="11623" y="2675"/>
                  </a:lnTo>
                  <a:lnTo>
                    <a:pt x="11858" y="2610"/>
                  </a:lnTo>
                  <a:lnTo>
                    <a:pt x="12093" y="2543"/>
                  </a:lnTo>
                  <a:lnTo>
                    <a:pt x="12329" y="2474"/>
                  </a:lnTo>
                  <a:lnTo>
                    <a:pt x="12564" y="2403"/>
                  </a:lnTo>
                  <a:lnTo>
                    <a:pt x="12800" y="2331"/>
                  </a:lnTo>
                  <a:lnTo>
                    <a:pt x="13271" y="2184"/>
                  </a:lnTo>
                  <a:lnTo>
                    <a:pt x="13742" y="2034"/>
                  </a:lnTo>
                  <a:lnTo>
                    <a:pt x="14214" y="1883"/>
                  </a:lnTo>
                  <a:lnTo>
                    <a:pt x="14686" y="1734"/>
                  </a:lnTo>
                  <a:lnTo>
                    <a:pt x="15158" y="1588"/>
                  </a:lnTo>
                  <a:cubicBezTo>
                    <a:pt x="15197" y="1576"/>
                    <a:pt x="15239" y="1598"/>
                    <a:pt x="15251" y="1637"/>
                  </a:cubicBezTo>
                  <a:cubicBezTo>
                    <a:pt x="15263" y="1676"/>
                    <a:pt x="15241" y="1717"/>
                    <a:pt x="15202" y="1729"/>
                  </a:cubicBezTo>
                  <a:lnTo>
                    <a:pt x="14731" y="1875"/>
                  </a:lnTo>
                  <a:lnTo>
                    <a:pt x="14259" y="2024"/>
                  </a:lnTo>
                  <a:lnTo>
                    <a:pt x="13787" y="2175"/>
                  </a:lnTo>
                  <a:lnTo>
                    <a:pt x="13315" y="2325"/>
                  </a:lnTo>
                  <a:lnTo>
                    <a:pt x="12843" y="2472"/>
                  </a:lnTo>
                  <a:lnTo>
                    <a:pt x="12607" y="2545"/>
                  </a:lnTo>
                  <a:lnTo>
                    <a:pt x="12370" y="2616"/>
                  </a:lnTo>
                  <a:lnTo>
                    <a:pt x="12134" y="2685"/>
                  </a:lnTo>
                  <a:lnTo>
                    <a:pt x="11897" y="2753"/>
                  </a:lnTo>
                  <a:lnTo>
                    <a:pt x="11661" y="2818"/>
                  </a:lnTo>
                  <a:lnTo>
                    <a:pt x="11425" y="2881"/>
                  </a:lnTo>
                  <a:lnTo>
                    <a:pt x="11309" y="2913"/>
                  </a:lnTo>
                  <a:lnTo>
                    <a:pt x="11192" y="2948"/>
                  </a:lnTo>
                  <a:lnTo>
                    <a:pt x="11076" y="2987"/>
                  </a:lnTo>
                  <a:lnTo>
                    <a:pt x="10959" y="3028"/>
                  </a:lnTo>
                  <a:lnTo>
                    <a:pt x="10842" y="3071"/>
                  </a:lnTo>
                  <a:lnTo>
                    <a:pt x="10725" y="3116"/>
                  </a:lnTo>
                  <a:lnTo>
                    <a:pt x="10490" y="3210"/>
                  </a:lnTo>
                  <a:lnTo>
                    <a:pt x="10254" y="3307"/>
                  </a:lnTo>
                  <a:lnTo>
                    <a:pt x="10018" y="3404"/>
                  </a:lnTo>
                  <a:lnTo>
                    <a:pt x="9900" y="3452"/>
                  </a:lnTo>
                  <a:lnTo>
                    <a:pt x="9781" y="3498"/>
                  </a:lnTo>
                  <a:lnTo>
                    <a:pt x="9662" y="3544"/>
                  </a:lnTo>
                  <a:lnTo>
                    <a:pt x="9543" y="3587"/>
                  </a:lnTo>
                  <a:lnTo>
                    <a:pt x="9424" y="3628"/>
                  </a:lnTo>
                  <a:lnTo>
                    <a:pt x="9304" y="3666"/>
                  </a:lnTo>
                  <a:lnTo>
                    <a:pt x="9184" y="3701"/>
                  </a:lnTo>
                  <a:lnTo>
                    <a:pt x="9064" y="3733"/>
                  </a:lnTo>
                  <a:lnTo>
                    <a:pt x="8944" y="3761"/>
                  </a:lnTo>
                  <a:lnTo>
                    <a:pt x="8823" y="3786"/>
                  </a:lnTo>
                  <a:lnTo>
                    <a:pt x="8702" y="3805"/>
                  </a:lnTo>
                  <a:lnTo>
                    <a:pt x="8581" y="3820"/>
                  </a:lnTo>
                  <a:lnTo>
                    <a:pt x="8460" y="3829"/>
                  </a:lnTo>
                  <a:lnTo>
                    <a:pt x="8339" y="3832"/>
                  </a:lnTo>
                  <a:lnTo>
                    <a:pt x="8278" y="3831"/>
                  </a:lnTo>
                  <a:lnTo>
                    <a:pt x="8217" y="3829"/>
                  </a:lnTo>
                  <a:lnTo>
                    <a:pt x="8156" y="3826"/>
                  </a:lnTo>
                  <a:lnTo>
                    <a:pt x="8095" y="3820"/>
                  </a:lnTo>
                  <a:lnTo>
                    <a:pt x="8034" y="3813"/>
                  </a:lnTo>
                  <a:lnTo>
                    <a:pt x="7973" y="3804"/>
                  </a:lnTo>
                  <a:lnTo>
                    <a:pt x="7912" y="3793"/>
                  </a:lnTo>
                  <a:lnTo>
                    <a:pt x="7851" y="3780"/>
                  </a:lnTo>
                  <a:lnTo>
                    <a:pt x="7790" y="3766"/>
                  </a:lnTo>
                  <a:lnTo>
                    <a:pt x="7729" y="3749"/>
                  </a:lnTo>
                  <a:lnTo>
                    <a:pt x="7667" y="3730"/>
                  </a:lnTo>
                  <a:lnTo>
                    <a:pt x="7606" y="3709"/>
                  </a:lnTo>
                  <a:lnTo>
                    <a:pt x="7544" y="3686"/>
                  </a:lnTo>
                  <a:lnTo>
                    <a:pt x="7482" y="3658"/>
                  </a:lnTo>
                  <a:lnTo>
                    <a:pt x="7420" y="3628"/>
                  </a:lnTo>
                  <a:lnTo>
                    <a:pt x="7359" y="3595"/>
                  </a:lnTo>
                  <a:lnTo>
                    <a:pt x="7298" y="3559"/>
                  </a:lnTo>
                  <a:lnTo>
                    <a:pt x="7237" y="3520"/>
                  </a:lnTo>
                  <a:lnTo>
                    <a:pt x="7176" y="3478"/>
                  </a:lnTo>
                  <a:lnTo>
                    <a:pt x="7115" y="3434"/>
                  </a:lnTo>
                  <a:lnTo>
                    <a:pt x="7055" y="3387"/>
                  </a:lnTo>
                  <a:lnTo>
                    <a:pt x="6994" y="3338"/>
                  </a:lnTo>
                  <a:lnTo>
                    <a:pt x="6934" y="3287"/>
                  </a:lnTo>
                  <a:lnTo>
                    <a:pt x="6875" y="3234"/>
                  </a:lnTo>
                  <a:lnTo>
                    <a:pt x="6815" y="3179"/>
                  </a:lnTo>
                  <a:lnTo>
                    <a:pt x="6755" y="3122"/>
                  </a:lnTo>
                  <a:lnTo>
                    <a:pt x="6695" y="3063"/>
                  </a:lnTo>
                  <a:lnTo>
                    <a:pt x="6635" y="3002"/>
                  </a:lnTo>
                  <a:lnTo>
                    <a:pt x="6576" y="2940"/>
                  </a:lnTo>
                  <a:lnTo>
                    <a:pt x="6516" y="2876"/>
                  </a:lnTo>
                  <a:lnTo>
                    <a:pt x="6397" y="2745"/>
                  </a:lnTo>
                  <a:lnTo>
                    <a:pt x="6279" y="2610"/>
                  </a:lnTo>
                  <a:lnTo>
                    <a:pt x="6160" y="2470"/>
                  </a:lnTo>
                  <a:lnTo>
                    <a:pt x="6042" y="2328"/>
                  </a:lnTo>
                  <a:lnTo>
                    <a:pt x="5924" y="2183"/>
                  </a:lnTo>
                  <a:lnTo>
                    <a:pt x="5688" y="1891"/>
                  </a:lnTo>
                  <a:lnTo>
                    <a:pt x="5570" y="1746"/>
                  </a:lnTo>
                  <a:lnTo>
                    <a:pt x="5452" y="1601"/>
                  </a:lnTo>
                  <a:lnTo>
                    <a:pt x="5335" y="1459"/>
                  </a:lnTo>
                  <a:lnTo>
                    <a:pt x="5218" y="1320"/>
                  </a:lnTo>
                  <a:lnTo>
                    <a:pt x="5100" y="1185"/>
                  </a:lnTo>
                  <a:lnTo>
                    <a:pt x="4983" y="1055"/>
                  </a:lnTo>
                  <a:lnTo>
                    <a:pt x="4925" y="992"/>
                  </a:lnTo>
                  <a:lnTo>
                    <a:pt x="4867" y="930"/>
                  </a:lnTo>
                  <a:lnTo>
                    <a:pt x="4808" y="870"/>
                  </a:lnTo>
                  <a:lnTo>
                    <a:pt x="4750" y="812"/>
                  </a:lnTo>
                  <a:lnTo>
                    <a:pt x="4692" y="755"/>
                  </a:lnTo>
                  <a:lnTo>
                    <a:pt x="4634" y="701"/>
                  </a:lnTo>
                  <a:lnTo>
                    <a:pt x="4576" y="648"/>
                  </a:lnTo>
                  <a:lnTo>
                    <a:pt x="4519" y="598"/>
                  </a:lnTo>
                  <a:lnTo>
                    <a:pt x="4461" y="550"/>
                  </a:lnTo>
                  <a:lnTo>
                    <a:pt x="4403" y="505"/>
                  </a:lnTo>
                  <a:lnTo>
                    <a:pt x="4346" y="462"/>
                  </a:lnTo>
                  <a:lnTo>
                    <a:pt x="4289" y="421"/>
                  </a:lnTo>
                  <a:lnTo>
                    <a:pt x="4232" y="383"/>
                  </a:lnTo>
                  <a:lnTo>
                    <a:pt x="4175" y="348"/>
                  </a:lnTo>
                  <a:lnTo>
                    <a:pt x="4119" y="316"/>
                  </a:lnTo>
                  <a:lnTo>
                    <a:pt x="4063" y="287"/>
                  </a:lnTo>
                  <a:lnTo>
                    <a:pt x="4007" y="261"/>
                  </a:lnTo>
                  <a:lnTo>
                    <a:pt x="3951" y="238"/>
                  </a:lnTo>
                  <a:lnTo>
                    <a:pt x="3896" y="218"/>
                  </a:lnTo>
                  <a:lnTo>
                    <a:pt x="3840" y="201"/>
                  </a:lnTo>
                  <a:lnTo>
                    <a:pt x="3784" y="187"/>
                  </a:lnTo>
                  <a:lnTo>
                    <a:pt x="3728" y="175"/>
                  </a:lnTo>
                  <a:lnTo>
                    <a:pt x="3672" y="166"/>
                  </a:lnTo>
                  <a:lnTo>
                    <a:pt x="3616" y="158"/>
                  </a:lnTo>
                  <a:lnTo>
                    <a:pt x="3559" y="153"/>
                  </a:lnTo>
                  <a:lnTo>
                    <a:pt x="3503" y="149"/>
                  </a:lnTo>
                  <a:lnTo>
                    <a:pt x="3446" y="148"/>
                  </a:lnTo>
                  <a:lnTo>
                    <a:pt x="3390" y="149"/>
                  </a:lnTo>
                  <a:lnTo>
                    <a:pt x="3333" y="152"/>
                  </a:lnTo>
                  <a:lnTo>
                    <a:pt x="3277" y="156"/>
                  </a:lnTo>
                  <a:lnTo>
                    <a:pt x="3220" y="162"/>
                  </a:lnTo>
                  <a:lnTo>
                    <a:pt x="3163" y="170"/>
                  </a:lnTo>
                  <a:lnTo>
                    <a:pt x="3106" y="180"/>
                  </a:lnTo>
                  <a:lnTo>
                    <a:pt x="3049" y="191"/>
                  </a:lnTo>
                  <a:lnTo>
                    <a:pt x="2992" y="204"/>
                  </a:lnTo>
                  <a:lnTo>
                    <a:pt x="2934" y="219"/>
                  </a:lnTo>
                  <a:lnTo>
                    <a:pt x="2877" y="234"/>
                  </a:lnTo>
                  <a:lnTo>
                    <a:pt x="2821" y="252"/>
                  </a:lnTo>
                  <a:lnTo>
                    <a:pt x="2705" y="291"/>
                  </a:lnTo>
                  <a:lnTo>
                    <a:pt x="2590" y="335"/>
                  </a:lnTo>
                  <a:lnTo>
                    <a:pt x="2474" y="384"/>
                  </a:lnTo>
                  <a:lnTo>
                    <a:pt x="2358" y="437"/>
                  </a:lnTo>
                  <a:lnTo>
                    <a:pt x="2241" y="494"/>
                  </a:lnTo>
                  <a:lnTo>
                    <a:pt x="2125" y="555"/>
                  </a:lnTo>
                  <a:lnTo>
                    <a:pt x="2008" y="619"/>
                  </a:lnTo>
                  <a:lnTo>
                    <a:pt x="1891" y="685"/>
                  </a:lnTo>
                  <a:lnTo>
                    <a:pt x="1773" y="753"/>
                  </a:lnTo>
                  <a:lnTo>
                    <a:pt x="1656" y="823"/>
                  </a:lnTo>
                  <a:lnTo>
                    <a:pt x="1538" y="894"/>
                  </a:lnTo>
                  <a:lnTo>
                    <a:pt x="1302" y="1038"/>
                  </a:lnTo>
                  <a:lnTo>
                    <a:pt x="1065" y="1181"/>
                  </a:lnTo>
                  <a:lnTo>
                    <a:pt x="947" y="1251"/>
                  </a:lnTo>
                  <a:lnTo>
                    <a:pt x="828" y="1319"/>
                  </a:lnTo>
                  <a:lnTo>
                    <a:pt x="709" y="1386"/>
                  </a:lnTo>
                  <a:lnTo>
                    <a:pt x="590" y="1450"/>
                  </a:lnTo>
                  <a:lnTo>
                    <a:pt x="470" y="1511"/>
                  </a:lnTo>
                  <a:lnTo>
                    <a:pt x="350" y="1568"/>
                  </a:lnTo>
                  <a:lnTo>
                    <a:pt x="230" y="1622"/>
                  </a:lnTo>
                  <a:lnTo>
                    <a:pt x="112" y="1670"/>
                  </a:lnTo>
                  <a:cubicBezTo>
                    <a:pt x="75" y="1686"/>
                    <a:pt x="31" y="1668"/>
                    <a:pt x="16" y="1630"/>
                  </a:cubicBezTo>
                  <a:cubicBezTo>
                    <a:pt x="0" y="1592"/>
                    <a:pt x="18" y="1549"/>
                    <a:pt x="56" y="1534"/>
                  </a:cubicBezTo>
                  <a:close/>
                </a:path>
              </a:pathLst>
            </a:custGeom>
            <a:solidFill>
              <a:srgbClr val="00B0F0"/>
            </a:solidFill>
            <a:ln w="1588" cap="flat">
              <a:solidFill>
                <a:srgbClr val="00B0F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" name="Oval 11"/>
            <p:cNvSpPr>
              <a:spLocks noChangeArrowheads="1"/>
            </p:cNvSpPr>
            <p:nvPr/>
          </p:nvSpPr>
          <p:spPr bwMode="auto">
            <a:xfrm>
              <a:off x="1169988" y="3343275"/>
              <a:ext cx="88900" cy="87313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" name="Oval 12"/>
            <p:cNvSpPr>
              <a:spLocks noChangeArrowheads="1"/>
            </p:cNvSpPr>
            <p:nvPr/>
          </p:nvSpPr>
          <p:spPr bwMode="auto">
            <a:xfrm>
              <a:off x="1169988" y="3343275"/>
              <a:ext cx="87313" cy="87313"/>
            </a:xfrm>
            <a:prstGeom prst="ellipse">
              <a:avLst/>
            </a:prstGeom>
            <a:noFill/>
            <a:ln w="57150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5" name="Oval 13"/>
            <p:cNvSpPr>
              <a:spLocks noChangeArrowheads="1"/>
            </p:cNvSpPr>
            <p:nvPr/>
          </p:nvSpPr>
          <p:spPr bwMode="auto">
            <a:xfrm>
              <a:off x="2606675" y="2781300"/>
              <a:ext cx="88900" cy="88900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" name="Oval 14"/>
            <p:cNvSpPr>
              <a:spLocks noChangeArrowheads="1"/>
            </p:cNvSpPr>
            <p:nvPr/>
          </p:nvSpPr>
          <p:spPr bwMode="auto">
            <a:xfrm>
              <a:off x="2606675" y="2781300"/>
              <a:ext cx="88900" cy="88900"/>
            </a:xfrm>
            <a:prstGeom prst="ellipse">
              <a:avLst/>
            </a:prstGeom>
            <a:noFill/>
            <a:ln w="57150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" name="Oval 15"/>
            <p:cNvSpPr>
              <a:spLocks noChangeArrowheads="1"/>
            </p:cNvSpPr>
            <p:nvPr/>
          </p:nvSpPr>
          <p:spPr bwMode="auto">
            <a:xfrm>
              <a:off x="4044950" y="4119563"/>
              <a:ext cx="88900" cy="88900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" name="Oval 16"/>
            <p:cNvSpPr>
              <a:spLocks noChangeArrowheads="1"/>
            </p:cNvSpPr>
            <p:nvPr/>
          </p:nvSpPr>
          <p:spPr bwMode="auto">
            <a:xfrm>
              <a:off x="4044950" y="4119563"/>
              <a:ext cx="88900" cy="88900"/>
            </a:xfrm>
            <a:prstGeom prst="ellipse">
              <a:avLst/>
            </a:prstGeom>
            <a:noFill/>
            <a:ln w="57150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" name="Oval 17"/>
            <p:cNvSpPr>
              <a:spLocks noChangeArrowheads="1"/>
            </p:cNvSpPr>
            <p:nvPr/>
          </p:nvSpPr>
          <p:spPr bwMode="auto">
            <a:xfrm>
              <a:off x="5483225" y="3803650"/>
              <a:ext cx="87313" cy="87313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0" name="Oval 18"/>
            <p:cNvSpPr>
              <a:spLocks noChangeArrowheads="1"/>
            </p:cNvSpPr>
            <p:nvPr/>
          </p:nvSpPr>
          <p:spPr bwMode="auto">
            <a:xfrm>
              <a:off x="5483225" y="3803650"/>
              <a:ext cx="87313" cy="87313"/>
            </a:xfrm>
            <a:prstGeom prst="ellipse">
              <a:avLst/>
            </a:prstGeom>
            <a:noFill/>
            <a:ln w="57150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1" name="Oval 19"/>
            <p:cNvSpPr>
              <a:spLocks noChangeArrowheads="1"/>
            </p:cNvSpPr>
            <p:nvPr/>
          </p:nvSpPr>
          <p:spPr bwMode="auto">
            <a:xfrm>
              <a:off x="6921500" y="3356992"/>
              <a:ext cx="88900" cy="88900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" name="Oval 20"/>
            <p:cNvSpPr>
              <a:spLocks noChangeArrowheads="1"/>
            </p:cNvSpPr>
            <p:nvPr/>
          </p:nvSpPr>
          <p:spPr bwMode="auto">
            <a:xfrm>
              <a:off x="6921500" y="3382764"/>
              <a:ext cx="87313" cy="88900"/>
            </a:xfrm>
            <a:prstGeom prst="ellipse">
              <a:avLst/>
            </a:prstGeom>
            <a:noFill/>
            <a:ln w="57150" cap="flat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03" name="Grupo 102"/>
          <p:cNvGrpSpPr/>
          <p:nvPr/>
        </p:nvGrpSpPr>
        <p:grpSpPr>
          <a:xfrm>
            <a:off x="899309" y="3669101"/>
            <a:ext cx="6258417" cy="1701223"/>
            <a:chOff x="1039813" y="2376289"/>
            <a:chExt cx="5649552" cy="1747508"/>
          </a:xfrm>
        </p:grpSpPr>
        <p:sp>
          <p:nvSpPr>
            <p:cNvPr id="104" name="Rectangle 21"/>
            <p:cNvSpPr>
              <a:spLocks noChangeArrowheads="1"/>
            </p:cNvSpPr>
            <p:nvPr/>
          </p:nvSpPr>
          <p:spPr bwMode="auto">
            <a:xfrm>
              <a:off x="1039813" y="3034960"/>
              <a:ext cx="3492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6,2 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ectangle 22"/>
            <p:cNvSpPr>
              <a:spLocks noChangeArrowheads="1"/>
            </p:cNvSpPr>
            <p:nvPr/>
          </p:nvSpPr>
          <p:spPr bwMode="auto">
            <a:xfrm>
              <a:off x="2590800" y="2376289"/>
              <a:ext cx="3492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7,0 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23"/>
            <p:cNvSpPr>
              <a:spLocks noChangeArrowheads="1"/>
            </p:cNvSpPr>
            <p:nvPr/>
          </p:nvSpPr>
          <p:spPr bwMode="auto">
            <a:xfrm>
              <a:off x="3736669" y="3845984"/>
              <a:ext cx="3492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5,1 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24"/>
            <p:cNvSpPr>
              <a:spLocks noChangeArrowheads="1"/>
            </p:cNvSpPr>
            <p:nvPr/>
          </p:nvSpPr>
          <p:spPr bwMode="auto">
            <a:xfrm>
              <a:off x="5029023" y="3428791"/>
              <a:ext cx="34766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5,6 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25"/>
            <p:cNvSpPr>
              <a:spLocks noChangeArrowheads="1"/>
            </p:cNvSpPr>
            <p:nvPr/>
          </p:nvSpPr>
          <p:spPr bwMode="auto">
            <a:xfrm>
              <a:off x="6340115" y="3140834"/>
              <a:ext cx="3492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6,2 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9" name="Grupo 108"/>
          <p:cNvGrpSpPr/>
          <p:nvPr/>
        </p:nvGrpSpPr>
        <p:grpSpPr>
          <a:xfrm>
            <a:off x="8209461" y="4840875"/>
            <a:ext cx="1250357" cy="173091"/>
            <a:chOff x="7858125" y="3548063"/>
            <a:chExt cx="1128713" cy="177800"/>
          </a:xfrm>
        </p:grpSpPr>
        <p:sp>
          <p:nvSpPr>
            <p:cNvPr id="110" name="Freeform 49"/>
            <p:cNvSpPr>
              <a:spLocks/>
            </p:cNvSpPr>
            <p:nvPr/>
          </p:nvSpPr>
          <p:spPr bwMode="auto">
            <a:xfrm>
              <a:off x="7858125" y="3600450"/>
              <a:ext cx="293688" cy="50800"/>
            </a:xfrm>
            <a:custGeom>
              <a:avLst/>
              <a:gdLst>
                <a:gd name="T0" fmla="*/ 66 w 772"/>
                <a:gd name="T1" fmla="*/ 0 h 132"/>
                <a:gd name="T2" fmla="*/ 706 w 772"/>
                <a:gd name="T3" fmla="*/ 0 h 132"/>
                <a:gd name="T4" fmla="*/ 772 w 772"/>
                <a:gd name="T5" fmla="*/ 66 h 132"/>
                <a:gd name="T6" fmla="*/ 706 w 772"/>
                <a:gd name="T7" fmla="*/ 132 h 132"/>
                <a:gd name="T8" fmla="*/ 66 w 772"/>
                <a:gd name="T9" fmla="*/ 132 h 132"/>
                <a:gd name="T10" fmla="*/ 0 w 772"/>
                <a:gd name="T11" fmla="*/ 66 h 132"/>
                <a:gd name="T12" fmla="*/ 66 w 772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2" h="132">
                  <a:moveTo>
                    <a:pt x="66" y="0"/>
                  </a:moveTo>
                  <a:lnTo>
                    <a:pt x="706" y="0"/>
                  </a:lnTo>
                  <a:cubicBezTo>
                    <a:pt x="743" y="0"/>
                    <a:pt x="772" y="30"/>
                    <a:pt x="772" y="66"/>
                  </a:cubicBezTo>
                  <a:cubicBezTo>
                    <a:pt x="772" y="103"/>
                    <a:pt x="743" y="132"/>
                    <a:pt x="706" y="132"/>
                  </a:cubicBezTo>
                  <a:lnTo>
                    <a:pt x="66" y="132"/>
                  </a:lnTo>
                  <a:cubicBezTo>
                    <a:pt x="30" y="132"/>
                    <a:pt x="0" y="103"/>
                    <a:pt x="0" y="66"/>
                  </a:cubicBezTo>
                  <a:cubicBezTo>
                    <a:pt x="0" y="30"/>
                    <a:pt x="30" y="0"/>
                    <a:pt x="66" y="0"/>
                  </a:cubicBezTo>
                  <a:close/>
                </a:path>
              </a:pathLst>
            </a:custGeom>
            <a:solidFill>
              <a:srgbClr val="00B0F0"/>
            </a:solidFill>
            <a:ln w="1588" cap="flat">
              <a:solidFill>
                <a:srgbClr val="00B0F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8" name="Oval 50"/>
            <p:cNvSpPr>
              <a:spLocks noChangeArrowheads="1"/>
            </p:cNvSpPr>
            <p:nvPr/>
          </p:nvSpPr>
          <p:spPr bwMode="auto">
            <a:xfrm>
              <a:off x="7967663" y="3587750"/>
              <a:ext cx="76200" cy="76200"/>
            </a:xfrm>
            <a:prstGeom prst="ellipse">
              <a:avLst/>
            </a:prstGeom>
            <a:solidFill>
              <a:srgbClr val="00B0F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9" name="Freeform 51"/>
            <p:cNvSpPr>
              <a:spLocks noEditPoints="1"/>
            </p:cNvSpPr>
            <p:nvPr/>
          </p:nvSpPr>
          <p:spPr bwMode="auto">
            <a:xfrm>
              <a:off x="7942263" y="3562350"/>
              <a:ext cx="127000" cy="127000"/>
            </a:xfrm>
            <a:custGeom>
              <a:avLst/>
              <a:gdLst>
                <a:gd name="T0" fmla="*/ 330 w 333"/>
                <a:gd name="T1" fmla="*/ 193 h 333"/>
                <a:gd name="T2" fmla="*/ 317 w 333"/>
                <a:gd name="T3" fmla="*/ 237 h 333"/>
                <a:gd name="T4" fmla="*/ 288 w 333"/>
                <a:gd name="T5" fmla="*/ 279 h 333"/>
                <a:gd name="T6" fmla="*/ 254 w 333"/>
                <a:gd name="T7" fmla="*/ 307 h 333"/>
                <a:gd name="T8" fmla="*/ 206 w 333"/>
                <a:gd name="T9" fmla="*/ 328 h 333"/>
                <a:gd name="T10" fmla="*/ 160 w 333"/>
                <a:gd name="T11" fmla="*/ 332 h 333"/>
                <a:gd name="T12" fmla="*/ 108 w 333"/>
                <a:gd name="T13" fmla="*/ 322 h 333"/>
                <a:gd name="T14" fmla="*/ 69 w 333"/>
                <a:gd name="T15" fmla="*/ 300 h 333"/>
                <a:gd name="T16" fmla="*/ 33 w 333"/>
                <a:gd name="T17" fmla="*/ 265 h 333"/>
                <a:gd name="T18" fmla="*/ 12 w 333"/>
                <a:gd name="T19" fmla="*/ 226 h 333"/>
                <a:gd name="T20" fmla="*/ 1 w 333"/>
                <a:gd name="T21" fmla="*/ 173 h 333"/>
                <a:gd name="T22" fmla="*/ 6 w 333"/>
                <a:gd name="T23" fmla="*/ 126 h 333"/>
                <a:gd name="T24" fmla="*/ 26 w 333"/>
                <a:gd name="T25" fmla="*/ 79 h 333"/>
                <a:gd name="T26" fmla="*/ 54 w 333"/>
                <a:gd name="T27" fmla="*/ 45 h 333"/>
                <a:gd name="T28" fmla="*/ 96 w 333"/>
                <a:gd name="T29" fmla="*/ 16 h 333"/>
                <a:gd name="T30" fmla="*/ 140 w 333"/>
                <a:gd name="T31" fmla="*/ 3 h 333"/>
                <a:gd name="T32" fmla="*/ 193 w 333"/>
                <a:gd name="T33" fmla="*/ 3 h 333"/>
                <a:gd name="T34" fmla="*/ 237 w 333"/>
                <a:gd name="T35" fmla="*/ 16 h 333"/>
                <a:gd name="T36" fmla="*/ 279 w 333"/>
                <a:gd name="T37" fmla="*/ 45 h 333"/>
                <a:gd name="T38" fmla="*/ 307 w 333"/>
                <a:gd name="T39" fmla="*/ 79 h 333"/>
                <a:gd name="T40" fmla="*/ 328 w 333"/>
                <a:gd name="T41" fmla="*/ 127 h 333"/>
                <a:gd name="T42" fmla="*/ 199 w 333"/>
                <a:gd name="T43" fmla="*/ 153 h 333"/>
                <a:gd name="T44" fmla="*/ 201 w 333"/>
                <a:gd name="T45" fmla="*/ 159 h 333"/>
                <a:gd name="T46" fmla="*/ 186 w 333"/>
                <a:gd name="T47" fmla="*/ 138 h 333"/>
                <a:gd name="T48" fmla="*/ 191 w 333"/>
                <a:gd name="T49" fmla="*/ 142 h 333"/>
                <a:gd name="T50" fmla="*/ 167 w 333"/>
                <a:gd name="T51" fmla="*/ 131 h 333"/>
                <a:gd name="T52" fmla="*/ 173 w 333"/>
                <a:gd name="T53" fmla="*/ 132 h 333"/>
                <a:gd name="T54" fmla="*/ 148 w 333"/>
                <a:gd name="T55" fmla="*/ 137 h 333"/>
                <a:gd name="T56" fmla="*/ 153 w 333"/>
                <a:gd name="T57" fmla="*/ 134 h 333"/>
                <a:gd name="T58" fmla="*/ 134 w 333"/>
                <a:gd name="T59" fmla="*/ 153 h 333"/>
                <a:gd name="T60" fmla="*/ 137 w 333"/>
                <a:gd name="T61" fmla="*/ 148 h 333"/>
                <a:gd name="T62" fmla="*/ 132 w 333"/>
                <a:gd name="T63" fmla="*/ 173 h 333"/>
                <a:gd name="T64" fmla="*/ 131 w 333"/>
                <a:gd name="T65" fmla="*/ 167 h 333"/>
                <a:gd name="T66" fmla="*/ 142 w 333"/>
                <a:gd name="T67" fmla="*/ 191 h 333"/>
                <a:gd name="T68" fmla="*/ 138 w 333"/>
                <a:gd name="T69" fmla="*/ 186 h 333"/>
                <a:gd name="T70" fmla="*/ 159 w 333"/>
                <a:gd name="T71" fmla="*/ 201 h 333"/>
                <a:gd name="T72" fmla="*/ 153 w 333"/>
                <a:gd name="T73" fmla="*/ 199 h 333"/>
                <a:gd name="T74" fmla="*/ 180 w 333"/>
                <a:gd name="T75" fmla="*/ 199 h 333"/>
                <a:gd name="T76" fmla="*/ 174 w 333"/>
                <a:gd name="T77" fmla="*/ 201 h 333"/>
                <a:gd name="T78" fmla="*/ 195 w 333"/>
                <a:gd name="T79" fmla="*/ 186 h 333"/>
                <a:gd name="T80" fmla="*/ 191 w 333"/>
                <a:gd name="T81" fmla="*/ 191 h 333"/>
                <a:gd name="T82" fmla="*/ 201 w 333"/>
                <a:gd name="T83" fmla="*/ 167 h 333"/>
                <a:gd name="T84" fmla="*/ 201 w 333"/>
                <a:gd name="T85" fmla="*/ 17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3" h="333">
                  <a:moveTo>
                    <a:pt x="332" y="160"/>
                  </a:moveTo>
                  <a:cubicBezTo>
                    <a:pt x="333" y="164"/>
                    <a:pt x="333" y="169"/>
                    <a:pt x="332" y="173"/>
                  </a:cubicBezTo>
                  <a:lnTo>
                    <a:pt x="330" y="193"/>
                  </a:lnTo>
                  <a:cubicBezTo>
                    <a:pt x="330" y="198"/>
                    <a:pt x="329" y="202"/>
                    <a:pt x="328" y="206"/>
                  </a:cubicBezTo>
                  <a:lnTo>
                    <a:pt x="322" y="225"/>
                  </a:lnTo>
                  <a:cubicBezTo>
                    <a:pt x="321" y="229"/>
                    <a:pt x="319" y="233"/>
                    <a:pt x="317" y="237"/>
                  </a:cubicBezTo>
                  <a:lnTo>
                    <a:pt x="307" y="254"/>
                  </a:lnTo>
                  <a:cubicBezTo>
                    <a:pt x="305" y="258"/>
                    <a:pt x="303" y="261"/>
                    <a:pt x="300" y="265"/>
                  </a:cubicBezTo>
                  <a:lnTo>
                    <a:pt x="288" y="279"/>
                  </a:lnTo>
                  <a:cubicBezTo>
                    <a:pt x="285" y="283"/>
                    <a:pt x="283" y="285"/>
                    <a:pt x="279" y="288"/>
                  </a:cubicBezTo>
                  <a:lnTo>
                    <a:pt x="265" y="300"/>
                  </a:lnTo>
                  <a:cubicBezTo>
                    <a:pt x="261" y="303"/>
                    <a:pt x="258" y="305"/>
                    <a:pt x="254" y="307"/>
                  </a:cubicBezTo>
                  <a:lnTo>
                    <a:pt x="237" y="317"/>
                  </a:lnTo>
                  <a:cubicBezTo>
                    <a:pt x="233" y="319"/>
                    <a:pt x="229" y="321"/>
                    <a:pt x="225" y="322"/>
                  </a:cubicBezTo>
                  <a:lnTo>
                    <a:pt x="206" y="328"/>
                  </a:lnTo>
                  <a:cubicBezTo>
                    <a:pt x="202" y="329"/>
                    <a:pt x="198" y="330"/>
                    <a:pt x="193" y="330"/>
                  </a:cubicBezTo>
                  <a:lnTo>
                    <a:pt x="173" y="332"/>
                  </a:lnTo>
                  <a:cubicBezTo>
                    <a:pt x="169" y="333"/>
                    <a:pt x="164" y="333"/>
                    <a:pt x="160" y="332"/>
                  </a:cubicBezTo>
                  <a:lnTo>
                    <a:pt x="140" y="330"/>
                  </a:lnTo>
                  <a:cubicBezTo>
                    <a:pt x="136" y="330"/>
                    <a:pt x="131" y="329"/>
                    <a:pt x="127" y="328"/>
                  </a:cubicBezTo>
                  <a:lnTo>
                    <a:pt x="108" y="322"/>
                  </a:lnTo>
                  <a:cubicBezTo>
                    <a:pt x="104" y="321"/>
                    <a:pt x="100" y="319"/>
                    <a:pt x="96" y="317"/>
                  </a:cubicBezTo>
                  <a:lnTo>
                    <a:pt x="79" y="307"/>
                  </a:lnTo>
                  <a:cubicBezTo>
                    <a:pt x="75" y="305"/>
                    <a:pt x="72" y="303"/>
                    <a:pt x="69" y="300"/>
                  </a:cubicBezTo>
                  <a:lnTo>
                    <a:pt x="54" y="288"/>
                  </a:lnTo>
                  <a:cubicBezTo>
                    <a:pt x="51" y="285"/>
                    <a:pt x="48" y="283"/>
                    <a:pt x="45" y="279"/>
                  </a:cubicBezTo>
                  <a:lnTo>
                    <a:pt x="33" y="265"/>
                  </a:lnTo>
                  <a:cubicBezTo>
                    <a:pt x="30" y="261"/>
                    <a:pt x="28" y="258"/>
                    <a:pt x="26" y="254"/>
                  </a:cubicBezTo>
                  <a:lnTo>
                    <a:pt x="16" y="237"/>
                  </a:lnTo>
                  <a:cubicBezTo>
                    <a:pt x="15" y="233"/>
                    <a:pt x="13" y="230"/>
                    <a:pt x="12" y="226"/>
                  </a:cubicBezTo>
                  <a:lnTo>
                    <a:pt x="6" y="207"/>
                  </a:lnTo>
                  <a:cubicBezTo>
                    <a:pt x="4" y="202"/>
                    <a:pt x="3" y="198"/>
                    <a:pt x="3" y="193"/>
                  </a:cubicBezTo>
                  <a:lnTo>
                    <a:pt x="1" y="173"/>
                  </a:lnTo>
                  <a:cubicBezTo>
                    <a:pt x="0" y="169"/>
                    <a:pt x="0" y="164"/>
                    <a:pt x="1" y="160"/>
                  </a:cubicBezTo>
                  <a:lnTo>
                    <a:pt x="3" y="140"/>
                  </a:lnTo>
                  <a:cubicBezTo>
                    <a:pt x="3" y="135"/>
                    <a:pt x="4" y="131"/>
                    <a:pt x="6" y="126"/>
                  </a:cubicBezTo>
                  <a:lnTo>
                    <a:pt x="12" y="108"/>
                  </a:lnTo>
                  <a:cubicBezTo>
                    <a:pt x="13" y="104"/>
                    <a:pt x="15" y="100"/>
                    <a:pt x="16" y="96"/>
                  </a:cubicBezTo>
                  <a:lnTo>
                    <a:pt x="26" y="79"/>
                  </a:lnTo>
                  <a:cubicBezTo>
                    <a:pt x="28" y="75"/>
                    <a:pt x="30" y="72"/>
                    <a:pt x="33" y="69"/>
                  </a:cubicBezTo>
                  <a:lnTo>
                    <a:pt x="45" y="54"/>
                  </a:lnTo>
                  <a:cubicBezTo>
                    <a:pt x="48" y="51"/>
                    <a:pt x="51" y="48"/>
                    <a:pt x="54" y="45"/>
                  </a:cubicBezTo>
                  <a:lnTo>
                    <a:pt x="69" y="33"/>
                  </a:lnTo>
                  <a:cubicBezTo>
                    <a:pt x="72" y="30"/>
                    <a:pt x="75" y="28"/>
                    <a:pt x="79" y="26"/>
                  </a:cubicBezTo>
                  <a:lnTo>
                    <a:pt x="96" y="16"/>
                  </a:lnTo>
                  <a:cubicBezTo>
                    <a:pt x="100" y="15"/>
                    <a:pt x="104" y="13"/>
                    <a:pt x="108" y="12"/>
                  </a:cubicBezTo>
                  <a:lnTo>
                    <a:pt x="126" y="6"/>
                  </a:lnTo>
                  <a:cubicBezTo>
                    <a:pt x="131" y="4"/>
                    <a:pt x="135" y="3"/>
                    <a:pt x="140" y="3"/>
                  </a:cubicBezTo>
                  <a:lnTo>
                    <a:pt x="160" y="1"/>
                  </a:lnTo>
                  <a:cubicBezTo>
                    <a:pt x="164" y="0"/>
                    <a:pt x="169" y="0"/>
                    <a:pt x="173" y="1"/>
                  </a:cubicBezTo>
                  <a:lnTo>
                    <a:pt x="193" y="3"/>
                  </a:lnTo>
                  <a:cubicBezTo>
                    <a:pt x="198" y="3"/>
                    <a:pt x="202" y="4"/>
                    <a:pt x="207" y="6"/>
                  </a:cubicBezTo>
                  <a:lnTo>
                    <a:pt x="226" y="12"/>
                  </a:lnTo>
                  <a:cubicBezTo>
                    <a:pt x="230" y="13"/>
                    <a:pt x="233" y="15"/>
                    <a:pt x="237" y="16"/>
                  </a:cubicBezTo>
                  <a:lnTo>
                    <a:pt x="254" y="26"/>
                  </a:lnTo>
                  <a:cubicBezTo>
                    <a:pt x="258" y="28"/>
                    <a:pt x="261" y="30"/>
                    <a:pt x="265" y="33"/>
                  </a:cubicBezTo>
                  <a:lnTo>
                    <a:pt x="279" y="45"/>
                  </a:lnTo>
                  <a:cubicBezTo>
                    <a:pt x="283" y="48"/>
                    <a:pt x="285" y="51"/>
                    <a:pt x="288" y="54"/>
                  </a:cubicBezTo>
                  <a:lnTo>
                    <a:pt x="300" y="69"/>
                  </a:lnTo>
                  <a:cubicBezTo>
                    <a:pt x="303" y="72"/>
                    <a:pt x="305" y="75"/>
                    <a:pt x="307" y="79"/>
                  </a:cubicBezTo>
                  <a:lnTo>
                    <a:pt x="317" y="96"/>
                  </a:lnTo>
                  <a:cubicBezTo>
                    <a:pt x="319" y="100"/>
                    <a:pt x="321" y="104"/>
                    <a:pt x="322" y="108"/>
                  </a:cubicBezTo>
                  <a:lnTo>
                    <a:pt x="328" y="127"/>
                  </a:lnTo>
                  <a:cubicBezTo>
                    <a:pt x="329" y="131"/>
                    <a:pt x="330" y="136"/>
                    <a:pt x="330" y="140"/>
                  </a:cubicBezTo>
                  <a:lnTo>
                    <a:pt x="332" y="160"/>
                  </a:lnTo>
                  <a:close/>
                  <a:moveTo>
                    <a:pt x="199" y="153"/>
                  </a:moveTo>
                  <a:lnTo>
                    <a:pt x="201" y="166"/>
                  </a:lnTo>
                  <a:lnTo>
                    <a:pt x="196" y="147"/>
                  </a:lnTo>
                  <a:lnTo>
                    <a:pt x="201" y="159"/>
                  </a:lnTo>
                  <a:lnTo>
                    <a:pt x="191" y="142"/>
                  </a:lnTo>
                  <a:lnTo>
                    <a:pt x="199" y="153"/>
                  </a:lnTo>
                  <a:lnTo>
                    <a:pt x="186" y="138"/>
                  </a:lnTo>
                  <a:lnTo>
                    <a:pt x="195" y="147"/>
                  </a:lnTo>
                  <a:lnTo>
                    <a:pt x="180" y="134"/>
                  </a:lnTo>
                  <a:lnTo>
                    <a:pt x="191" y="142"/>
                  </a:lnTo>
                  <a:lnTo>
                    <a:pt x="174" y="132"/>
                  </a:lnTo>
                  <a:lnTo>
                    <a:pt x="185" y="137"/>
                  </a:lnTo>
                  <a:lnTo>
                    <a:pt x="167" y="131"/>
                  </a:lnTo>
                  <a:lnTo>
                    <a:pt x="180" y="134"/>
                  </a:lnTo>
                  <a:lnTo>
                    <a:pt x="160" y="132"/>
                  </a:lnTo>
                  <a:lnTo>
                    <a:pt x="173" y="132"/>
                  </a:lnTo>
                  <a:lnTo>
                    <a:pt x="153" y="134"/>
                  </a:lnTo>
                  <a:lnTo>
                    <a:pt x="167" y="131"/>
                  </a:lnTo>
                  <a:lnTo>
                    <a:pt x="148" y="137"/>
                  </a:lnTo>
                  <a:lnTo>
                    <a:pt x="159" y="132"/>
                  </a:lnTo>
                  <a:lnTo>
                    <a:pt x="142" y="142"/>
                  </a:lnTo>
                  <a:lnTo>
                    <a:pt x="153" y="134"/>
                  </a:lnTo>
                  <a:lnTo>
                    <a:pt x="138" y="147"/>
                  </a:lnTo>
                  <a:lnTo>
                    <a:pt x="147" y="138"/>
                  </a:lnTo>
                  <a:lnTo>
                    <a:pt x="134" y="153"/>
                  </a:lnTo>
                  <a:lnTo>
                    <a:pt x="142" y="142"/>
                  </a:lnTo>
                  <a:lnTo>
                    <a:pt x="132" y="159"/>
                  </a:lnTo>
                  <a:lnTo>
                    <a:pt x="137" y="148"/>
                  </a:lnTo>
                  <a:lnTo>
                    <a:pt x="131" y="167"/>
                  </a:lnTo>
                  <a:lnTo>
                    <a:pt x="134" y="153"/>
                  </a:lnTo>
                  <a:lnTo>
                    <a:pt x="132" y="173"/>
                  </a:lnTo>
                  <a:lnTo>
                    <a:pt x="132" y="160"/>
                  </a:lnTo>
                  <a:lnTo>
                    <a:pt x="134" y="180"/>
                  </a:lnTo>
                  <a:lnTo>
                    <a:pt x="131" y="167"/>
                  </a:lnTo>
                  <a:lnTo>
                    <a:pt x="137" y="185"/>
                  </a:lnTo>
                  <a:lnTo>
                    <a:pt x="132" y="174"/>
                  </a:lnTo>
                  <a:lnTo>
                    <a:pt x="142" y="191"/>
                  </a:lnTo>
                  <a:lnTo>
                    <a:pt x="134" y="180"/>
                  </a:lnTo>
                  <a:lnTo>
                    <a:pt x="147" y="195"/>
                  </a:lnTo>
                  <a:lnTo>
                    <a:pt x="138" y="186"/>
                  </a:lnTo>
                  <a:lnTo>
                    <a:pt x="153" y="199"/>
                  </a:lnTo>
                  <a:lnTo>
                    <a:pt x="142" y="191"/>
                  </a:lnTo>
                  <a:lnTo>
                    <a:pt x="159" y="201"/>
                  </a:lnTo>
                  <a:lnTo>
                    <a:pt x="147" y="196"/>
                  </a:lnTo>
                  <a:lnTo>
                    <a:pt x="166" y="201"/>
                  </a:lnTo>
                  <a:lnTo>
                    <a:pt x="153" y="199"/>
                  </a:lnTo>
                  <a:lnTo>
                    <a:pt x="173" y="201"/>
                  </a:lnTo>
                  <a:lnTo>
                    <a:pt x="160" y="201"/>
                  </a:lnTo>
                  <a:lnTo>
                    <a:pt x="180" y="199"/>
                  </a:lnTo>
                  <a:lnTo>
                    <a:pt x="167" y="201"/>
                  </a:lnTo>
                  <a:lnTo>
                    <a:pt x="186" y="196"/>
                  </a:lnTo>
                  <a:lnTo>
                    <a:pt x="174" y="201"/>
                  </a:lnTo>
                  <a:lnTo>
                    <a:pt x="191" y="191"/>
                  </a:lnTo>
                  <a:lnTo>
                    <a:pt x="180" y="199"/>
                  </a:lnTo>
                  <a:lnTo>
                    <a:pt x="195" y="186"/>
                  </a:lnTo>
                  <a:lnTo>
                    <a:pt x="186" y="195"/>
                  </a:lnTo>
                  <a:lnTo>
                    <a:pt x="199" y="180"/>
                  </a:lnTo>
                  <a:lnTo>
                    <a:pt x="191" y="191"/>
                  </a:lnTo>
                  <a:lnTo>
                    <a:pt x="201" y="174"/>
                  </a:lnTo>
                  <a:lnTo>
                    <a:pt x="196" y="186"/>
                  </a:lnTo>
                  <a:lnTo>
                    <a:pt x="201" y="167"/>
                  </a:lnTo>
                  <a:lnTo>
                    <a:pt x="199" y="180"/>
                  </a:lnTo>
                  <a:lnTo>
                    <a:pt x="201" y="160"/>
                  </a:lnTo>
                  <a:lnTo>
                    <a:pt x="201" y="173"/>
                  </a:lnTo>
                  <a:lnTo>
                    <a:pt x="199" y="153"/>
                  </a:lnTo>
                  <a:close/>
                </a:path>
              </a:pathLst>
            </a:custGeom>
            <a:solidFill>
              <a:srgbClr val="00B0F0"/>
            </a:solidFill>
            <a:ln w="1588" cap="flat">
              <a:solidFill>
                <a:srgbClr val="00B0F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0" name="Rectangle 52"/>
            <p:cNvSpPr>
              <a:spLocks noChangeArrowheads="1"/>
            </p:cNvSpPr>
            <p:nvPr/>
          </p:nvSpPr>
          <p:spPr bwMode="auto">
            <a:xfrm>
              <a:off x="8153400" y="3548063"/>
              <a:ext cx="833438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participou 1 vez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1" name="Grupo 200"/>
          <p:cNvGrpSpPr/>
          <p:nvPr/>
        </p:nvGrpSpPr>
        <p:grpSpPr>
          <a:xfrm>
            <a:off x="1091402" y="4032837"/>
            <a:ext cx="5832640" cy="1193090"/>
            <a:chOff x="1185863" y="2740025"/>
            <a:chExt cx="5978525" cy="1225550"/>
          </a:xfrm>
        </p:grpSpPr>
        <p:sp>
          <p:nvSpPr>
            <p:cNvPr id="202" name="Freeform 10"/>
            <p:cNvSpPr>
              <a:spLocks/>
            </p:cNvSpPr>
            <p:nvPr/>
          </p:nvSpPr>
          <p:spPr bwMode="auto">
            <a:xfrm>
              <a:off x="1201738" y="2740025"/>
              <a:ext cx="5951538" cy="1225550"/>
            </a:xfrm>
            <a:custGeom>
              <a:avLst/>
              <a:gdLst>
                <a:gd name="T0" fmla="*/ 427 w 15623"/>
                <a:gd name="T1" fmla="*/ 616 h 3214"/>
                <a:gd name="T2" fmla="*/ 1026 w 15623"/>
                <a:gd name="T3" fmla="*/ 461 h 3214"/>
                <a:gd name="T4" fmla="*/ 1872 w 15623"/>
                <a:gd name="T5" fmla="*/ 215 h 3214"/>
                <a:gd name="T6" fmla="*/ 2359 w 15623"/>
                <a:gd name="T7" fmla="*/ 97 h 3214"/>
                <a:gd name="T8" fmla="*/ 2849 w 15623"/>
                <a:gd name="T9" fmla="*/ 19 h 3214"/>
                <a:gd name="T10" fmla="*/ 3342 w 15623"/>
                <a:gd name="T11" fmla="*/ 2 h 3214"/>
                <a:gd name="T12" fmla="*/ 3778 w 15623"/>
                <a:gd name="T13" fmla="*/ 55 h 3214"/>
                <a:gd name="T14" fmla="*/ 4027 w 15623"/>
                <a:gd name="T15" fmla="*/ 119 h 3214"/>
                <a:gd name="T16" fmla="*/ 4277 w 15623"/>
                <a:gd name="T17" fmla="*/ 218 h 3214"/>
                <a:gd name="T18" fmla="*/ 4525 w 15623"/>
                <a:gd name="T19" fmla="*/ 349 h 3214"/>
                <a:gd name="T20" fmla="*/ 4832 w 15623"/>
                <a:gd name="T21" fmla="*/ 549 h 3214"/>
                <a:gd name="T22" fmla="*/ 5321 w 15623"/>
                <a:gd name="T23" fmla="*/ 935 h 3214"/>
                <a:gd name="T24" fmla="*/ 5927 w 15623"/>
                <a:gd name="T25" fmla="*/ 1480 h 3214"/>
                <a:gd name="T26" fmla="*/ 6530 w 15623"/>
                <a:gd name="T27" fmla="*/ 2026 h 3214"/>
                <a:gd name="T28" fmla="*/ 7009 w 15623"/>
                <a:gd name="T29" fmla="*/ 2416 h 3214"/>
                <a:gd name="T30" fmla="*/ 7306 w 15623"/>
                <a:gd name="T31" fmla="*/ 2619 h 3214"/>
                <a:gd name="T32" fmla="*/ 7542 w 15623"/>
                <a:gd name="T33" fmla="*/ 2753 h 3214"/>
                <a:gd name="T34" fmla="*/ 7776 w 15623"/>
                <a:gd name="T35" fmla="*/ 2856 h 3214"/>
                <a:gd name="T36" fmla="*/ 8189 w 15623"/>
                <a:gd name="T37" fmla="*/ 2975 h 3214"/>
                <a:gd name="T38" fmla="*/ 8663 w 15623"/>
                <a:gd name="T39" fmla="*/ 3048 h 3214"/>
                <a:gd name="T40" fmla="*/ 9138 w 15623"/>
                <a:gd name="T41" fmla="*/ 3066 h 3214"/>
                <a:gd name="T42" fmla="*/ 9615 w 15623"/>
                <a:gd name="T43" fmla="*/ 3039 h 3214"/>
                <a:gd name="T44" fmla="*/ 10094 w 15623"/>
                <a:gd name="T45" fmla="*/ 2978 h 3214"/>
                <a:gd name="T46" fmla="*/ 10936 w 15623"/>
                <a:gd name="T47" fmla="*/ 2825 h 3214"/>
                <a:gd name="T48" fmla="*/ 11782 w 15623"/>
                <a:gd name="T49" fmla="*/ 2663 h 3214"/>
                <a:gd name="T50" fmla="*/ 12261 w 15623"/>
                <a:gd name="T51" fmla="*/ 2556 h 3214"/>
                <a:gd name="T52" fmla="*/ 13102 w 15623"/>
                <a:gd name="T53" fmla="*/ 2315 h 3214"/>
                <a:gd name="T54" fmla="*/ 14066 w 15623"/>
                <a:gd name="T55" fmla="*/ 1989 h 3214"/>
                <a:gd name="T56" fmla="*/ 15275 w 15623"/>
                <a:gd name="T57" fmla="*/ 1574 h 3214"/>
                <a:gd name="T58" fmla="*/ 15321 w 15623"/>
                <a:gd name="T59" fmla="*/ 1715 h 3214"/>
                <a:gd name="T60" fmla="*/ 14115 w 15623"/>
                <a:gd name="T61" fmla="*/ 2129 h 3214"/>
                <a:gd name="T62" fmla="*/ 13146 w 15623"/>
                <a:gd name="T63" fmla="*/ 2456 h 3214"/>
                <a:gd name="T64" fmla="*/ 12296 w 15623"/>
                <a:gd name="T65" fmla="*/ 2700 h 3214"/>
                <a:gd name="T66" fmla="*/ 11809 w 15623"/>
                <a:gd name="T67" fmla="*/ 2808 h 3214"/>
                <a:gd name="T68" fmla="*/ 10964 w 15623"/>
                <a:gd name="T69" fmla="*/ 2970 h 3214"/>
                <a:gd name="T70" fmla="*/ 10116 w 15623"/>
                <a:gd name="T71" fmla="*/ 3125 h 3214"/>
                <a:gd name="T72" fmla="*/ 9628 w 15623"/>
                <a:gd name="T73" fmla="*/ 3186 h 3214"/>
                <a:gd name="T74" fmla="*/ 9139 w 15623"/>
                <a:gd name="T75" fmla="*/ 3214 h 3214"/>
                <a:gd name="T76" fmla="*/ 8647 w 15623"/>
                <a:gd name="T77" fmla="*/ 3196 h 3214"/>
                <a:gd name="T78" fmla="*/ 8155 w 15623"/>
                <a:gd name="T79" fmla="*/ 3119 h 3214"/>
                <a:gd name="T80" fmla="*/ 7722 w 15623"/>
                <a:gd name="T81" fmla="*/ 2994 h 3214"/>
                <a:gd name="T82" fmla="*/ 7473 w 15623"/>
                <a:gd name="T83" fmla="*/ 2884 h 3214"/>
                <a:gd name="T84" fmla="*/ 7226 w 15623"/>
                <a:gd name="T85" fmla="*/ 2744 h 3214"/>
                <a:gd name="T86" fmla="*/ 6919 w 15623"/>
                <a:gd name="T87" fmla="*/ 2533 h 3214"/>
                <a:gd name="T88" fmla="*/ 6432 w 15623"/>
                <a:gd name="T89" fmla="*/ 2137 h 3214"/>
                <a:gd name="T90" fmla="*/ 5827 w 15623"/>
                <a:gd name="T91" fmla="*/ 1589 h 3214"/>
                <a:gd name="T92" fmla="*/ 5226 w 15623"/>
                <a:gd name="T93" fmla="*/ 1049 h 3214"/>
                <a:gd name="T94" fmla="*/ 4748 w 15623"/>
                <a:gd name="T95" fmla="*/ 671 h 3214"/>
                <a:gd name="T96" fmla="*/ 4451 w 15623"/>
                <a:gd name="T97" fmla="*/ 477 h 3214"/>
                <a:gd name="T98" fmla="*/ 4217 w 15623"/>
                <a:gd name="T99" fmla="*/ 353 h 3214"/>
                <a:gd name="T100" fmla="*/ 3984 w 15623"/>
                <a:gd name="T101" fmla="*/ 261 h 3214"/>
                <a:gd name="T102" fmla="*/ 3749 w 15623"/>
                <a:gd name="T103" fmla="*/ 201 h 3214"/>
                <a:gd name="T104" fmla="*/ 3339 w 15623"/>
                <a:gd name="T105" fmla="*/ 150 h 3214"/>
                <a:gd name="T106" fmla="*/ 2866 w 15623"/>
                <a:gd name="T107" fmla="*/ 166 h 3214"/>
                <a:gd name="T108" fmla="*/ 2391 w 15623"/>
                <a:gd name="T109" fmla="*/ 241 h 3214"/>
                <a:gd name="T110" fmla="*/ 1911 w 15623"/>
                <a:gd name="T111" fmla="*/ 358 h 3214"/>
                <a:gd name="T112" fmla="*/ 1066 w 15623"/>
                <a:gd name="T113" fmla="*/ 603 h 3214"/>
                <a:gd name="T114" fmla="*/ 457 w 15623"/>
                <a:gd name="T115" fmla="*/ 761 h 3214"/>
                <a:gd name="T116" fmla="*/ 7 w 15623"/>
                <a:gd name="T117" fmla="*/ 769 h 3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23" h="3214">
                  <a:moveTo>
                    <a:pt x="68" y="684"/>
                  </a:moveTo>
                  <a:lnTo>
                    <a:pt x="189" y="664"/>
                  </a:lnTo>
                  <a:lnTo>
                    <a:pt x="307" y="642"/>
                  </a:lnTo>
                  <a:lnTo>
                    <a:pt x="427" y="616"/>
                  </a:lnTo>
                  <a:lnTo>
                    <a:pt x="546" y="589"/>
                  </a:lnTo>
                  <a:lnTo>
                    <a:pt x="666" y="559"/>
                  </a:lnTo>
                  <a:lnTo>
                    <a:pt x="786" y="528"/>
                  </a:lnTo>
                  <a:lnTo>
                    <a:pt x="1026" y="461"/>
                  </a:lnTo>
                  <a:lnTo>
                    <a:pt x="1267" y="390"/>
                  </a:lnTo>
                  <a:lnTo>
                    <a:pt x="1508" y="319"/>
                  </a:lnTo>
                  <a:lnTo>
                    <a:pt x="1750" y="249"/>
                  </a:lnTo>
                  <a:lnTo>
                    <a:pt x="1872" y="215"/>
                  </a:lnTo>
                  <a:lnTo>
                    <a:pt x="1993" y="183"/>
                  </a:lnTo>
                  <a:lnTo>
                    <a:pt x="2115" y="152"/>
                  </a:lnTo>
                  <a:lnTo>
                    <a:pt x="2237" y="123"/>
                  </a:lnTo>
                  <a:lnTo>
                    <a:pt x="2359" y="97"/>
                  </a:lnTo>
                  <a:lnTo>
                    <a:pt x="2481" y="73"/>
                  </a:lnTo>
                  <a:lnTo>
                    <a:pt x="2604" y="52"/>
                  </a:lnTo>
                  <a:lnTo>
                    <a:pt x="2726" y="34"/>
                  </a:lnTo>
                  <a:lnTo>
                    <a:pt x="2849" y="19"/>
                  </a:lnTo>
                  <a:lnTo>
                    <a:pt x="2972" y="8"/>
                  </a:lnTo>
                  <a:lnTo>
                    <a:pt x="3095" y="2"/>
                  </a:lnTo>
                  <a:lnTo>
                    <a:pt x="3219" y="0"/>
                  </a:lnTo>
                  <a:lnTo>
                    <a:pt x="3342" y="2"/>
                  </a:lnTo>
                  <a:lnTo>
                    <a:pt x="3466" y="10"/>
                  </a:lnTo>
                  <a:lnTo>
                    <a:pt x="3590" y="24"/>
                  </a:lnTo>
                  <a:lnTo>
                    <a:pt x="3715" y="43"/>
                  </a:lnTo>
                  <a:lnTo>
                    <a:pt x="3778" y="55"/>
                  </a:lnTo>
                  <a:lnTo>
                    <a:pt x="3840" y="69"/>
                  </a:lnTo>
                  <a:lnTo>
                    <a:pt x="3902" y="84"/>
                  </a:lnTo>
                  <a:lnTo>
                    <a:pt x="3964" y="101"/>
                  </a:lnTo>
                  <a:lnTo>
                    <a:pt x="4027" y="119"/>
                  </a:lnTo>
                  <a:lnTo>
                    <a:pt x="4089" y="141"/>
                  </a:lnTo>
                  <a:lnTo>
                    <a:pt x="4152" y="164"/>
                  </a:lnTo>
                  <a:lnTo>
                    <a:pt x="4215" y="190"/>
                  </a:lnTo>
                  <a:lnTo>
                    <a:pt x="4277" y="218"/>
                  </a:lnTo>
                  <a:lnTo>
                    <a:pt x="4339" y="248"/>
                  </a:lnTo>
                  <a:lnTo>
                    <a:pt x="4401" y="280"/>
                  </a:lnTo>
                  <a:lnTo>
                    <a:pt x="4463" y="313"/>
                  </a:lnTo>
                  <a:lnTo>
                    <a:pt x="4525" y="349"/>
                  </a:lnTo>
                  <a:lnTo>
                    <a:pt x="4587" y="386"/>
                  </a:lnTo>
                  <a:lnTo>
                    <a:pt x="4648" y="424"/>
                  </a:lnTo>
                  <a:lnTo>
                    <a:pt x="4710" y="465"/>
                  </a:lnTo>
                  <a:lnTo>
                    <a:pt x="4832" y="549"/>
                  </a:lnTo>
                  <a:lnTo>
                    <a:pt x="4955" y="639"/>
                  </a:lnTo>
                  <a:lnTo>
                    <a:pt x="5077" y="734"/>
                  </a:lnTo>
                  <a:lnTo>
                    <a:pt x="5199" y="833"/>
                  </a:lnTo>
                  <a:lnTo>
                    <a:pt x="5321" y="935"/>
                  </a:lnTo>
                  <a:lnTo>
                    <a:pt x="5443" y="1041"/>
                  </a:lnTo>
                  <a:lnTo>
                    <a:pt x="5564" y="1148"/>
                  </a:lnTo>
                  <a:lnTo>
                    <a:pt x="5685" y="1258"/>
                  </a:lnTo>
                  <a:lnTo>
                    <a:pt x="5927" y="1480"/>
                  </a:lnTo>
                  <a:lnTo>
                    <a:pt x="6169" y="1703"/>
                  </a:lnTo>
                  <a:lnTo>
                    <a:pt x="6289" y="1812"/>
                  </a:lnTo>
                  <a:lnTo>
                    <a:pt x="6410" y="1920"/>
                  </a:lnTo>
                  <a:lnTo>
                    <a:pt x="6530" y="2026"/>
                  </a:lnTo>
                  <a:lnTo>
                    <a:pt x="6650" y="2129"/>
                  </a:lnTo>
                  <a:lnTo>
                    <a:pt x="6770" y="2229"/>
                  </a:lnTo>
                  <a:lnTo>
                    <a:pt x="6890" y="2325"/>
                  </a:lnTo>
                  <a:lnTo>
                    <a:pt x="7009" y="2416"/>
                  </a:lnTo>
                  <a:lnTo>
                    <a:pt x="7128" y="2502"/>
                  </a:lnTo>
                  <a:lnTo>
                    <a:pt x="7187" y="2542"/>
                  </a:lnTo>
                  <a:lnTo>
                    <a:pt x="7247" y="2581"/>
                  </a:lnTo>
                  <a:lnTo>
                    <a:pt x="7306" y="2619"/>
                  </a:lnTo>
                  <a:lnTo>
                    <a:pt x="7365" y="2655"/>
                  </a:lnTo>
                  <a:lnTo>
                    <a:pt x="7424" y="2689"/>
                  </a:lnTo>
                  <a:lnTo>
                    <a:pt x="7483" y="2722"/>
                  </a:lnTo>
                  <a:lnTo>
                    <a:pt x="7542" y="2753"/>
                  </a:lnTo>
                  <a:lnTo>
                    <a:pt x="7601" y="2782"/>
                  </a:lnTo>
                  <a:lnTo>
                    <a:pt x="7659" y="2809"/>
                  </a:lnTo>
                  <a:lnTo>
                    <a:pt x="7717" y="2833"/>
                  </a:lnTo>
                  <a:lnTo>
                    <a:pt x="7776" y="2856"/>
                  </a:lnTo>
                  <a:lnTo>
                    <a:pt x="7834" y="2876"/>
                  </a:lnTo>
                  <a:lnTo>
                    <a:pt x="7953" y="2914"/>
                  </a:lnTo>
                  <a:lnTo>
                    <a:pt x="8071" y="2947"/>
                  </a:lnTo>
                  <a:lnTo>
                    <a:pt x="8189" y="2975"/>
                  </a:lnTo>
                  <a:lnTo>
                    <a:pt x="8308" y="2999"/>
                  </a:lnTo>
                  <a:lnTo>
                    <a:pt x="8426" y="3020"/>
                  </a:lnTo>
                  <a:lnTo>
                    <a:pt x="8544" y="3036"/>
                  </a:lnTo>
                  <a:lnTo>
                    <a:pt x="8663" y="3048"/>
                  </a:lnTo>
                  <a:lnTo>
                    <a:pt x="8782" y="3058"/>
                  </a:lnTo>
                  <a:lnTo>
                    <a:pt x="8900" y="3064"/>
                  </a:lnTo>
                  <a:lnTo>
                    <a:pt x="9019" y="3066"/>
                  </a:lnTo>
                  <a:lnTo>
                    <a:pt x="9138" y="3066"/>
                  </a:lnTo>
                  <a:lnTo>
                    <a:pt x="9257" y="3063"/>
                  </a:lnTo>
                  <a:lnTo>
                    <a:pt x="9376" y="3057"/>
                  </a:lnTo>
                  <a:lnTo>
                    <a:pt x="9496" y="3049"/>
                  </a:lnTo>
                  <a:lnTo>
                    <a:pt x="9615" y="3039"/>
                  </a:lnTo>
                  <a:lnTo>
                    <a:pt x="9735" y="3027"/>
                  </a:lnTo>
                  <a:lnTo>
                    <a:pt x="9854" y="3012"/>
                  </a:lnTo>
                  <a:lnTo>
                    <a:pt x="9974" y="2996"/>
                  </a:lnTo>
                  <a:lnTo>
                    <a:pt x="10094" y="2978"/>
                  </a:lnTo>
                  <a:lnTo>
                    <a:pt x="10214" y="2959"/>
                  </a:lnTo>
                  <a:lnTo>
                    <a:pt x="10454" y="2917"/>
                  </a:lnTo>
                  <a:lnTo>
                    <a:pt x="10695" y="2872"/>
                  </a:lnTo>
                  <a:lnTo>
                    <a:pt x="10936" y="2825"/>
                  </a:lnTo>
                  <a:lnTo>
                    <a:pt x="11177" y="2777"/>
                  </a:lnTo>
                  <a:lnTo>
                    <a:pt x="11419" y="2730"/>
                  </a:lnTo>
                  <a:lnTo>
                    <a:pt x="11661" y="2685"/>
                  </a:lnTo>
                  <a:lnTo>
                    <a:pt x="11782" y="2663"/>
                  </a:lnTo>
                  <a:lnTo>
                    <a:pt x="11902" y="2639"/>
                  </a:lnTo>
                  <a:lnTo>
                    <a:pt x="12021" y="2613"/>
                  </a:lnTo>
                  <a:lnTo>
                    <a:pt x="12141" y="2585"/>
                  </a:lnTo>
                  <a:lnTo>
                    <a:pt x="12261" y="2556"/>
                  </a:lnTo>
                  <a:lnTo>
                    <a:pt x="12381" y="2525"/>
                  </a:lnTo>
                  <a:lnTo>
                    <a:pt x="12621" y="2460"/>
                  </a:lnTo>
                  <a:lnTo>
                    <a:pt x="12862" y="2389"/>
                  </a:lnTo>
                  <a:lnTo>
                    <a:pt x="13102" y="2315"/>
                  </a:lnTo>
                  <a:lnTo>
                    <a:pt x="13343" y="2237"/>
                  </a:lnTo>
                  <a:lnTo>
                    <a:pt x="13584" y="2156"/>
                  </a:lnTo>
                  <a:lnTo>
                    <a:pt x="13825" y="2073"/>
                  </a:lnTo>
                  <a:lnTo>
                    <a:pt x="14066" y="1989"/>
                  </a:lnTo>
                  <a:lnTo>
                    <a:pt x="14549" y="1820"/>
                  </a:lnTo>
                  <a:lnTo>
                    <a:pt x="14791" y="1736"/>
                  </a:lnTo>
                  <a:lnTo>
                    <a:pt x="15033" y="1654"/>
                  </a:lnTo>
                  <a:lnTo>
                    <a:pt x="15275" y="1574"/>
                  </a:lnTo>
                  <a:lnTo>
                    <a:pt x="15518" y="1498"/>
                  </a:lnTo>
                  <a:cubicBezTo>
                    <a:pt x="15556" y="1486"/>
                    <a:pt x="15598" y="1508"/>
                    <a:pt x="15610" y="1547"/>
                  </a:cubicBezTo>
                  <a:cubicBezTo>
                    <a:pt x="15623" y="1585"/>
                    <a:pt x="15601" y="1627"/>
                    <a:pt x="15562" y="1639"/>
                  </a:cubicBezTo>
                  <a:lnTo>
                    <a:pt x="15321" y="1715"/>
                  </a:lnTo>
                  <a:lnTo>
                    <a:pt x="15080" y="1794"/>
                  </a:lnTo>
                  <a:lnTo>
                    <a:pt x="14839" y="1876"/>
                  </a:lnTo>
                  <a:lnTo>
                    <a:pt x="14598" y="1959"/>
                  </a:lnTo>
                  <a:lnTo>
                    <a:pt x="14115" y="2129"/>
                  </a:lnTo>
                  <a:lnTo>
                    <a:pt x="13873" y="2213"/>
                  </a:lnTo>
                  <a:lnTo>
                    <a:pt x="13631" y="2296"/>
                  </a:lnTo>
                  <a:lnTo>
                    <a:pt x="13389" y="2377"/>
                  </a:lnTo>
                  <a:lnTo>
                    <a:pt x="13146" y="2456"/>
                  </a:lnTo>
                  <a:lnTo>
                    <a:pt x="12903" y="2531"/>
                  </a:lnTo>
                  <a:lnTo>
                    <a:pt x="12660" y="2602"/>
                  </a:lnTo>
                  <a:lnTo>
                    <a:pt x="12418" y="2669"/>
                  </a:lnTo>
                  <a:lnTo>
                    <a:pt x="12296" y="2700"/>
                  </a:lnTo>
                  <a:lnTo>
                    <a:pt x="12174" y="2729"/>
                  </a:lnTo>
                  <a:lnTo>
                    <a:pt x="12053" y="2757"/>
                  </a:lnTo>
                  <a:lnTo>
                    <a:pt x="11931" y="2784"/>
                  </a:lnTo>
                  <a:lnTo>
                    <a:pt x="11809" y="2808"/>
                  </a:lnTo>
                  <a:lnTo>
                    <a:pt x="11688" y="2831"/>
                  </a:lnTo>
                  <a:lnTo>
                    <a:pt x="11447" y="2875"/>
                  </a:lnTo>
                  <a:lnTo>
                    <a:pt x="11206" y="2922"/>
                  </a:lnTo>
                  <a:lnTo>
                    <a:pt x="10964" y="2970"/>
                  </a:lnTo>
                  <a:lnTo>
                    <a:pt x="10722" y="3018"/>
                  </a:lnTo>
                  <a:lnTo>
                    <a:pt x="10480" y="3063"/>
                  </a:lnTo>
                  <a:lnTo>
                    <a:pt x="10237" y="3105"/>
                  </a:lnTo>
                  <a:lnTo>
                    <a:pt x="10116" y="3125"/>
                  </a:lnTo>
                  <a:lnTo>
                    <a:pt x="9994" y="3143"/>
                  </a:lnTo>
                  <a:lnTo>
                    <a:pt x="9872" y="3159"/>
                  </a:lnTo>
                  <a:lnTo>
                    <a:pt x="9750" y="3174"/>
                  </a:lnTo>
                  <a:lnTo>
                    <a:pt x="9628" y="3186"/>
                  </a:lnTo>
                  <a:lnTo>
                    <a:pt x="9506" y="3197"/>
                  </a:lnTo>
                  <a:lnTo>
                    <a:pt x="9383" y="3205"/>
                  </a:lnTo>
                  <a:lnTo>
                    <a:pt x="9261" y="3211"/>
                  </a:lnTo>
                  <a:lnTo>
                    <a:pt x="9139" y="3214"/>
                  </a:lnTo>
                  <a:lnTo>
                    <a:pt x="9016" y="3214"/>
                  </a:lnTo>
                  <a:lnTo>
                    <a:pt x="8893" y="3211"/>
                  </a:lnTo>
                  <a:lnTo>
                    <a:pt x="8770" y="3205"/>
                  </a:lnTo>
                  <a:lnTo>
                    <a:pt x="8647" y="3196"/>
                  </a:lnTo>
                  <a:lnTo>
                    <a:pt x="8524" y="3182"/>
                  </a:lnTo>
                  <a:lnTo>
                    <a:pt x="8401" y="3165"/>
                  </a:lnTo>
                  <a:lnTo>
                    <a:pt x="8278" y="3144"/>
                  </a:lnTo>
                  <a:lnTo>
                    <a:pt x="8155" y="3119"/>
                  </a:lnTo>
                  <a:lnTo>
                    <a:pt x="8031" y="3090"/>
                  </a:lnTo>
                  <a:lnTo>
                    <a:pt x="7908" y="3055"/>
                  </a:lnTo>
                  <a:lnTo>
                    <a:pt x="7785" y="3016"/>
                  </a:lnTo>
                  <a:lnTo>
                    <a:pt x="7722" y="2994"/>
                  </a:lnTo>
                  <a:lnTo>
                    <a:pt x="7660" y="2970"/>
                  </a:lnTo>
                  <a:lnTo>
                    <a:pt x="7597" y="2943"/>
                  </a:lnTo>
                  <a:lnTo>
                    <a:pt x="7535" y="2915"/>
                  </a:lnTo>
                  <a:lnTo>
                    <a:pt x="7473" y="2884"/>
                  </a:lnTo>
                  <a:lnTo>
                    <a:pt x="7411" y="2852"/>
                  </a:lnTo>
                  <a:lnTo>
                    <a:pt x="7350" y="2817"/>
                  </a:lnTo>
                  <a:lnTo>
                    <a:pt x="7288" y="2782"/>
                  </a:lnTo>
                  <a:lnTo>
                    <a:pt x="7226" y="2744"/>
                  </a:lnTo>
                  <a:lnTo>
                    <a:pt x="7165" y="2705"/>
                  </a:lnTo>
                  <a:lnTo>
                    <a:pt x="7103" y="2664"/>
                  </a:lnTo>
                  <a:lnTo>
                    <a:pt x="7042" y="2622"/>
                  </a:lnTo>
                  <a:lnTo>
                    <a:pt x="6919" y="2533"/>
                  </a:lnTo>
                  <a:lnTo>
                    <a:pt x="6797" y="2440"/>
                  </a:lnTo>
                  <a:lnTo>
                    <a:pt x="6675" y="2343"/>
                  </a:lnTo>
                  <a:lnTo>
                    <a:pt x="6554" y="2242"/>
                  </a:lnTo>
                  <a:lnTo>
                    <a:pt x="6432" y="2137"/>
                  </a:lnTo>
                  <a:lnTo>
                    <a:pt x="6311" y="2031"/>
                  </a:lnTo>
                  <a:lnTo>
                    <a:pt x="6190" y="1922"/>
                  </a:lnTo>
                  <a:lnTo>
                    <a:pt x="6069" y="1811"/>
                  </a:lnTo>
                  <a:lnTo>
                    <a:pt x="5827" y="1589"/>
                  </a:lnTo>
                  <a:lnTo>
                    <a:pt x="5586" y="1368"/>
                  </a:lnTo>
                  <a:lnTo>
                    <a:pt x="5466" y="1259"/>
                  </a:lnTo>
                  <a:lnTo>
                    <a:pt x="5346" y="1152"/>
                  </a:lnTo>
                  <a:lnTo>
                    <a:pt x="5226" y="1049"/>
                  </a:lnTo>
                  <a:lnTo>
                    <a:pt x="5106" y="948"/>
                  </a:lnTo>
                  <a:lnTo>
                    <a:pt x="4986" y="851"/>
                  </a:lnTo>
                  <a:lnTo>
                    <a:pt x="4867" y="758"/>
                  </a:lnTo>
                  <a:lnTo>
                    <a:pt x="4748" y="671"/>
                  </a:lnTo>
                  <a:lnTo>
                    <a:pt x="4629" y="588"/>
                  </a:lnTo>
                  <a:lnTo>
                    <a:pt x="4570" y="550"/>
                  </a:lnTo>
                  <a:lnTo>
                    <a:pt x="4510" y="513"/>
                  </a:lnTo>
                  <a:lnTo>
                    <a:pt x="4451" y="477"/>
                  </a:lnTo>
                  <a:lnTo>
                    <a:pt x="4393" y="443"/>
                  </a:lnTo>
                  <a:lnTo>
                    <a:pt x="4334" y="411"/>
                  </a:lnTo>
                  <a:lnTo>
                    <a:pt x="4275" y="381"/>
                  </a:lnTo>
                  <a:lnTo>
                    <a:pt x="4217" y="353"/>
                  </a:lnTo>
                  <a:lnTo>
                    <a:pt x="4158" y="327"/>
                  </a:lnTo>
                  <a:lnTo>
                    <a:pt x="4100" y="303"/>
                  </a:lnTo>
                  <a:lnTo>
                    <a:pt x="4042" y="281"/>
                  </a:lnTo>
                  <a:lnTo>
                    <a:pt x="3984" y="261"/>
                  </a:lnTo>
                  <a:lnTo>
                    <a:pt x="3926" y="243"/>
                  </a:lnTo>
                  <a:lnTo>
                    <a:pt x="3867" y="228"/>
                  </a:lnTo>
                  <a:lnTo>
                    <a:pt x="3808" y="213"/>
                  </a:lnTo>
                  <a:lnTo>
                    <a:pt x="3749" y="201"/>
                  </a:lnTo>
                  <a:lnTo>
                    <a:pt x="3692" y="189"/>
                  </a:lnTo>
                  <a:lnTo>
                    <a:pt x="3574" y="171"/>
                  </a:lnTo>
                  <a:lnTo>
                    <a:pt x="3457" y="158"/>
                  </a:lnTo>
                  <a:lnTo>
                    <a:pt x="3339" y="150"/>
                  </a:lnTo>
                  <a:lnTo>
                    <a:pt x="3221" y="148"/>
                  </a:lnTo>
                  <a:lnTo>
                    <a:pt x="3103" y="150"/>
                  </a:lnTo>
                  <a:lnTo>
                    <a:pt x="2985" y="156"/>
                  </a:lnTo>
                  <a:lnTo>
                    <a:pt x="2866" y="166"/>
                  </a:lnTo>
                  <a:lnTo>
                    <a:pt x="2748" y="180"/>
                  </a:lnTo>
                  <a:lnTo>
                    <a:pt x="2629" y="197"/>
                  </a:lnTo>
                  <a:lnTo>
                    <a:pt x="2510" y="218"/>
                  </a:lnTo>
                  <a:lnTo>
                    <a:pt x="2391" y="241"/>
                  </a:lnTo>
                  <a:lnTo>
                    <a:pt x="2271" y="267"/>
                  </a:lnTo>
                  <a:lnTo>
                    <a:pt x="2151" y="296"/>
                  </a:lnTo>
                  <a:lnTo>
                    <a:pt x="2031" y="326"/>
                  </a:lnTo>
                  <a:lnTo>
                    <a:pt x="1911" y="358"/>
                  </a:lnTo>
                  <a:lnTo>
                    <a:pt x="1791" y="391"/>
                  </a:lnTo>
                  <a:lnTo>
                    <a:pt x="1550" y="461"/>
                  </a:lnTo>
                  <a:lnTo>
                    <a:pt x="1308" y="533"/>
                  </a:lnTo>
                  <a:lnTo>
                    <a:pt x="1066" y="603"/>
                  </a:lnTo>
                  <a:lnTo>
                    <a:pt x="823" y="671"/>
                  </a:lnTo>
                  <a:lnTo>
                    <a:pt x="702" y="703"/>
                  </a:lnTo>
                  <a:lnTo>
                    <a:pt x="580" y="733"/>
                  </a:lnTo>
                  <a:lnTo>
                    <a:pt x="457" y="761"/>
                  </a:lnTo>
                  <a:lnTo>
                    <a:pt x="335" y="787"/>
                  </a:lnTo>
                  <a:lnTo>
                    <a:pt x="212" y="810"/>
                  </a:lnTo>
                  <a:lnTo>
                    <a:pt x="92" y="830"/>
                  </a:lnTo>
                  <a:cubicBezTo>
                    <a:pt x="51" y="837"/>
                    <a:pt x="13" y="809"/>
                    <a:pt x="7" y="769"/>
                  </a:cubicBezTo>
                  <a:cubicBezTo>
                    <a:pt x="0" y="729"/>
                    <a:pt x="27" y="691"/>
                    <a:pt x="68" y="684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3" name="Oval 11"/>
            <p:cNvSpPr>
              <a:spLocks noChangeArrowheads="1"/>
            </p:cNvSpPr>
            <p:nvPr/>
          </p:nvSpPr>
          <p:spPr bwMode="auto">
            <a:xfrm>
              <a:off x="1185863" y="2982913"/>
              <a:ext cx="88900" cy="8890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" name="Oval 12"/>
            <p:cNvSpPr>
              <a:spLocks noChangeArrowheads="1"/>
            </p:cNvSpPr>
            <p:nvPr/>
          </p:nvSpPr>
          <p:spPr bwMode="auto">
            <a:xfrm>
              <a:off x="1185863" y="2982913"/>
              <a:ext cx="88900" cy="88900"/>
            </a:xfrm>
            <a:prstGeom prst="ellipse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" name="Oval 13"/>
            <p:cNvSpPr>
              <a:spLocks noChangeArrowheads="1"/>
            </p:cNvSpPr>
            <p:nvPr/>
          </p:nvSpPr>
          <p:spPr bwMode="auto">
            <a:xfrm>
              <a:off x="2659063" y="2760663"/>
              <a:ext cx="87313" cy="8890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" name="Oval 14"/>
            <p:cNvSpPr>
              <a:spLocks noChangeArrowheads="1"/>
            </p:cNvSpPr>
            <p:nvPr/>
          </p:nvSpPr>
          <p:spPr bwMode="auto">
            <a:xfrm>
              <a:off x="2659063" y="2760663"/>
              <a:ext cx="87313" cy="88900"/>
            </a:xfrm>
            <a:prstGeom prst="ellipse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" name="Oval 15"/>
            <p:cNvSpPr>
              <a:spLocks noChangeArrowheads="1"/>
            </p:cNvSpPr>
            <p:nvPr/>
          </p:nvSpPr>
          <p:spPr bwMode="auto">
            <a:xfrm>
              <a:off x="4132263" y="3817938"/>
              <a:ext cx="88900" cy="8890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8" name="Oval 16"/>
            <p:cNvSpPr>
              <a:spLocks noChangeArrowheads="1"/>
            </p:cNvSpPr>
            <p:nvPr/>
          </p:nvSpPr>
          <p:spPr bwMode="auto">
            <a:xfrm>
              <a:off x="4132263" y="3817938"/>
              <a:ext cx="88900" cy="88900"/>
            </a:xfrm>
            <a:prstGeom prst="ellipse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9" name="Oval 17"/>
            <p:cNvSpPr>
              <a:spLocks noChangeArrowheads="1"/>
            </p:cNvSpPr>
            <p:nvPr/>
          </p:nvSpPr>
          <p:spPr bwMode="auto">
            <a:xfrm>
              <a:off x="5603875" y="3746500"/>
              <a:ext cx="88900" cy="8890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0" name="Oval 18"/>
            <p:cNvSpPr>
              <a:spLocks noChangeArrowheads="1"/>
            </p:cNvSpPr>
            <p:nvPr/>
          </p:nvSpPr>
          <p:spPr bwMode="auto">
            <a:xfrm>
              <a:off x="5603875" y="3746500"/>
              <a:ext cx="88900" cy="88900"/>
            </a:xfrm>
            <a:prstGeom prst="ellipse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1" name="Oval 19"/>
            <p:cNvSpPr>
              <a:spLocks noChangeArrowheads="1"/>
            </p:cNvSpPr>
            <p:nvPr/>
          </p:nvSpPr>
          <p:spPr bwMode="auto">
            <a:xfrm>
              <a:off x="7077075" y="3292475"/>
              <a:ext cx="87313" cy="8890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12" name="Oval 20"/>
            <p:cNvSpPr>
              <a:spLocks noChangeArrowheads="1"/>
            </p:cNvSpPr>
            <p:nvPr/>
          </p:nvSpPr>
          <p:spPr bwMode="auto">
            <a:xfrm>
              <a:off x="7077075" y="3292475"/>
              <a:ext cx="87313" cy="88900"/>
            </a:xfrm>
            <a:prstGeom prst="ellipse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13" name="Grupo 212"/>
          <p:cNvGrpSpPr/>
          <p:nvPr/>
        </p:nvGrpSpPr>
        <p:grpSpPr>
          <a:xfrm>
            <a:off x="925063" y="3716925"/>
            <a:ext cx="6163314" cy="1379537"/>
            <a:chOff x="1043608" y="2424113"/>
            <a:chExt cx="6154755" cy="1417070"/>
          </a:xfrm>
        </p:grpSpPr>
        <p:sp>
          <p:nvSpPr>
            <p:cNvPr id="214" name="Rectangle 21"/>
            <p:cNvSpPr>
              <a:spLocks noChangeArrowheads="1"/>
            </p:cNvSpPr>
            <p:nvPr/>
          </p:nvSpPr>
          <p:spPr bwMode="auto">
            <a:xfrm>
              <a:off x="1043608" y="2719139"/>
              <a:ext cx="3492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6,7 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" name="Rectangle 22"/>
            <p:cNvSpPr>
              <a:spLocks noChangeArrowheads="1"/>
            </p:cNvSpPr>
            <p:nvPr/>
          </p:nvSpPr>
          <p:spPr bwMode="auto">
            <a:xfrm>
              <a:off x="2630488" y="2424113"/>
              <a:ext cx="3492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7,0 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" name="Rectangle 23"/>
            <p:cNvSpPr>
              <a:spLocks noChangeArrowheads="1"/>
            </p:cNvSpPr>
            <p:nvPr/>
          </p:nvSpPr>
          <p:spPr bwMode="auto">
            <a:xfrm>
              <a:off x="4002961" y="3563370"/>
              <a:ext cx="34766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5,5 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" name="Rectangle 24"/>
            <p:cNvSpPr>
              <a:spLocks noChangeArrowheads="1"/>
            </p:cNvSpPr>
            <p:nvPr/>
          </p:nvSpPr>
          <p:spPr bwMode="auto">
            <a:xfrm>
              <a:off x="5446886" y="3439219"/>
              <a:ext cx="3492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5,6 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" name="Rectangle 25"/>
            <p:cNvSpPr>
              <a:spLocks noChangeArrowheads="1"/>
            </p:cNvSpPr>
            <p:nvPr/>
          </p:nvSpPr>
          <p:spPr bwMode="auto">
            <a:xfrm>
              <a:off x="6849113" y="3015230"/>
              <a:ext cx="3492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6,3 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9" name="Grupo 218"/>
          <p:cNvGrpSpPr/>
          <p:nvPr/>
        </p:nvGrpSpPr>
        <p:grpSpPr>
          <a:xfrm>
            <a:off x="8207196" y="4637929"/>
            <a:ext cx="1055154" cy="173091"/>
            <a:chOff x="8032750" y="3548063"/>
            <a:chExt cx="952501" cy="177800"/>
          </a:xfrm>
        </p:grpSpPr>
        <p:sp>
          <p:nvSpPr>
            <p:cNvPr id="220" name="Freeform 49"/>
            <p:cNvSpPr>
              <a:spLocks/>
            </p:cNvSpPr>
            <p:nvPr/>
          </p:nvSpPr>
          <p:spPr bwMode="auto">
            <a:xfrm>
              <a:off x="8032750" y="3600450"/>
              <a:ext cx="293688" cy="50800"/>
            </a:xfrm>
            <a:custGeom>
              <a:avLst/>
              <a:gdLst>
                <a:gd name="T0" fmla="*/ 66 w 772"/>
                <a:gd name="T1" fmla="*/ 0 h 132"/>
                <a:gd name="T2" fmla="*/ 706 w 772"/>
                <a:gd name="T3" fmla="*/ 0 h 132"/>
                <a:gd name="T4" fmla="*/ 772 w 772"/>
                <a:gd name="T5" fmla="*/ 66 h 132"/>
                <a:gd name="T6" fmla="*/ 706 w 772"/>
                <a:gd name="T7" fmla="*/ 132 h 132"/>
                <a:gd name="T8" fmla="*/ 66 w 772"/>
                <a:gd name="T9" fmla="*/ 132 h 132"/>
                <a:gd name="T10" fmla="*/ 0 w 772"/>
                <a:gd name="T11" fmla="*/ 66 h 132"/>
                <a:gd name="T12" fmla="*/ 66 w 772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2" h="132">
                  <a:moveTo>
                    <a:pt x="66" y="0"/>
                  </a:moveTo>
                  <a:lnTo>
                    <a:pt x="706" y="0"/>
                  </a:lnTo>
                  <a:cubicBezTo>
                    <a:pt x="743" y="0"/>
                    <a:pt x="772" y="30"/>
                    <a:pt x="772" y="66"/>
                  </a:cubicBezTo>
                  <a:cubicBezTo>
                    <a:pt x="772" y="103"/>
                    <a:pt x="743" y="132"/>
                    <a:pt x="706" y="132"/>
                  </a:cubicBezTo>
                  <a:lnTo>
                    <a:pt x="66" y="132"/>
                  </a:lnTo>
                  <a:cubicBezTo>
                    <a:pt x="30" y="132"/>
                    <a:pt x="0" y="103"/>
                    <a:pt x="0" y="66"/>
                  </a:cubicBezTo>
                  <a:cubicBezTo>
                    <a:pt x="0" y="30"/>
                    <a:pt x="30" y="0"/>
                    <a:pt x="66" y="0"/>
                  </a:cubicBez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1" name="Oval 50"/>
            <p:cNvSpPr>
              <a:spLocks noChangeArrowheads="1"/>
            </p:cNvSpPr>
            <p:nvPr/>
          </p:nvSpPr>
          <p:spPr bwMode="auto">
            <a:xfrm>
              <a:off x="8140700" y="3587750"/>
              <a:ext cx="76200" cy="7620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2" name="Freeform 51"/>
            <p:cNvSpPr>
              <a:spLocks noEditPoints="1"/>
            </p:cNvSpPr>
            <p:nvPr/>
          </p:nvSpPr>
          <p:spPr bwMode="auto">
            <a:xfrm>
              <a:off x="8115300" y="3562350"/>
              <a:ext cx="127000" cy="127000"/>
            </a:xfrm>
            <a:custGeom>
              <a:avLst/>
              <a:gdLst>
                <a:gd name="T0" fmla="*/ 330 w 333"/>
                <a:gd name="T1" fmla="*/ 193 h 333"/>
                <a:gd name="T2" fmla="*/ 317 w 333"/>
                <a:gd name="T3" fmla="*/ 237 h 333"/>
                <a:gd name="T4" fmla="*/ 288 w 333"/>
                <a:gd name="T5" fmla="*/ 279 h 333"/>
                <a:gd name="T6" fmla="*/ 254 w 333"/>
                <a:gd name="T7" fmla="*/ 307 h 333"/>
                <a:gd name="T8" fmla="*/ 206 w 333"/>
                <a:gd name="T9" fmla="*/ 328 h 333"/>
                <a:gd name="T10" fmla="*/ 160 w 333"/>
                <a:gd name="T11" fmla="*/ 332 h 333"/>
                <a:gd name="T12" fmla="*/ 108 w 333"/>
                <a:gd name="T13" fmla="*/ 322 h 333"/>
                <a:gd name="T14" fmla="*/ 69 w 333"/>
                <a:gd name="T15" fmla="*/ 300 h 333"/>
                <a:gd name="T16" fmla="*/ 33 w 333"/>
                <a:gd name="T17" fmla="*/ 265 h 333"/>
                <a:gd name="T18" fmla="*/ 12 w 333"/>
                <a:gd name="T19" fmla="*/ 226 h 333"/>
                <a:gd name="T20" fmla="*/ 1 w 333"/>
                <a:gd name="T21" fmla="*/ 173 h 333"/>
                <a:gd name="T22" fmla="*/ 6 w 333"/>
                <a:gd name="T23" fmla="*/ 126 h 333"/>
                <a:gd name="T24" fmla="*/ 26 w 333"/>
                <a:gd name="T25" fmla="*/ 79 h 333"/>
                <a:gd name="T26" fmla="*/ 54 w 333"/>
                <a:gd name="T27" fmla="*/ 45 h 333"/>
                <a:gd name="T28" fmla="*/ 96 w 333"/>
                <a:gd name="T29" fmla="*/ 16 h 333"/>
                <a:gd name="T30" fmla="*/ 140 w 333"/>
                <a:gd name="T31" fmla="*/ 3 h 333"/>
                <a:gd name="T32" fmla="*/ 193 w 333"/>
                <a:gd name="T33" fmla="*/ 3 h 333"/>
                <a:gd name="T34" fmla="*/ 237 w 333"/>
                <a:gd name="T35" fmla="*/ 16 h 333"/>
                <a:gd name="T36" fmla="*/ 279 w 333"/>
                <a:gd name="T37" fmla="*/ 45 h 333"/>
                <a:gd name="T38" fmla="*/ 307 w 333"/>
                <a:gd name="T39" fmla="*/ 79 h 333"/>
                <a:gd name="T40" fmla="*/ 328 w 333"/>
                <a:gd name="T41" fmla="*/ 127 h 333"/>
                <a:gd name="T42" fmla="*/ 199 w 333"/>
                <a:gd name="T43" fmla="*/ 153 h 333"/>
                <a:gd name="T44" fmla="*/ 201 w 333"/>
                <a:gd name="T45" fmla="*/ 159 h 333"/>
                <a:gd name="T46" fmla="*/ 186 w 333"/>
                <a:gd name="T47" fmla="*/ 138 h 333"/>
                <a:gd name="T48" fmla="*/ 191 w 333"/>
                <a:gd name="T49" fmla="*/ 142 h 333"/>
                <a:gd name="T50" fmla="*/ 167 w 333"/>
                <a:gd name="T51" fmla="*/ 131 h 333"/>
                <a:gd name="T52" fmla="*/ 173 w 333"/>
                <a:gd name="T53" fmla="*/ 132 h 333"/>
                <a:gd name="T54" fmla="*/ 148 w 333"/>
                <a:gd name="T55" fmla="*/ 137 h 333"/>
                <a:gd name="T56" fmla="*/ 153 w 333"/>
                <a:gd name="T57" fmla="*/ 134 h 333"/>
                <a:gd name="T58" fmla="*/ 134 w 333"/>
                <a:gd name="T59" fmla="*/ 153 h 333"/>
                <a:gd name="T60" fmla="*/ 137 w 333"/>
                <a:gd name="T61" fmla="*/ 148 h 333"/>
                <a:gd name="T62" fmla="*/ 132 w 333"/>
                <a:gd name="T63" fmla="*/ 173 h 333"/>
                <a:gd name="T64" fmla="*/ 131 w 333"/>
                <a:gd name="T65" fmla="*/ 167 h 333"/>
                <a:gd name="T66" fmla="*/ 142 w 333"/>
                <a:gd name="T67" fmla="*/ 191 h 333"/>
                <a:gd name="T68" fmla="*/ 138 w 333"/>
                <a:gd name="T69" fmla="*/ 186 h 333"/>
                <a:gd name="T70" fmla="*/ 159 w 333"/>
                <a:gd name="T71" fmla="*/ 201 h 333"/>
                <a:gd name="T72" fmla="*/ 153 w 333"/>
                <a:gd name="T73" fmla="*/ 199 h 333"/>
                <a:gd name="T74" fmla="*/ 180 w 333"/>
                <a:gd name="T75" fmla="*/ 199 h 333"/>
                <a:gd name="T76" fmla="*/ 174 w 333"/>
                <a:gd name="T77" fmla="*/ 201 h 333"/>
                <a:gd name="T78" fmla="*/ 195 w 333"/>
                <a:gd name="T79" fmla="*/ 186 h 333"/>
                <a:gd name="T80" fmla="*/ 191 w 333"/>
                <a:gd name="T81" fmla="*/ 191 h 333"/>
                <a:gd name="T82" fmla="*/ 201 w 333"/>
                <a:gd name="T83" fmla="*/ 167 h 333"/>
                <a:gd name="T84" fmla="*/ 201 w 333"/>
                <a:gd name="T85" fmla="*/ 17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3" h="333">
                  <a:moveTo>
                    <a:pt x="332" y="160"/>
                  </a:moveTo>
                  <a:cubicBezTo>
                    <a:pt x="333" y="164"/>
                    <a:pt x="333" y="169"/>
                    <a:pt x="332" y="173"/>
                  </a:cubicBezTo>
                  <a:lnTo>
                    <a:pt x="330" y="193"/>
                  </a:lnTo>
                  <a:cubicBezTo>
                    <a:pt x="330" y="198"/>
                    <a:pt x="329" y="202"/>
                    <a:pt x="328" y="206"/>
                  </a:cubicBezTo>
                  <a:lnTo>
                    <a:pt x="322" y="225"/>
                  </a:lnTo>
                  <a:cubicBezTo>
                    <a:pt x="321" y="229"/>
                    <a:pt x="319" y="233"/>
                    <a:pt x="317" y="237"/>
                  </a:cubicBezTo>
                  <a:lnTo>
                    <a:pt x="307" y="254"/>
                  </a:lnTo>
                  <a:cubicBezTo>
                    <a:pt x="305" y="258"/>
                    <a:pt x="303" y="261"/>
                    <a:pt x="300" y="265"/>
                  </a:cubicBezTo>
                  <a:lnTo>
                    <a:pt x="288" y="279"/>
                  </a:lnTo>
                  <a:cubicBezTo>
                    <a:pt x="285" y="283"/>
                    <a:pt x="283" y="285"/>
                    <a:pt x="279" y="288"/>
                  </a:cubicBezTo>
                  <a:lnTo>
                    <a:pt x="265" y="300"/>
                  </a:lnTo>
                  <a:cubicBezTo>
                    <a:pt x="261" y="303"/>
                    <a:pt x="258" y="305"/>
                    <a:pt x="254" y="307"/>
                  </a:cubicBezTo>
                  <a:lnTo>
                    <a:pt x="237" y="317"/>
                  </a:lnTo>
                  <a:cubicBezTo>
                    <a:pt x="233" y="319"/>
                    <a:pt x="229" y="321"/>
                    <a:pt x="225" y="322"/>
                  </a:cubicBezTo>
                  <a:lnTo>
                    <a:pt x="206" y="328"/>
                  </a:lnTo>
                  <a:cubicBezTo>
                    <a:pt x="202" y="329"/>
                    <a:pt x="198" y="330"/>
                    <a:pt x="193" y="330"/>
                  </a:cubicBezTo>
                  <a:lnTo>
                    <a:pt x="173" y="332"/>
                  </a:lnTo>
                  <a:cubicBezTo>
                    <a:pt x="169" y="333"/>
                    <a:pt x="164" y="333"/>
                    <a:pt x="160" y="332"/>
                  </a:cubicBezTo>
                  <a:lnTo>
                    <a:pt x="140" y="330"/>
                  </a:lnTo>
                  <a:cubicBezTo>
                    <a:pt x="136" y="330"/>
                    <a:pt x="131" y="329"/>
                    <a:pt x="127" y="328"/>
                  </a:cubicBezTo>
                  <a:lnTo>
                    <a:pt x="108" y="322"/>
                  </a:lnTo>
                  <a:cubicBezTo>
                    <a:pt x="104" y="321"/>
                    <a:pt x="100" y="319"/>
                    <a:pt x="96" y="317"/>
                  </a:cubicBezTo>
                  <a:lnTo>
                    <a:pt x="79" y="307"/>
                  </a:lnTo>
                  <a:cubicBezTo>
                    <a:pt x="75" y="305"/>
                    <a:pt x="72" y="303"/>
                    <a:pt x="69" y="300"/>
                  </a:cubicBezTo>
                  <a:lnTo>
                    <a:pt x="54" y="288"/>
                  </a:lnTo>
                  <a:cubicBezTo>
                    <a:pt x="51" y="285"/>
                    <a:pt x="48" y="283"/>
                    <a:pt x="45" y="279"/>
                  </a:cubicBezTo>
                  <a:lnTo>
                    <a:pt x="33" y="265"/>
                  </a:lnTo>
                  <a:cubicBezTo>
                    <a:pt x="30" y="261"/>
                    <a:pt x="28" y="258"/>
                    <a:pt x="26" y="254"/>
                  </a:cubicBezTo>
                  <a:lnTo>
                    <a:pt x="16" y="237"/>
                  </a:lnTo>
                  <a:cubicBezTo>
                    <a:pt x="15" y="233"/>
                    <a:pt x="13" y="230"/>
                    <a:pt x="12" y="226"/>
                  </a:cubicBezTo>
                  <a:lnTo>
                    <a:pt x="6" y="207"/>
                  </a:lnTo>
                  <a:cubicBezTo>
                    <a:pt x="4" y="202"/>
                    <a:pt x="3" y="198"/>
                    <a:pt x="3" y="193"/>
                  </a:cubicBezTo>
                  <a:lnTo>
                    <a:pt x="1" y="173"/>
                  </a:lnTo>
                  <a:cubicBezTo>
                    <a:pt x="0" y="169"/>
                    <a:pt x="0" y="164"/>
                    <a:pt x="1" y="160"/>
                  </a:cubicBezTo>
                  <a:lnTo>
                    <a:pt x="3" y="140"/>
                  </a:lnTo>
                  <a:cubicBezTo>
                    <a:pt x="3" y="135"/>
                    <a:pt x="4" y="131"/>
                    <a:pt x="6" y="126"/>
                  </a:cubicBezTo>
                  <a:lnTo>
                    <a:pt x="12" y="108"/>
                  </a:lnTo>
                  <a:cubicBezTo>
                    <a:pt x="13" y="104"/>
                    <a:pt x="15" y="100"/>
                    <a:pt x="16" y="96"/>
                  </a:cubicBezTo>
                  <a:lnTo>
                    <a:pt x="26" y="79"/>
                  </a:lnTo>
                  <a:cubicBezTo>
                    <a:pt x="28" y="75"/>
                    <a:pt x="30" y="72"/>
                    <a:pt x="33" y="69"/>
                  </a:cubicBezTo>
                  <a:lnTo>
                    <a:pt x="45" y="54"/>
                  </a:lnTo>
                  <a:cubicBezTo>
                    <a:pt x="48" y="51"/>
                    <a:pt x="51" y="48"/>
                    <a:pt x="54" y="45"/>
                  </a:cubicBezTo>
                  <a:lnTo>
                    <a:pt x="69" y="33"/>
                  </a:lnTo>
                  <a:cubicBezTo>
                    <a:pt x="72" y="30"/>
                    <a:pt x="75" y="28"/>
                    <a:pt x="79" y="26"/>
                  </a:cubicBezTo>
                  <a:lnTo>
                    <a:pt x="96" y="16"/>
                  </a:lnTo>
                  <a:cubicBezTo>
                    <a:pt x="100" y="15"/>
                    <a:pt x="104" y="13"/>
                    <a:pt x="108" y="12"/>
                  </a:cubicBezTo>
                  <a:lnTo>
                    <a:pt x="126" y="6"/>
                  </a:lnTo>
                  <a:cubicBezTo>
                    <a:pt x="131" y="4"/>
                    <a:pt x="135" y="3"/>
                    <a:pt x="140" y="3"/>
                  </a:cubicBezTo>
                  <a:lnTo>
                    <a:pt x="160" y="1"/>
                  </a:lnTo>
                  <a:cubicBezTo>
                    <a:pt x="164" y="0"/>
                    <a:pt x="169" y="0"/>
                    <a:pt x="173" y="1"/>
                  </a:cubicBezTo>
                  <a:lnTo>
                    <a:pt x="193" y="3"/>
                  </a:lnTo>
                  <a:cubicBezTo>
                    <a:pt x="198" y="3"/>
                    <a:pt x="202" y="4"/>
                    <a:pt x="207" y="6"/>
                  </a:cubicBezTo>
                  <a:lnTo>
                    <a:pt x="226" y="12"/>
                  </a:lnTo>
                  <a:cubicBezTo>
                    <a:pt x="230" y="13"/>
                    <a:pt x="233" y="15"/>
                    <a:pt x="237" y="16"/>
                  </a:cubicBezTo>
                  <a:lnTo>
                    <a:pt x="254" y="26"/>
                  </a:lnTo>
                  <a:cubicBezTo>
                    <a:pt x="258" y="28"/>
                    <a:pt x="261" y="30"/>
                    <a:pt x="265" y="33"/>
                  </a:cubicBezTo>
                  <a:lnTo>
                    <a:pt x="279" y="45"/>
                  </a:lnTo>
                  <a:cubicBezTo>
                    <a:pt x="283" y="48"/>
                    <a:pt x="285" y="51"/>
                    <a:pt x="288" y="54"/>
                  </a:cubicBezTo>
                  <a:lnTo>
                    <a:pt x="300" y="69"/>
                  </a:lnTo>
                  <a:cubicBezTo>
                    <a:pt x="303" y="72"/>
                    <a:pt x="305" y="75"/>
                    <a:pt x="307" y="79"/>
                  </a:cubicBezTo>
                  <a:lnTo>
                    <a:pt x="317" y="96"/>
                  </a:lnTo>
                  <a:cubicBezTo>
                    <a:pt x="319" y="100"/>
                    <a:pt x="321" y="104"/>
                    <a:pt x="322" y="108"/>
                  </a:cubicBezTo>
                  <a:lnTo>
                    <a:pt x="328" y="127"/>
                  </a:lnTo>
                  <a:cubicBezTo>
                    <a:pt x="329" y="131"/>
                    <a:pt x="330" y="136"/>
                    <a:pt x="330" y="140"/>
                  </a:cubicBezTo>
                  <a:lnTo>
                    <a:pt x="332" y="160"/>
                  </a:lnTo>
                  <a:close/>
                  <a:moveTo>
                    <a:pt x="199" y="153"/>
                  </a:moveTo>
                  <a:lnTo>
                    <a:pt x="201" y="166"/>
                  </a:lnTo>
                  <a:lnTo>
                    <a:pt x="196" y="147"/>
                  </a:lnTo>
                  <a:lnTo>
                    <a:pt x="201" y="159"/>
                  </a:lnTo>
                  <a:lnTo>
                    <a:pt x="191" y="142"/>
                  </a:lnTo>
                  <a:lnTo>
                    <a:pt x="199" y="153"/>
                  </a:lnTo>
                  <a:lnTo>
                    <a:pt x="186" y="138"/>
                  </a:lnTo>
                  <a:lnTo>
                    <a:pt x="195" y="147"/>
                  </a:lnTo>
                  <a:lnTo>
                    <a:pt x="180" y="134"/>
                  </a:lnTo>
                  <a:lnTo>
                    <a:pt x="191" y="142"/>
                  </a:lnTo>
                  <a:lnTo>
                    <a:pt x="174" y="132"/>
                  </a:lnTo>
                  <a:lnTo>
                    <a:pt x="185" y="137"/>
                  </a:lnTo>
                  <a:lnTo>
                    <a:pt x="167" y="131"/>
                  </a:lnTo>
                  <a:lnTo>
                    <a:pt x="180" y="134"/>
                  </a:lnTo>
                  <a:lnTo>
                    <a:pt x="160" y="132"/>
                  </a:lnTo>
                  <a:lnTo>
                    <a:pt x="173" y="132"/>
                  </a:lnTo>
                  <a:lnTo>
                    <a:pt x="153" y="134"/>
                  </a:lnTo>
                  <a:lnTo>
                    <a:pt x="167" y="131"/>
                  </a:lnTo>
                  <a:lnTo>
                    <a:pt x="148" y="137"/>
                  </a:lnTo>
                  <a:lnTo>
                    <a:pt x="159" y="132"/>
                  </a:lnTo>
                  <a:lnTo>
                    <a:pt x="142" y="142"/>
                  </a:lnTo>
                  <a:lnTo>
                    <a:pt x="153" y="134"/>
                  </a:lnTo>
                  <a:lnTo>
                    <a:pt x="138" y="147"/>
                  </a:lnTo>
                  <a:lnTo>
                    <a:pt x="147" y="138"/>
                  </a:lnTo>
                  <a:lnTo>
                    <a:pt x="134" y="153"/>
                  </a:lnTo>
                  <a:lnTo>
                    <a:pt x="142" y="142"/>
                  </a:lnTo>
                  <a:lnTo>
                    <a:pt x="132" y="159"/>
                  </a:lnTo>
                  <a:lnTo>
                    <a:pt x="137" y="148"/>
                  </a:lnTo>
                  <a:lnTo>
                    <a:pt x="131" y="167"/>
                  </a:lnTo>
                  <a:lnTo>
                    <a:pt x="134" y="153"/>
                  </a:lnTo>
                  <a:lnTo>
                    <a:pt x="132" y="173"/>
                  </a:lnTo>
                  <a:lnTo>
                    <a:pt x="132" y="160"/>
                  </a:lnTo>
                  <a:lnTo>
                    <a:pt x="134" y="180"/>
                  </a:lnTo>
                  <a:lnTo>
                    <a:pt x="131" y="167"/>
                  </a:lnTo>
                  <a:lnTo>
                    <a:pt x="137" y="185"/>
                  </a:lnTo>
                  <a:lnTo>
                    <a:pt x="132" y="174"/>
                  </a:lnTo>
                  <a:lnTo>
                    <a:pt x="142" y="191"/>
                  </a:lnTo>
                  <a:lnTo>
                    <a:pt x="134" y="180"/>
                  </a:lnTo>
                  <a:lnTo>
                    <a:pt x="147" y="195"/>
                  </a:lnTo>
                  <a:lnTo>
                    <a:pt x="138" y="186"/>
                  </a:lnTo>
                  <a:lnTo>
                    <a:pt x="153" y="199"/>
                  </a:lnTo>
                  <a:lnTo>
                    <a:pt x="142" y="191"/>
                  </a:lnTo>
                  <a:lnTo>
                    <a:pt x="159" y="201"/>
                  </a:lnTo>
                  <a:lnTo>
                    <a:pt x="147" y="196"/>
                  </a:lnTo>
                  <a:lnTo>
                    <a:pt x="166" y="201"/>
                  </a:lnTo>
                  <a:lnTo>
                    <a:pt x="153" y="199"/>
                  </a:lnTo>
                  <a:lnTo>
                    <a:pt x="173" y="201"/>
                  </a:lnTo>
                  <a:lnTo>
                    <a:pt x="160" y="201"/>
                  </a:lnTo>
                  <a:lnTo>
                    <a:pt x="180" y="199"/>
                  </a:lnTo>
                  <a:lnTo>
                    <a:pt x="167" y="201"/>
                  </a:lnTo>
                  <a:lnTo>
                    <a:pt x="186" y="196"/>
                  </a:lnTo>
                  <a:lnTo>
                    <a:pt x="174" y="201"/>
                  </a:lnTo>
                  <a:lnTo>
                    <a:pt x="191" y="191"/>
                  </a:lnTo>
                  <a:lnTo>
                    <a:pt x="180" y="199"/>
                  </a:lnTo>
                  <a:lnTo>
                    <a:pt x="195" y="186"/>
                  </a:lnTo>
                  <a:lnTo>
                    <a:pt x="186" y="195"/>
                  </a:lnTo>
                  <a:lnTo>
                    <a:pt x="199" y="180"/>
                  </a:lnTo>
                  <a:lnTo>
                    <a:pt x="191" y="191"/>
                  </a:lnTo>
                  <a:lnTo>
                    <a:pt x="201" y="174"/>
                  </a:lnTo>
                  <a:lnTo>
                    <a:pt x="196" y="186"/>
                  </a:lnTo>
                  <a:lnTo>
                    <a:pt x="201" y="167"/>
                  </a:lnTo>
                  <a:lnTo>
                    <a:pt x="199" y="180"/>
                  </a:lnTo>
                  <a:lnTo>
                    <a:pt x="201" y="160"/>
                  </a:lnTo>
                  <a:lnTo>
                    <a:pt x="201" y="173"/>
                  </a:lnTo>
                  <a:lnTo>
                    <a:pt x="199" y="153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3" name="Rectangle 52"/>
            <p:cNvSpPr>
              <a:spLocks noChangeArrowheads="1"/>
            </p:cNvSpPr>
            <p:nvPr/>
          </p:nvSpPr>
          <p:spPr bwMode="auto">
            <a:xfrm>
              <a:off x="8326438" y="3548063"/>
              <a:ext cx="658813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2 ou 3 vezes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4" name="Grupo 223"/>
          <p:cNvGrpSpPr/>
          <p:nvPr/>
        </p:nvGrpSpPr>
        <p:grpSpPr>
          <a:xfrm>
            <a:off x="1076455" y="3837575"/>
            <a:ext cx="5823102" cy="996817"/>
            <a:chOff x="1169988" y="2544763"/>
            <a:chExt cx="5838825" cy="1023937"/>
          </a:xfrm>
        </p:grpSpPr>
        <p:sp>
          <p:nvSpPr>
            <p:cNvPr id="225" name="Freeform 11"/>
            <p:cNvSpPr>
              <a:spLocks/>
            </p:cNvSpPr>
            <p:nvPr/>
          </p:nvSpPr>
          <p:spPr bwMode="auto">
            <a:xfrm>
              <a:off x="1184275" y="2544763"/>
              <a:ext cx="5811838" cy="1011238"/>
            </a:xfrm>
            <a:custGeom>
              <a:avLst/>
              <a:gdLst>
                <a:gd name="T0" fmla="*/ 419 w 15254"/>
                <a:gd name="T1" fmla="*/ 552 h 2654"/>
                <a:gd name="T2" fmla="*/ 1005 w 15254"/>
                <a:gd name="T3" fmla="*/ 415 h 2654"/>
                <a:gd name="T4" fmla="*/ 1948 w 15254"/>
                <a:gd name="T5" fmla="*/ 172 h 2654"/>
                <a:gd name="T6" fmla="*/ 2424 w 15254"/>
                <a:gd name="T7" fmla="*/ 73 h 2654"/>
                <a:gd name="T8" fmla="*/ 2903 w 15254"/>
                <a:gd name="T9" fmla="*/ 12 h 2654"/>
                <a:gd name="T10" fmla="*/ 3384 w 15254"/>
                <a:gd name="T11" fmla="*/ 4 h 2654"/>
                <a:gd name="T12" fmla="*/ 3867 w 15254"/>
                <a:gd name="T13" fmla="*/ 67 h 2654"/>
                <a:gd name="T14" fmla="*/ 4111 w 15254"/>
                <a:gd name="T15" fmla="*/ 135 h 2654"/>
                <a:gd name="T16" fmla="*/ 4354 w 15254"/>
                <a:gd name="T17" fmla="*/ 230 h 2654"/>
                <a:gd name="T18" fmla="*/ 4834 w 15254"/>
                <a:gd name="T19" fmla="*/ 485 h 2654"/>
                <a:gd name="T20" fmla="*/ 5311 w 15254"/>
                <a:gd name="T21" fmla="*/ 802 h 2654"/>
                <a:gd name="T22" fmla="*/ 6020 w 15254"/>
                <a:gd name="T23" fmla="*/ 1325 h 2654"/>
                <a:gd name="T24" fmla="*/ 6489 w 15254"/>
                <a:gd name="T25" fmla="*/ 1661 h 2654"/>
                <a:gd name="T26" fmla="*/ 6956 w 15254"/>
                <a:gd name="T27" fmla="*/ 1952 h 2654"/>
                <a:gd name="T28" fmla="*/ 7302 w 15254"/>
                <a:gd name="T29" fmla="*/ 2122 h 2654"/>
                <a:gd name="T30" fmla="*/ 7531 w 15254"/>
                <a:gd name="T31" fmla="*/ 2207 h 2654"/>
                <a:gd name="T32" fmla="*/ 7876 w 15254"/>
                <a:gd name="T33" fmla="*/ 2286 h 2654"/>
                <a:gd name="T34" fmla="*/ 8336 w 15254"/>
                <a:gd name="T35" fmla="*/ 2323 h 2654"/>
                <a:gd name="T36" fmla="*/ 8800 w 15254"/>
                <a:gd name="T37" fmla="*/ 2301 h 2654"/>
                <a:gd name="T38" fmla="*/ 9266 w 15254"/>
                <a:gd name="T39" fmla="*/ 2238 h 2654"/>
                <a:gd name="T40" fmla="*/ 10208 w 15254"/>
                <a:gd name="T41" fmla="*/ 2064 h 2654"/>
                <a:gd name="T42" fmla="*/ 10683 w 15254"/>
                <a:gd name="T43" fmla="*/ 1991 h 2654"/>
                <a:gd name="T44" fmla="*/ 11161 w 15254"/>
                <a:gd name="T45" fmla="*/ 1953 h 2654"/>
                <a:gd name="T46" fmla="*/ 11641 w 15254"/>
                <a:gd name="T47" fmla="*/ 1965 h 2654"/>
                <a:gd name="T48" fmla="*/ 12590 w 15254"/>
                <a:gd name="T49" fmla="*/ 2064 h 2654"/>
                <a:gd name="T50" fmla="*/ 13536 w 15254"/>
                <a:gd name="T51" fmla="*/ 2217 h 2654"/>
                <a:gd name="T52" fmla="*/ 14715 w 15254"/>
                <a:gd name="T53" fmla="*/ 2428 h 2654"/>
                <a:gd name="T54" fmla="*/ 15163 w 15254"/>
                <a:gd name="T55" fmla="*/ 2648 h 2654"/>
                <a:gd name="T56" fmla="*/ 14218 w 15254"/>
                <a:gd name="T57" fmla="*/ 2491 h 2654"/>
                <a:gd name="T58" fmla="*/ 13040 w 15254"/>
                <a:gd name="T59" fmla="*/ 2282 h 2654"/>
                <a:gd name="T60" fmla="*/ 12101 w 15254"/>
                <a:gd name="T61" fmla="*/ 2152 h 2654"/>
                <a:gd name="T62" fmla="*/ 11399 w 15254"/>
                <a:gd name="T63" fmla="*/ 2101 h 2654"/>
                <a:gd name="T64" fmla="*/ 10936 w 15254"/>
                <a:gd name="T65" fmla="*/ 2113 h 2654"/>
                <a:gd name="T66" fmla="*/ 10469 w 15254"/>
                <a:gd name="T67" fmla="*/ 2170 h 2654"/>
                <a:gd name="T68" fmla="*/ 9763 w 15254"/>
                <a:gd name="T69" fmla="*/ 2298 h 2654"/>
                <a:gd name="T70" fmla="*/ 9051 w 15254"/>
                <a:gd name="T71" fmla="*/ 2421 h 2654"/>
                <a:gd name="T72" fmla="*/ 8573 w 15254"/>
                <a:gd name="T73" fmla="*/ 2466 h 2654"/>
                <a:gd name="T74" fmla="*/ 8091 w 15254"/>
                <a:gd name="T75" fmla="*/ 2460 h 2654"/>
                <a:gd name="T76" fmla="*/ 7607 w 15254"/>
                <a:gd name="T77" fmla="*/ 2382 h 2654"/>
                <a:gd name="T78" fmla="*/ 7364 w 15254"/>
                <a:gd name="T79" fmla="*/ 2306 h 2654"/>
                <a:gd name="T80" fmla="*/ 7122 w 15254"/>
                <a:gd name="T81" fmla="*/ 2204 h 2654"/>
                <a:gd name="T82" fmla="*/ 6643 w 15254"/>
                <a:gd name="T83" fmla="*/ 1939 h 2654"/>
                <a:gd name="T84" fmla="*/ 6168 w 15254"/>
                <a:gd name="T85" fmla="*/ 1616 h 2654"/>
                <a:gd name="T86" fmla="*/ 5460 w 15254"/>
                <a:gd name="T87" fmla="*/ 1093 h 2654"/>
                <a:gd name="T88" fmla="*/ 4992 w 15254"/>
                <a:gd name="T89" fmla="*/ 761 h 2654"/>
                <a:gd name="T90" fmla="*/ 4527 w 15254"/>
                <a:gd name="T91" fmla="*/ 479 h 2654"/>
                <a:gd name="T92" fmla="*/ 4180 w 15254"/>
                <a:gd name="T93" fmla="*/ 317 h 2654"/>
                <a:gd name="T94" fmla="*/ 3952 w 15254"/>
                <a:gd name="T95" fmla="*/ 240 h 2654"/>
                <a:gd name="T96" fmla="*/ 3609 w 15254"/>
                <a:gd name="T97" fmla="*/ 173 h 2654"/>
                <a:gd name="T98" fmla="*/ 3148 w 15254"/>
                <a:gd name="T99" fmla="*/ 148 h 2654"/>
                <a:gd name="T100" fmla="*/ 2684 w 15254"/>
                <a:gd name="T101" fmla="*/ 183 h 2654"/>
                <a:gd name="T102" fmla="*/ 2217 w 15254"/>
                <a:gd name="T103" fmla="*/ 263 h 2654"/>
                <a:gd name="T104" fmla="*/ 1513 w 15254"/>
                <a:gd name="T105" fmla="*/ 434 h 2654"/>
                <a:gd name="T106" fmla="*/ 685 w 15254"/>
                <a:gd name="T107" fmla="*/ 646 h 2654"/>
                <a:gd name="T108" fmla="*/ 209 w 15254"/>
                <a:gd name="T109" fmla="*/ 742 h 2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254" h="2654">
                  <a:moveTo>
                    <a:pt x="68" y="614"/>
                  </a:moveTo>
                  <a:lnTo>
                    <a:pt x="186" y="595"/>
                  </a:lnTo>
                  <a:lnTo>
                    <a:pt x="302" y="575"/>
                  </a:lnTo>
                  <a:lnTo>
                    <a:pt x="419" y="552"/>
                  </a:lnTo>
                  <a:lnTo>
                    <a:pt x="536" y="528"/>
                  </a:lnTo>
                  <a:lnTo>
                    <a:pt x="653" y="501"/>
                  </a:lnTo>
                  <a:lnTo>
                    <a:pt x="770" y="473"/>
                  </a:lnTo>
                  <a:lnTo>
                    <a:pt x="1005" y="415"/>
                  </a:lnTo>
                  <a:lnTo>
                    <a:pt x="1240" y="353"/>
                  </a:lnTo>
                  <a:lnTo>
                    <a:pt x="1476" y="291"/>
                  </a:lnTo>
                  <a:lnTo>
                    <a:pt x="1712" y="230"/>
                  </a:lnTo>
                  <a:lnTo>
                    <a:pt x="1948" y="172"/>
                  </a:lnTo>
                  <a:lnTo>
                    <a:pt x="2067" y="144"/>
                  </a:lnTo>
                  <a:lnTo>
                    <a:pt x="2186" y="119"/>
                  </a:lnTo>
                  <a:lnTo>
                    <a:pt x="2305" y="95"/>
                  </a:lnTo>
                  <a:lnTo>
                    <a:pt x="2424" y="73"/>
                  </a:lnTo>
                  <a:lnTo>
                    <a:pt x="2544" y="53"/>
                  </a:lnTo>
                  <a:lnTo>
                    <a:pt x="2663" y="36"/>
                  </a:lnTo>
                  <a:lnTo>
                    <a:pt x="2783" y="22"/>
                  </a:lnTo>
                  <a:lnTo>
                    <a:pt x="2903" y="12"/>
                  </a:lnTo>
                  <a:lnTo>
                    <a:pt x="3023" y="4"/>
                  </a:lnTo>
                  <a:lnTo>
                    <a:pt x="3143" y="0"/>
                  </a:lnTo>
                  <a:lnTo>
                    <a:pt x="3263" y="0"/>
                  </a:lnTo>
                  <a:lnTo>
                    <a:pt x="3384" y="4"/>
                  </a:lnTo>
                  <a:lnTo>
                    <a:pt x="3504" y="12"/>
                  </a:lnTo>
                  <a:lnTo>
                    <a:pt x="3625" y="25"/>
                  </a:lnTo>
                  <a:lnTo>
                    <a:pt x="3746" y="44"/>
                  </a:lnTo>
                  <a:lnTo>
                    <a:pt x="3867" y="67"/>
                  </a:lnTo>
                  <a:lnTo>
                    <a:pt x="3929" y="81"/>
                  </a:lnTo>
                  <a:lnTo>
                    <a:pt x="3990" y="97"/>
                  </a:lnTo>
                  <a:lnTo>
                    <a:pt x="4051" y="115"/>
                  </a:lnTo>
                  <a:lnTo>
                    <a:pt x="4111" y="135"/>
                  </a:lnTo>
                  <a:lnTo>
                    <a:pt x="4172" y="156"/>
                  </a:lnTo>
                  <a:lnTo>
                    <a:pt x="4233" y="179"/>
                  </a:lnTo>
                  <a:lnTo>
                    <a:pt x="4293" y="203"/>
                  </a:lnTo>
                  <a:lnTo>
                    <a:pt x="4354" y="230"/>
                  </a:lnTo>
                  <a:lnTo>
                    <a:pt x="4474" y="286"/>
                  </a:lnTo>
                  <a:lnTo>
                    <a:pt x="4594" y="347"/>
                  </a:lnTo>
                  <a:lnTo>
                    <a:pt x="4714" y="414"/>
                  </a:lnTo>
                  <a:lnTo>
                    <a:pt x="4834" y="485"/>
                  </a:lnTo>
                  <a:lnTo>
                    <a:pt x="4954" y="559"/>
                  </a:lnTo>
                  <a:lnTo>
                    <a:pt x="5073" y="638"/>
                  </a:lnTo>
                  <a:lnTo>
                    <a:pt x="5192" y="719"/>
                  </a:lnTo>
                  <a:lnTo>
                    <a:pt x="5311" y="802"/>
                  </a:lnTo>
                  <a:lnTo>
                    <a:pt x="5429" y="887"/>
                  </a:lnTo>
                  <a:lnTo>
                    <a:pt x="5548" y="973"/>
                  </a:lnTo>
                  <a:lnTo>
                    <a:pt x="5784" y="1149"/>
                  </a:lnTo>
                  <a:lnTo>
                    <a:pt x="6020" y="1325"/>
                  </a:lnTo>
                  <a:lnTo>
                    <a:pt x="6137" y="1411"/>
                  </a:lnTo>
                  <a:lnTo>
                    <a:pt x="6255" y="1497"/>
                  </a:lnTo>
                  <a:lnTo>
                    <a:pt x="6372" y="1580"/>
                  </a:lnTo>
                  <a:lnTo>
                    <a:pt x="6489" y="1661"/>
                  </a:lnTo>
                  <a:lnTo>
                    <a:pt x="6606" y="1739"/>
                  </a:lnTo>
                  <a:lnTo>
                    <a:pt x="6723" y="1814"/>
                  </a:lnTo>
                  <a:lnTo>
                    <a:pt x="6840" y="1885"/>
                  </a:lnTo>
                  <a:lnTo>
                    <a:pt x="6956" y="1952"/>
                  </a:lnTo>
                  <a:lnTo>
                    <a:pt x="7072" y="2014"/>
                  </a:lnTo>
                  <a:lnTo>
                    <a:pt x="7187" y="2071"/>
                  </a:lnTo>
                  <a:lnTo>
                    <a:pt x="7244" y="2097"/>
                  </a:lnTo>
                  <a:lnTo>
                    <a:pt x="7302" y="2122"/>
                  </a:lnTo>
                  <a:lnTo>
                    <a:pt x="7359" y="2146"/>
                  </a:lnTo>
                  <a:lnTo>
                    <a:pt x="7417" y="2168"/>
                  </a:lnTo>
                  <a:lnTo>
                    <a:pt x="7474" y="2188"/>
                  </a:lnTo>
                  <a:lnTo>
                    <a:pt x="7531" y="2207"/>
                  </a:lnTo>
                  <a:lnTo>
                    <a:pt x="7588" y="2224"/>
                  </a:lnTo>
                  <a:lnTo>
                    <a:pt x="7645" y="2238"/>
                  </a:lnTo>
                  <a:lnTo>
                    <a:pt x="7761" y="2265"/>
                  </a:lnTo>
                  <a:lnTo>
                    <a:pt x="7876" y="2286"/>
                  </a:lnTo>
                  <a:lnTo>
                    <a:pt x="7991" y="2302"/>
                  </a:lnTo>
                  <a:lnTo>
                    <a:pt x="8106" y="2313"/>
                  </a:lnTo>
                  <a:lnTo>
                    <a:pt x="8221" y="2320"/>
                  </a:lnTo>
                  <a:lnTo>
                    <a:pt x="8336" y="2323"/>
                  </a:lnTo>
                  <a:lnTo>
                    <a:pt x="8452" y="2323"/>
                  </a:lnTo>
                  <a:lnTo>
                    <a:pt x="8568" y="2319"/>
                  </a:lnTo>
                  <a:lnTo>
                    <a:pt x="8684" y="2311"/>
                  </a:lnTo>
                  <a:lnTo>
                    <a:pt x="8800" y="2301"/>
                  </a:lnTo>
                  <a:lnTo>
                    <a:pt x="8916" y="2289"/>
                  </a:lnTo>
                  <a:lnTo>
                    <a:pt x="9032" y="2274"/>
                  </a:lnTo>
                  <a:lnTo>
                    <a:pt x="9149" y="2257"/>
                  </a:lnTo>
                  <a:lnTo>
                    <a:pt x="9266" y="2238"/>
                  </a:lnTo>
                  <a:lnTo>
                    <a:pt x="9501" y="2197"/>
                  </a:lnTo>
                  <a:lnTo>
                    <a:pt x="9736" y="2153"/>
                  </a:lnTo>
                  <a:lnTo>
                    <a:pt x="9971" y="2108"/>
                  </a:lnTo>
                  <a:lnTo>
                    <a:pt x="10208" y="2064"/>
                  </a:lnTo>
                  <a:lnTo>
                    <a:pt x="10327" y="2043"/>
                  </a:lnTo>
                  <a:lnTo>
                    <a:pt x="10445" y="2024"/>
                  </a:lnTo>
                  <a:lnTo>
                    <a:pt x="10564" y="2006"/>
                  </a:lnTo>
                  <a:lnTo>
                    <a:pt x="10683" y="1991"/>
                  </a:lnTo>
                  <a:lnTo>
                    <a:pt x="10802" y="1977"/>
                  </a:lnTo>
                  <a:lnTo>
                    <a:pt x="10922" y="1966"/>
                  </a:lnTo>
                  <a:lnTo>
                    <a:pt x="11042" y="1958"/>
                  </a:lnTo>
                  <a:lnTo>
                    <a:pt x="11161" y="1953"/>
                  </a:lnTo>
                  <a:lnTo>
                    <a:pt x="11282" y="1951"/>
                  </a:lnTo>
                  <a:lnTo>
                    <a:pt x="11402" y="1953"/>
                  </a:lnTo>
                  <a:lnTo>
                    <a:pt x="11522" y="1958"/>
                  </a:lnTo>
                  <a:lnTo>
                    <a:pt x="11641" y="1965"/>
                  </a:lnTo>
                  <a:lnTo>
                    <a:pt x="11878" y="1982"/>
                  </a:lnTo>
                  <a:lnTo>
                    <a:pt x="12115" y="2005"/>
                  </a:lnTo>
                  <a:lnTo>
                    <a:pt x="12352" y="2032"/>
                  </a:lnTo>
                  <a:lnTo>
                    <a:pt x="12590" y="2064"/>
                  </a:lnTo>
                  <a:lnTo>
                    <a:pt x="12826" y="2098"/>
                  </a:lnTo>
                  <a:lnTo>
                    <a:pt x="13063" y="2136"/>
                  </a:lnTo>
                  <a:lnTo>
                    <a:pt x="13300" y="2176"/>
                  </a:lnTo>
                  <a:lnTo>
                    <a:pt x="13536" y="2217"/>
                  </a:lnTo>
                  <a:lnTo>
                    <a:pt x="13772" y="2260"/>
                  </a:lnTo>
                  <a:lnTo>
                    <a:pt x="14244" y="2345"/>
                  </a:lnTo>
                  <a:lnTo>
                    <a:pt x="14480" y="2387"/>
                  </a:lnTo>
                  <a:lnTo>
                    <a:pt x="14715" y="2428"/>
                  </a:lnTo>
                  <a:lnTo>
                    <a:pt x="14951" y="2466"/>
                  </a:lnTo>
                  <a:lnTo>
                    <a:pt x="15186" y="2501"/>
                  </a:lnTo>
                  <a:cubicBezTo>
                    <a:pt x="15226" y="2507"/>
                    <a:pt x="15254" y="2545"/>
                    <a:pt x="15248" y="2586"/>
                  </a:cubicBezTo>
                  <a:cubicBezTo>
                    <a:pt x="15242" y="2626"/>
                    <a:pt x="15204" y="2654"/>
                    <a:pt x="15163" y="2648"/>
                  </a:cubicBezTo>
                  <a:lnTo>
                    <a:pt x="14927" y="2612"/>
                  </a:lnTo>
                  <a:lnTo>
                    <a:pt x="14690" y="2573"/>
                  </a:lnTo>
                  <a:lnTo>
                    <a:pt x="14454" y="2533"/>
                  </a:lnTo>
                  <a:lnTo>
                    <a:pt x="14218" y="2491"/>
                  </a:lnTo>
                  <a:lnTo>
                    <a:pt x="13746" y="2406"/>
                  </a:lnTo>
                  <a:lnTo>
                    <a:pt x="13511" y="2363"/>
                  </a:lnTo>
                  <a:lnTo>
                    <a:pt x="13275" y="2322"/>
                  </a:lnTo>
                  <a:lnTo>
                    <a:pt x="13040" y="2282"/>
                  </a:lnTo>
                  <a:lnTo>
                    <a:pt x="12805" y="2245"/>
                  </a:lnTo>
                  <a:lnTo>
                    <a:pt x="12570" y="2210"/>
                  </a:lnTo>
                  <a:lnTo>
                    <a:pt x="12335" y="2179"/>
                  </a:lnTo>
                  <a:lnTo>
                    <a:pt x="12101" y="2152"/>
                  </a:lnTo>
                  <a:lnTo>
                    <a:pt x="11867" y="2130"/>
                  </a:lnTo>
                  <a:lnTo>
                    <a:pt x="11632" y="2113"/>
                  </a:lnTo>
                  <a:lnTo>
                    <a:pt x="11515" y="2106"/>
                  </a:lnTo>
                  <a:lnTo>
                    <a:pt x="11399" y="2101"/>
                  </a:lnTo>
                  <a:lnTo>
                    <a:pt x="11283" y="2099"/>
                  </a:lnTo>
                  <a:lnTo>
                    <a:pt x="11168" y="2100"/>
                  </a:lnTo>
                  <a:lnTo>
                    <a:pt x="11052" y="2105"/>
                  </a:lnTo>
                  <a:lnTo>
                    <a:pt x="10936" y="2113"/>
                  </a:lnTo>
                  <a:lnTo>
                    <a:pt x="10819" y="2124"/>
                  </a:lnTo>
                  <a:lnTo>
                    <a:pt x="10703" y="2137"/>
                  </a:lnTo>
                  <a:lnTo>
                    <a:pt x="10586" y="2153"/>
                  </a:lnTo>
                  <a:lnTo>
                    <a:pt x="10469" y="2170"/>
                  </a:lnTo>
                  <a:lnTo>
                    <a:pt x="10352" y="2189"/>
                  </a:lnTo>
                  <a:lnTo>
                    <a:pt x="10235" y="2209"/>
                  </a:lnTo>
                  <a:lnTo>
                    <a:pt x="9999" y="2253"/>
                  </a:lnTo>
                  <a:lnTo>
                    <a:pt x="9763" y="2298"/>
                  </a:lnTo>
                  <a:lnTo>
                    <a:pt x="9526" y="2343"/>
                  </a:lnTo>
                  <a:lnTo>
                    <a:pt x="9289" y="2385"/>
                  </a:lnTo>
                  <a:lnTo>
                    <a:pt x="9171" y="2403"/>
                  </a:lnTo>
                  <a:lnTo>
                    <a:pt x="9051" y="2421"/>
                  </a:lnTo>
                  <a:lnTo>
                    <a:pt x="8932" y="2436"/>
                  </a:lnTo>
                  <a:lnTo>
                    <a:pt x="8812" y="2449"/>
                  </a:lnTo>
                  <a:lnTo>
                    <a:pt x="8693" y="2459"/>
                  </a:lnTo>
                  <a:lnTo>
                    <a:pt x="8573" y="2466"/>
                  </a:lnTo>
                  <a:lnTo>
                    <a:pt x="8453" y="2471"/>
                  </a:lnTo>
                  <a:lnTo>
                    <a:pt x="8332" y="2471"/>
                  </a:lnTo>
                  <a:lnTo>
                    <a:pt x="8212" y="2468"/>
                  </a:lnTo>
                  <a:lnTo>
                    <a:pt x="8091" y="2460"/>
                  </a:lnTo>
                  <a:lnTo>
                    <a:pt x="7970" y="2448"/>
                  </a:lnTo>
                  <a:lnTo>
                    <a:pt x="7849" y="2431"/>
                  </a:lnTo>
                  <a:lnTo>
                    <a:pt x="7728" y="2409"/>
                  </a:lnTo>
                  <a:lnTo>
                    <a:pt x="7607" y="2382"/>
                  </a:lnTo>
                  <a:lnTo>
                    <a:pt x="7546" y="2365"/>
                  </a:lnTo>
                  <a:lnTo>
                    <a:pt x="7485" y="2347"/>
                  </a:lnTo>
                  <a:lnTo>
                    <a:pt x="7425" y="2327"/>
                  </a:lnTo>
                  <a:lnTo>
                    <a:pt x="7364" y="2306"/>
                  </a:lnTo>
                  <a:lnTo>
                    <a:pt x="7304" y="2283"/>
                  </a:lnTo>
                  <a:lnTo>
                    <a:pt x="7243" y="2258"/>
                  </a:lnTo>
                  <a:lnTo>
                    <a:pt x="7183" y="2232"/>
                  </a:lnTo>
                  <a:lnTo>
                    <a:pt x="7122" y="2204"/>
                  </a:lnTo>
                  <a:lnTo>
                    <a:pt x="7002" y="2145"/>
                  </a:lnTo>
                  <a:lnTo>
                    <a:pt x="6882" y="2080"/>
                  </a:lnTo>
                  <a:lnTo>
                    <a:pt x="6762" y="2011"/>
                  </a:lnTo>
                  <a:lnTo>
                    <a:pt x="6643" y="1939"/>
                  </a:lnTo>
                  <a:lnTo>
                    <a:pt x="6524" y="1862"/>
                  </a:lnTo>
                  <a:lnTo>
                    <a:pt x="6405" y="1783"/>
                  </a:lnTo>
                  <a:lnTo>
                    <a:pt x="6286" y="1701"/>
                  </a:lnTo>
                  <a:lnTo>
                    <a:pt x="6168" y="1616"/>
                  </a:lnTo>
                  <a:lnTo>
                    <a:pt x="6049" y="1530"/>
                  </a:lnTo>
                  <a:lnTo>
                    <a:pt x="5932" y="1443"/>
                  </a:lnTo>
                  <a:lnTo>
                    <a:pt x="5696" y="1268"/>
                  </a:lnTo>
                  <a:lnTo>
                    <a:pt x="5460" y="1093"/>
                  </a:lnTo>
                  <a:lnTo>
                    <a:pt x="5343" y="1007"/>
                  </a:lnTo>
                  <a:lnTo>
                    <a:pt x="5226" y="923"/>
                  </a:lnTo>
                  <a:lnTo>
                    <a:pt x="5109" y="841"/>
                  </a:lnTo>
                  <a:lnTo>
                    <a:pt x="4992" y="761"/>
                  </a:lnTo>
                  <a:lnTo>
                    <a:pt x="4875" y="685"/>
                  </a:lnTo>
                  <a:lnTo>
                    <a:pt x="4759" y="612"/>
                  </a:lnTo>
                  <a:lnTo>
                    <a:pt x="4643" y="543"/>
                  </a:lnTo>
                  <a:lnTo>
                    <a:pt x="4527" y="479"/>
                  </a:lnTo>
                  <a:lnTo>
                    <a:pt x="4411" y="420"/>
                  </a:lnTo>
                  <a:lnTo>
                    <a:pt x="4295" y="365"/>
                  </a:lnTo>
                  <a:lnTo>
                    <a:pt x="4238" y="341"/>
                  </a:lnTo>
                  <a:lnTo>
                    <a:pt x="4180" y="317"/>
                  </a:lnTo>
                  <a:lnTo>
                    <a:pt x="4123" y="296"/>
                  </a:lnTo>
                  <a:lnTo>
                    <a:pt x="4066" y="275"/>
                  </a:lnTo>
                  <a:lnTo>
                    <a:pt x="4009" y="257"/>
                  </a:lnTo>
                  <a:lnTo>
                    <a:pt x="3952" y="240"/>
                  </a:lnTo>
                  <a:lnTo>
                    <a:pt x="3895" y="225"/>
                  </a:lnTo>
                  <a:lnTo>
                    <a:pt x="3839" y="212"/>
                  </a:lnTo>
                  <a:lnTo>
                    <a:pt x="3724" y="190"/>
                  </a:lnTo>
                  <a:lnTo>
                    <a:pt x="3609" y="173"/>
                  </a:lnTo>
                  <a:lnTo>
                    <a:pt x="3494" y="160"/>
                  </a:lnTo>
                  <a:lnTo>
                    <a:pt x="3379" y="152"/>
                  </a:lnTo>
                  <a:lnTo>
                    <a:pt x="3263" y="148"/>
                  </a:lnTo>
                  <a:lnTo>
                    <a:pt x="3148" y="148"/>
                  </a:lnTo>
                  <a:lnTo>
                    <a:pt x="3032" y="152"/>
                  </a:lnTo>
                  <a:lnTo>
                    <a:pt x="2916" y="159"/>
                  </a:lnTo>
                  <a:lnTo>
                    <a:pt x="2800" y="169"/>
                  </a:lnTo>
                  <a:lnTo>
                    <a:pt x="2684" y="183"/>
                  </a:lnTo>
                  <a:lnTo>
                    <a:pt x="2568" y="200"/>
                  </a:lnTo>
                  <a:lnTo>
                    <a:pt x="2451" y="219"/>
                  </a:lnTo>
                  <a:lnTo>
                    <a:pt x="2335" y="240"/>
                  </a:lnTo>
                  <a:lnTo>
                    <a:pt x="2217" y="263"/>
                  </a:lnTo>
                  <a:lnTo>
                    <a:pt x="2101" y="288"/>
                  </a:lnTo>
                  <a:lnTo>
                    <a:pt x="1984" y="315"/>
                  </a:lnTo>
                  <a:lnTo>
                    <a:pt x="1749" y="373"/>
                  </a:lnTo>
                  <a:lnTo>
                    <a:pt x="1513" y="434"/>
                  </a:lnTo>
                  <a:lnTo>
                    <a:pt x="1277" y="496"/>
                  </a:lnTo>
                  <a:lnTo>
                    <a:pt x="1041" y="558"/>
                  </a:lnTo>
                  <a:lnTo>
                    <a:pt x="804" y="617"/>
                  </a:lnTo>
                  <a:lnTo>
                    <a:pt x="685" y="646"/>
                  </a:lnTo>
                  <a:lnTo>
                    <a:pt x="566" y="672"/>
                  </a:lnTo>
                  <a:lnTo>
                    <a:pt x="447" y="697"/>
                  </a:lnTo>
                  <a:lnTo>
                    <a:pt x="328" y="721"/>
                  </a:lnTo>
                  <a:lnTo>
                    <a:pt x="209" y="742"/>
                  </a:lnTo>
                  <a:lnTo>
                    <a:pt x="91" y="760"/>
                  </a:lnTo>
                  <a:cubicBezTo>
                    <a:pt x="50" y="766"/>
                    <a:pt x="12" y="739"/>
                    <a:pt x="6" y="698"/>
                  </a:cubicBezTo>
                  <a:cubicBezTo>
                    <a:pt x="0" y="658"/>
                    <a:pt x="27" y="620"/>
                    <a:pt x="68" y="614"/>
                  </a:cubicBezTo>
                  <a:close/>
                </a:path>
              </a:pathLst>
            </a:custGeom>
            <a:solidFill>
              <a:srgbClr val="00B050"/>
            </a:solidFill>
            <a:ln w="1588" cap="flat">
              <a:solidFill>
                <a:srgbClr val="00B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6" name="Oval 12"/>
            <p:cNvSpPr>
              <a:spLocks noChangeArrowheads="1"/>
            </p:cNvSpPr>
            <p:nvPr/>
          </p:nvSpPr>
          <p:spPr bwMode="auto">
            <a:xfrm>
              <a:off x="1169988" y="2760663"/>
              <a:ext cx="88900" cy="88900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7" name="Oval 13"/>
            <p:cNvSpPr>
              <a:spLocks noChangeArrowheads="1"/>
            </p:cNvSpPr>
            <p:nvPr/>
          </p:nvSpPr>
          <p:spPr bwMode="auto">
            <a:xfrm>
              <a:off x="1169988" y="2760663"/>
              <a:ext cx="87313" cy="88900"/>
            </a:xfrm>
            <a:prstGeom prst="ellipse">
              <a:avLst/>
            </a:prstGeom>
            <a:noFill/>
            <a:ln w="57150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8" name="Oval 14"/>
            <p:cNvSpPr>
              <a:spLocks noChangeArrowheads="1"/>
            </p:cNvSpPr>
            <p:nvPr/>
          </p:nvSpPr>
          <p:spPr bwMode="auto">
            <a:xfrm>
              <a:off x="2606675" y="2551113"/>
              <a:ext cx="88900" cy="88900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9" name="Oval 15"/>
            <p:cNvSpPr>
              <a:spLocks noChangeArrowheads="1"/>
            </p:cNvSpPr>
            <p:nvPr/>
          </p:nvSpPr>
          <p:spPr bwMode="auto">
            <a:xfrm>
              <a:off x="2606675" y="2551113"/>
              <a:ext cx="88900" cy="88900"/>
            </a:xfrm>
            <a:prstGeom prst="ellipse">
              <a:avLst/>
            </a:prstGeom>
            <a:noFill/>
            <a:ln w="57150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0" name="Oval 16"/>
            <p:cNvSpPr>
              <a:spLocks noChangeArrowheads="1"/>
            </p:cNvSpPr>
            <p:nvPr/>
          </p:nvSpPr>
          <p:spPr bwMode="auto">
            <a:xfrm>
              <a:off x="4044950" y="3379788"/>
              <a:ext cx="88900" cy="87313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1" name="Oval 17"/>
            <p:cNvSpPr>
              <a:spLocks noChangeArrowheads="1"/>
            </p:cNvSpPr>
            <p:nvPr/>
          </p:nvSpPr>
          <p:spPr bwMode="auto">
            <a:xfrm>
              <a:off x="4044950" y="3379788"/>
              <a:ext cx="88900" cy="87313"/>
            </a:xfrm>
            <a:prstGeom prst="ellipse">
              <a:avLst/>
            </a:prstGeom>
            <a:noFill/>
            <a:ln w="57150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2" name="Oval 18"/>
            <p:cNvSpPr>
              <a:spLocks noChangeArrowheads="1"/>
            </p:cNvSpPr>
            <p:nvPr/>
          </p:nvSpPr>
          <p:spPr bwMode="auto">
            <a:xfrm>
              <a:off x="5483225" y="3271838"/>
              <a:ext cx="87313" cy="87313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3" name="Oval 19"/>
            <p:cNvSpPr>
              <a:spLocks noChangeArrowheads="1"/>
            </p:cNvSpPr>
            <p:nvPr/>
          </p:nvSpPr>
          <p:spPr bwMode="auto">
            <a:xfrm>
              <a:off x="5483225" y="3271838"/>
              <a:ext cx="87313" cy="87313"/>
            </a:xfrm>
            <a:prstGeom prst="ellipse">
              <a:avLst/>
            </a:prstGeom>
            <a:noFill/>
            <a:ln w="57150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4" name="Oval 20"/>
            <p:cNvSpPr>
              <a:spLocks noChangeArrowheads="1"/>
            </p:cNvSpPr>
            <p:nvPr/>
          </p:nvSpPr>
          <p:spPr bwMode="auto">
            <a:xfrm>
              <a:off x="6919913" y="3479800"/>
              <a:ext cx="88900" cy="88900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5" name="Oval 21"/>
            <p:cNvSpPr>
              <a:spLocks noChangeArrowheads="1"/>
            </p:cNvSpPr>
            <p:nvPr/>
          </p:nvSpPr>
          <p:spPr bwMode="auto">
            <a:xfrm>
              <a:off x="6919913" y="3479800"/>
              <a:ext cx="88900" cy="88900"/>
            </a:xfrm>
            <a:prstGeom prst="ellipse">
              <a:avLst/>
            </a:prstGeom>
            <a:noFill/>
            <a:ln w="57150" cap="flat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236" name="Grupo 235"/>
          <p:cNvGrpSpPr/>
          <p:nvPr/>
        </p:nvGrpSpPr>
        <p:grpSpPr>
          <a:xfrm>
            <a:off x="880766" y="3579903"/>
            <a:ext cx="6177467" cy="1103937"/>
            <a:chOff x="1008341" y="2287091"/>
            <a:chExt cx="6194147" cy="1133972"/>
          </a:xfrm>
        </p:grpSpPr>
        <p:sp>
          <p:nvSpPr>
            <p:cNvPr id="237" name="Rectangle 22"/>
            <p:cNvSpPr>
              <a:spLocks noChangeArrowheads="1"/>
            </p:cNvSpPr>
            <p:nvPr/>
          </p:nvSpPr>
          <p:spPr bwMode="auto">
            <a:xfrm>
              <a:off x="1008341" y="2405856"/>
              <a:ext cx="3492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7,0 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8" name="Rectangle 23"/>
            <p:cNvSpPr>
              <a:spLocks noChangeArrowheads="1"/>
            </p:cNvSpPr>
            <p:nvPr/>
          </p:nvSpPr>
          <p:spPr bwMode="auto">
            <a:xfrm>
              <a:off x="2573942" y="2287091"/>
              <a:ext cx="3492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7,3 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9" name="Rectangle 24"/>
            <p:cNvSpPr>
              <a:spLocks noChangeArrowheads="1"/>
            </p:cNvSpPr>
            <p:nvPr/>
          </p:nvSpPr>
          <p:spPr bwMode="auto">
            <a:xfrm>
              <a:off x="4022503" y="3051516"/>
              <a:ext cx="3492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6,1 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0" name="Rectangle 25"/>
            <p:cNvSpPr>
              <a:spLocks noChangeArrowheads="1"/>
            </p:cNvSpPr>
            <p:nvPr/>
          </p:nvSpPr>
          <p:spPr bwMode="auto">
            <a:xfrm>
              <a:off x="5439570" y="2985084"/>
              <a:ext cx="347663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6,3 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1" name="Rectangle 26"/>
            <p:cNvSpPr>
              <a:spLocks noChangeArrowheads="1"/>
            </p:cNvSpPr>
            <p:nvPr/>
          </p:nvSpPr>
          <p:spPr bwMode="auto">
            <a:xfrm>
              <a:off x="6853238" y="3143250"/>
              <a:ext cx="3492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6,0 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2" name="Grupo 241"/>
          <p:cNvGrpSpPr/>
          <p:nvPr/>
        </p:nvGrpSpPr>
        <p:grpSpPr>
          <a:xfrm>
            <a:off x="8210468" y="4433780"/>
            <a:ext cx="1240003" cy="173091"/>
            <a:chOff x="7858125" y="3548063"/>
            <a:chExt cx="1123950" cy="177800"/>
          </a:xfrm>
        </p:grpSpPr>
        <p:sp>
          <p:nvSpPr>
            <p:cNvPr id="243" name="Freeform 50"/>
            <p:cNvSpPr>
              <a:spLocks/>
            </p:cNvSpPr>
            <p:nvPr/>
          </p:nvSpPr>
          <p:spPr bwMode="auto">
            <a:xfrm>
              <a:off x="7858125" y="3600450"/>
              <a:ext cx="293688" cy="50800"/>
            </a:xfrm>
            <a:custGeom>
              <a:avLst/>
              <a:gdLst>
                <a:gd name="T0" fmla="*/ 66 w 772"/>
                <a:gd name="T1" fmla="*/ 0 h 132"/>
                <a:gd name="T2" fmla="*/ 706 w 772"/>
                <a:gd name="T3" fmla="*/ 0 h 132"/>
                <a:gd name="T4" fmla="*/ 772 w 772"/>
                <a:gd name="T5" fmla="*/ 66 h 132"/>
                <a:gd name="T6" fmla="*/ 706 w 772"/>
                <a:gd name="T7" fmla="*/ 132 h 132"/>
                <a:gd name="T8" fmla="*/ 66 w 772"/>
                <a:gd name="T9" fmla="*/ 132 h 132"/>
                <a:gd name="T10" fmla="*/ 0 w 772"/>
                <a:gd name="T11" fmla="*/ 66 h 132"/>
                <a:gd name="T12" fmla="*/ 66 w 772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2" h="132">
                  <a:moveTo>
                    <a:pt x="66" y="0"/>
                  </a:moveTo>
                  <a:lnTo>
                    <a:pt x="706" y="0"/>
                  </a:lnTo>
                  <a:cubicBezTo>
                    <a:pt x="743" y="0"/>
                    <a:pt x="772" y="30"/>
                    <a:pt x="772" y="66"/>
                  </a:cubicBezTo>
                  <a:cubicBezTo>
                    <a:pt x="772" y="103"/>
                    <a:pt x="743" y="132"/>
                    <a:pt x="706" y="132"/>
                  </a:cubicBezTo>
                  <a:lnTo>
                    <a:pt x="66" y="132"/>
                  </a:lnTo>
                  <a:cubicBezTo>
                    <a:pt x="30" y="132"/>
                    <a:pt x="0" y="103"/>
                    <a:pt x="0" y="66"/>
                  </a:cubicBezTo>
                  <a:cubicBezTo>
                    <a:pt x="0" y="30"/>
                    <a:pt x="30" y="0"/>
                    <a:pt x="66" y="0"/>
                  </a:cubicBezTo>
                  <a:close/>
                </a:path>
              </a:pathLst>
            </a:custGeom>
            <a:solidFill>
              <a:srgbClr val="00B050"/>
            </a:solidFill>
            <a:ln w="1588" cap="flat">
              <a:solidFill>
                <a:srgbClr val="00B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4" name="Oval 51"/>
            <p:cNvSpPr>
              <a:spLocks noChangeArrowheads="1"/>
            </p:cNvSpPr>
            <p:nvPr/>
          </p:nvSpPr>
          <p:spPr bwMode="auto">
            <a:xfrm>
              <a:off x="7967663" y="3587750"/>
              <a:ext cx="76200" cy="76200"/>
            </a:xfrm>
            <a:prstGeom prst="ellipse">
              <a:avLst/>
            </a:pr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5" name="Freeform 52"/>
            <p:cNvSpPr>
              <a:spLocks noEditPoints="1"/>
            </p:cNvSpPr>
            <p:nvPr/>
          </p:nvSpPr>
          <p:spPr bwMode="auto">
            <a:xfrm>
              <a:off x="7942263" y="3562350"/>
              <a:ext cx="127000" cy="127000"/>
            </a:xfrm>
            <a:custGeom>
              <a:avLst/>
              <a:gdLst>
                <a:gd name="T0" fmla="*/ 330 w 333"/>
                <a:gd name="T1" fmla="*/ 193 h 333"/>
                <a:gd name="T2" fmla="*/ 317 w 333"/>
                <a:gd name="T3" fmla="*/ 237 h 333"/>
                <a:gd name="T4" fmla="*/ 288 w 333"/>
                <a:gd name="T5" fmla="*/ 279 h 333"/>
                <a:gd name="T6" fmla="*/ 254 w 333"/>
                <a:gd name="T7" fmla="*/ 307 h 333"/>
                <a:gd name="T8" fmla="*/ 206 w 333"/>
                <a:gd name="T9" fmla="*/ 328 h 333"/>
                <a:gd name="T10" fmla="*/ 160 w 333"/>
                <a:gd name="T11" fmla="*/ 332 h 333"/>
                <a:gd name="T12" fmla="*/ 108 w 333"/>
                <a:gd name="T13" fmla="*/ 322 h 333"/>
                <a:gd name="T14" fmla="*/ 69 w 333"/>
                <a:gd name="T15" fmla="*/ 300 h 333"/>
                <a:gd name="T16" fmla="*/ 33 w 333"/>
                <a:gd name="T17" fmla="*/ 265 h 333"/>
                <a:gd name="T18" fmla="*/ 12 w 333"/>
                <a:gd name="T19" fmla="*/ 226 h 333"/>
                <a:gd name="T20" fmla="*/ 1 w 333"/>
                <a:gd name="T21" fmla="*/ 173 h 333"/>
                <a:gd name="T22" fmla="*/ 6 w 333"/>
                <a:gd name="T23" fmla="*/ 126 h 333"/>
                <a:gd name="T24" fmla="*/ 26 w 333"/>
                <a:gd name="T25" fmla="*/ 79 h 333"/>
                <a:gd name="T26" fmla="*/ 54 w 333"/>
                <a:gd name="T27" fmla="*/ 45 h 333"/>
                <a:gd name="T28" fmla="*/ 96 w 333"/>
                <a:gd name="T29" fmla="*/ 16 h 333"/>
                <a:gd name="T30" fmla="*/ 140 w 333"/>
                <a:gd name="T31" fmla="*/ 3 h 333"/>
                <a:gd name="T32" fmla="*/ 193 w 333"/>
                <a:gd name="T33" fmla="*/ 3 h 333"/>
                <a:gd name="T34" fmla="*/ 237 w 333"/>
                <a:gd name="T35" fmla="*/ 16 h 333"/>
                <a:gd name="T36" fmla="*/ 279 w 333"/>
                <a:gd name="T37" fmla="*/ 45 h 333"/>
                <a:gd name="T38" fmla="*/ 307 w 333"/>
                <a:gd name="T39" fmla="*/ 79 h 333"/>
                <a:gd name="T40" fmla="*/ 328 w 333"/>
                <a:gd name="T41" fmla="*/ 127 h 333"/>
                <a:gd name="T42" fmla="*/ 199 w 333"/>
                <a:gd name="T43" fmla="*/ 153 h 333"/>
                <a:gd name="T44" fmla="*/ 201 w 333"/>
                <a:gd name="T45" fmla="*/ 159 h 333"/>
                <a:gd name="T46" fmla="*/ 186 w 333"/>
                <a:gd name="T47" fmla="*/ 138 h 333"/>
                <a:gd name="T48" fmla="*/ 191 w 333"/>
                <a:gd name="T49" fmla="*/ 142 h 333"/>
                <a:gd name="T50" fmla="*/ 167 w 333"/>
                <a:gd name="T51" fmla="*/ 131 h 333"/>
                <a:gd name="T52" fmla="*/ 173 w 333"/>
                <a:gd name="T53" fmla="*/ 132 h 333"/>
                <a:gd name="T54" fmla="*/ 148 w 333"/>
                <a:gd name="T55" fmla="*/ 137 h 333"/>
                <a:gd name="T56" fmla="*/ 153 w 333"/>
                <a:gd name="T57" fmla="*/ 134 h 333"/>
                <a:gd name="T58" fmla="*/ 134 w 333"/>
                <a:gd name="T59" fmla="*/ 153 h 333"/>
                <a:gd name="T60" fmla="*/ 137 w 333"/>
                <a:gd name="T61" fmla="*/ 148 h 333"/>
                <a:gd name="T62" fmla="*/ 132 w 333"/>
                <a:gd name="T63" fmla="*/ 173 h 333"/>
                <a:gd name="T64" fmla="*/ 131 w 333"/>
                <a:gd name="T65" fmla="*/ 167 h 333"/>
                <a:gd name="T66" fmla="*/ 142 w 333"/>
                <a:gd name="T67" fmla="*/ 191 h 333"/>
                <a:gd name="T68" fmla="*/ 138 w 333"/>
                <a:gd name="T69" fmla="*/ 186 h 333"/>
                <a:gd name="T70" fmla="*/ 159 w 333"/>
                <a:gd name="T71" fmla="*/ 201 h 333"/>
                <a:gd name="T72" fmla="*/ 153 w 333"/>
                <a:gd name="T73" fmla="*/ 199 h 333"/>
                <a:gd name="T74" fmla="*/ 180 w 333"/>
                <a:gd name="T75" fmla="*/ 199 h 333"/>
                <a:gd name="T76" fmla="*/ 174 w 333"/>
                <a:gd name="T77" fmla="*/ 201 h 333"/>
                <a:gd name="T78" fmla="*/ 195 w 333"/>
                <a:gd name="T79" fmla="*/ 186 h 333"/>
                <a:gd name="T80" fmla="*/ 191 w 333"/>
                <a:gd name="T81" fmla="*/ 191 h 333"/>
                <a:gd name="T82" fmla="*/ 201 w 333"/>
                <a:gd name="T83" fmla="*/ 167 h 333"/>
                <a:gd name="T84" fmla="*/ 201 w 333"/>
                <a:gd name="T85" fmla="*/ 17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3" h="333">
                  <a:moveTo>
                    <a:pt x="332" y="160"/>
                  </a:moveTo>
                  <a:cubicBezTo>
                    <a:pt x="333" y="164"/>
                    <a:pt x="333" y="169"/>
                    <a:pt x="332" y="173"/>
                  </a:cubicBezTo>
                  <a:lnTo>
                    <a:pt x="330" y="193"/>
                  </a:lnTo>
                  <a:cubicBezTo>
                    <a:pt x="330" y="198"/>
                    <a:pt x="329" y="202"/>
                    <a:pt x="328" y="206"/>
                  </a:cubicBezTo>
                  <a:lnTo>
                    <a:pt x="322" y="225"/>
                  </a:lnTo>
                  <a:cubicBezTo>
                    <a:pt x="321" y="229"/>
                    <a:pt x="319" y="233"/>
                    <a:pt x="317" y="237"/>
                  </a:cubicBezTo>
                  <a:lnTo>
                    <a:pt x="307" y="254"/>
                  </a:lnTo>
                  <a:cubicBezTo>
                    <a:pt x="305" y="258"/>
                    <a:pt x="303" y="261"/>
                    <a:pt x="300" y="265"/>
                  </a:cubicBezTo>
                  <a:lnTo>
                    <a:pt x="288" y="279"/>
                  </a:lnTo>
                  <a:cubicBezTo>
                    <a:pt x="285" y="283"/>
                    <a:pt x="283" y="285"/>
                    <a:pt x="279" y="288"/>
                  </a:cubicBezTo>
                  <a:lnTo>
                    <a:pt x="265" y="300"/>
                  </a:lnTo>
                  <a:cubicBezTo>
                    <a:pt x="261" y="303"/>
                    <a:pt x="258" y="305"/>
                    <a:pt x="254" y="307"/>
                  </a:cubicBezTo>
                  <a:lnTo>
                    <a:pt x="237" y="317"/>
                  </a:lnTo>
                  <a:cubicBezTo>
                    <a:pt x="233" y="319"/>
                    <a:pt x="229" y="321"/>
                    <a:pt x="225" y="322"/>
                  </a:cubicBezTo>
                  <a:lnTo>
                    <a:pt x="206" y="328"/>
                  </a:lnTo>
                  <a:cubicBezTo>
                    <a:pt x="202" y="329"/>
                    <a:pt x="198" y="330"/>
                    <a:pt x="193" y="330"/>
                  </a:cubicBezTo>
                  <a:lnTo>
                    <a:pt x="173" y="332"/>
                  </a:lnTo>
                  <a:cubicBezTo>
                    <a:pt x="169" y="333"/>
                    <a:pt x="164" y="333"/>
                    <a:pt x="160" y="332"/>
                  </a:cubicBezTo>
                  <a:lnTo>
                    <a:pt x="140" y="330"/>
                  </a:lnTo>
                  <a:cubicBezTo>
                    <a:pt x="136" y="330"/>
                    <a:pt x="131" y="329"/>
                    <a:pt x="127" y="328"/>
                  </a:cubicBezTo>
                  <a:lnTo>
                    <a:pt x="108" y="322"/>
                  </a:lnTo>
                  <a:cubicBezTo>
                    <a:pt x="104" y="321"/>
                    <a:pt x="100" y="319"/>
                    <a:pt x="96" y="317"/>
                  </a:cubicBezTo>
                  <a:lnTo>
                    <a:pt x="79" y="307"/>
                  </a:lnTo>
                  <a:cubicBezTo>
                    <a:pt x="75" y="305"/>
                    <a:pt x="72" y="303"/>
                    <a:pt x="69" y="300"/>
                  </a:cubicBezTo>
                  <a:lnTo>
                    <a:pt x="54" y="288"/>
                  </a:lnTo>
                  <a:cubicBezTo>
                    <a:pt x="51" y="285"/>
                    <a:pt x="48" y="283"/>
                    <a:pt x="45" y="279"/>
                  </a:cubicBezTo>
                  <a:lnTo>
                    <a:pt x="33" y="265"/>
                  </a:lnTo>
                  <a:cubicBezTo>
                    <a:pt x="30" y="261"/>
                    <a:pt x="28" y="258"/>
                    <a:pt x="26" y="254"/>
                  </a:cubicBezTo>
                  <a:lnTo>
                    <a:pt x="16" y="237"/>
                  </a:lnTo>
                  <a:cubicBezTo>
                    <a:pt x="15" y="233"/>
                    <a:pt x="13" y="230"/>
                    <a:pt x="12" y="226"/>
                  </a:cubicBezTo>
                  <a:lnTo>
                    <a:pt x="6" y="207"/>
                  </a:lnTo>
                  <a:cubicBezTo>
                    <a:pt x="4" y="202"/>
                    <a:pt x="3" y="198"/>
                    <a:pt x="3" y="193"/>
                  </a:cubicBezTo>
                  <a:lnTo>
                    <a:pt x="1" y="173"/>
                  </a:lnTo>
                  <a:cubicBezTo>
                    <a:pt x="0" y="169"/>
                    <a:pt x="0" y="164"/>
                    <a:pt x="1" y="160"/>
                  </a:cubicBezTo>
                  <a:lnTo>
                    <a:pt x="3" y="140"/>
                  </a:lnTo>
                  <a:cubicBezTo>
                    <a:pt x="3" y="135"/>
                    <a:pt x="4" y="131"/>
                    <a:pt x="6" y="126"/>
                  </a:cubicBezTo>
                  <a:lnTo>
                    <a:pt x="12" y="108"/>
                  </a:lnTo>
                  <a:cubicBezTo>
                    <a:pt x="13" y="104"/>
                    <a:pt x="15" y="100"/>
                    <a:pt x="16" y="96"/>
                  </a:cubicBezTo>
                  <a:lnTo>
                    <a:pt x="26" y="79"/>
                  </a:lnTo>
                  <a:cubicBezTo>
                    <a:pt x="28" y="75"/>
                    <a:pt x="30" y="72"/>
                    <a:pt x="33" y="69"/>
                  </a:cubicBezTo>
                  <a:lnTo>
                    <a:pt x="45" y="54"/>
                  </a:lnTo>
                  <a:cubicBezTo>
                    <a:pt x="48" y="51"/>
                    <a:pt x="51" y="48"/>
                    <a:pt x="54" y="45"/>
                  </a:cubicBezTo>
                  <a:lnTo>
                    <a:pt x="69" y="33"/>
                  </a:lnTo>
                  <a:cubicBezTo>
                    <a:pt x="72" y="30"/>
                    <a:pt x="75" y="28"/>
                    <a:pt x="79" y="26"/>
                  </a:cubicBezTo>
                  <a:lnTo>
                    <a:pt x="96" y="16"/>
                  </a:lnTo>
                  <a:cubicBezTo>
                    <a:pt x="100" y="15"/>
                    <a:pt x="104" y="13"/>
                    <a:pt x="108" y="12"/>
                  </a:cubicBezTo>
                  <a:lnTo>
                    <a:pt x="126" y="6"/>
                  </a:lnTo>
                  <a:cubicBezTo>
                    <a:pt x="131" y="4"/>
                    <a:pt x="135" y="3"/>
                    <a:pt x="140" y="3"/>
                  </a:cubicBezTo>
                  <a:lnTo>
                    <a:pt x="160" y="1"/>
                  </a:lnTo>
                  <a:cubicBezTo>
                    <a:pt x="164" y="0"/>
                    <a:pt x="169" y="0"/>
                    <a:pt x="173" y="1"/>
                  </a:cubicBezTo>
                  <a:lnTo>
                    <a:pt x="193" y="3"/>
                  </a:lnTo>
                  <a:cubicBezTo>
                    <a:pt x="198" y="3"/>
                    <a:pt x="202" y="4"/>
                    <a:pt x="207" y="6"/>
                  </a:cubicBezTo>
                  <a:lnTo>
                    <a:pt x="226" y="12"/>
                  </a:lnTo>
                  <a:cubicBezTo>
                    <a:pt x="230" y="13"/>
                    <a:pt x="233" y="15"/>
                    <a:pt x="237" y="16"/>
                  </a:cubicBezTo>
                  <a:lnTo>
                    <a:pt x="254" y="26"/>
                  </a:lnTo>
                  <a:cubicBezTo>
                    <a:pt x="258" y="28"/>
                    <a:pt x="261" y="30"/>
                    <a:pt x="265" y="33"/>
                  </a:cubicBezTo>
                  <a:lnTo>
                    <a:pt x="279" y="45"/>
                  </a:lnTo>
                  <a:cubicBezTo>
                    <a:pt x="283" y="48"/>
                    <a:pt x="285" y="51"/>
                    <a:pt x="288" y="54"/>
                  </a:cubicBezTo>
                  <a:lnTo>
                    <a:pt x="300" y="69"/>
                  </a:lnTo>
                  <a:cubicBezTo>
                    <a:pt x="303" y="72"/>
                    <a:pt x="305" y="75"/>
                    <a:pt x="307" y="79"/>
                  </a:cubicBezTo>
                  <a:lnTo>
                    <a:pt x="317" y="96"/>
                  </a:lnTo>
                  <a:cubicBezTo>
                    <a:pt x="319" y="100"/>
                    <a:pt x="321" y="104"/>
                    <a:pt x="322" y="108"/>
                  </a:cubicBezTo>
                  <a:lnTo>
                    <a:pt x="328" y="127"/>
                  </a:lnTo>
                  <a:cubicBezTo>
                    <a:pt x="329" y="131"/>
                    <a:pt x="330" y="136"/>
                    <a:pt x="330" y="140"/>
                  </a:cubicBezTo>
                  <a:lnTo>
                    <a:pt x="332" y="160"/>
                  </a:lnTo>
                  <a:close/>
                  <a:moveTo>
                    <a:pt x="199" y="153"/>
                  </a:moveTo>
                  <a:lnTo>
                    <a:pt x="201" y="166"/>
                  </a:lnTo>
                  <a:lnTo>
                    <a:pt x="196" y="147"/>
                  </a:lnTo>
                  <a:lnTo>
                    <a:pt x="201" y="159"/>
                  </a:lnTo>
                  <a:lnTo>
                    <a:pt x="191" y="142"/>
                  </a:lnTo>
                  <a:lnTo>
                    <a:pt x="199" y="153"/>
                  </a:lnTo>
                  <a:lnTo>
                    <a:pt x="186" y="138"/>
                  </a:lnTo>
                  <a:lnTo>
                    <a:pt x="195" y="147"/>
                  </a:lnTo>
                  <a:lnTo>
                    <a:pt x="180" y="134"/>
                  </a:lnTo>
                  <a:lnTo>
                    <a:pt x="191" y="142"/>
                  </a:lnTo>
                  <a:lnTo>
                    <a:pt x="174" y="132"/>
                  </a:lnTo>
                  <a:lnTo>
                    <a:pt x="185" y="137"/>
                  </a:lnTo>
                  <a:lnTo>
                    <a:pt x="167" y="131"/>
                  </a:lnTo>
                  <a:lnTo>
                    <a:pt x="180" y="134"/>
                  </a:lnTo>
                  <a:lnTo>
                    <a:pt x="160" y="132"/>
                  </a:lnTo>
                  <a:lnTo>
                    <a:pt x="173" y="132"/>
                  </a:lnTo>
                  <a:lnTo>
                    <a:pt x="153" y="134"/>
                  </a:lnTo>
                  <a:lnTo>
                    <a:pt x="167" y="131"/>
                  </a:lnTo>
                  <a:lnTo>
                    <a:pt x="148" y="137"/>
                  </a:lnTo>
                  <a:lnTo>
                    <a:pt x="159" y="132"/>
                  </a:lnTo>
                  <a:lnTo>
                    <a:pt x="142" y="142"/>
                  </a:lnTo>
                  <a:lnTo>
                    <a:pt x="153" y="134"/>
                  </a:lnTo>
                  <a:lnTo>
                    <a:pt x="138" y="147"/>
                  </a:lnTo>
                  <a:lnTo>
                    <a:pt x="147" y="138"/>
                  </a:lnTo>
                  <a:lnTo>
                    <a:pt x="134" y="153"/>
                  </a:lnTo>
                  <a:lnTo>
                    <a:pt x="142" y="142"/>
                  </a:lnTo>
                  <a:lnTo>
                    <a:pt x="132" y="159"/>
                  </a:lnTo>
                  <a:lnTo>
                    <a:pt x="137" y="148"/>
                  </a:lnTo>
                  <a:lnTo>
                    <a:pt x="131" y="167"/>
                  </a:lnTo>
                  <a:lnTo>
                    <a:pt x="134" y="153"/>
                  </a:lnTo>
                  <a:lnTo>
                    <a:pt x="132" y="173"/>
                  </a:lnTo>
                  <a:lnTo>
                    <a:pt x="132" y="160"/>
                  </a:lnTo>
                  <a:lnTo>
                    <a:pt x="134" y="180"/>
                  </a:lnTo>
                  <a:lnTo>
                    <a:pt x="131" y="167"/>
                  </a:lnTo>
                  <a:lnTo>
                    <a:pt x="137" y="185"/>
                  </a:lnTo>
                  <a:lnTo>
                    <a:pt x="132" y="174"/>
                  </a:lnTo>
                  <a:lnTo>
                    <a:pt x="142" y="191"/>
                  </a:lnTo>
                  <a:lnTo>
                    <a:pt x="134" y="180"/>
                  </a:lnTo>
                  <a:lnTo>
                    <a:pt x="147" y="195"/>
                  </a:lnTo>
                  <a:lnTo>
                    <a:pt x="138" y="186"/>
                  </a:lnTo>
                  <a:lnTo>
                    <a:pt x="153" y="199"/>
                  </a:lnTo>
                  <a:lnTo>
                    <a:pt x="142" y="191"/>
                  </a:lnTo>
                  <a:lnTo>
                    <a:pt x="159" y="201"/>
                  </a:lnTo>
                  <a:lnTo>
                    <a:pt x="147" y="196"/>
                  </a:lnTo>
                  <a:lnTo>
                    <a:pt x="166" y="201"/>
                  </a:lnTo>
                  <a:lnTo>
                    <a:pt x="153" y="199"/>
                  </a:lnTo>
                  <a:lnTo>
                    <a:pt x="173" y="201"/>
                  </a:lnTo>
                  <a:lnTo>
                    <a:pt x="160" y="201"/>
                  </a:lnTo>
                  <a:lnTo>
                    <a:pt x="180" y="199"/>
                  </a:lnTo>
                  <a:lnTo>
                    <a:pt x="167" y="201"/>
                  </a:lnTo>
                  <a:lnTo>
                    <a:pt x="186" y="196"/>
                  </a:lnTo>
                  <a:lnTo>
                    <a:pt x="174" y="201"/>
                  </a:lnTo>
                  <a:lnTo>
                    <a:pt x="191" y="191"/>
                  </a:lnTo>
                  <a:lnTo>
                    <a:pt x="180" y="199"/>
                  </a:lnTo>
                  <a:lnTo>
                    <a:pt x="195" y="186"/>
                  </a:lnTo>
                  <a:lnTo>
                    <a:pt x="186" y="195"/>
                  </a:lnTo>
                  <a:lnTo>
                    <a:pt x="199" y="180"/>
                  </a:lnTo>
                  <a:lnTo>
                    <a:pt x="191" y="191"/>
                  </a:lnTo>
                  <a:lnTo>
                    <a:pt x="201" y="174"/>
                  </a:lnTo>
                  <a:lnTo>
                    <a:pt x="196" y="186"/>
                  </a:lnTo>
                  <a:lnTo>
                    <a:pt x="201" y="167"/>
                  </a:lnTo>
                  <a:lnTo>
                    <a:pt x="199" y="180"/>
                  </a:lnTo>
                  <a:lnTo>
                    <a:pt x="201" y="160"/>
                  </a:lnTo>
                  <a:lnTo>
                    <a:pt x="201" y="173"/>
                  </a:lnTo>
                  <a:lnTo>
                    <a:pt x="199" y="153"/>
                  </a:lnTo>
                  <a:close/>
                </a:path>
              </a:pathLst>
            </a:custGeom>
            <a:solidFill>
              <a:srgbClr val="00B050"/>
            </a:solidFill>
            <a:ln w="1588" cap="flat">
              <a:solidFill>
                <a:srgbClr val="00B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6" name="Rectangle 53"/>
            <p:cNvSpPr>
              <a:spLocks noChangeArrowheads="1"/>
            </p:cNvSpPr>
            <p:nvPr/>
          </p:nvSpPr>
          <p:spPr bwMode="auto">
            <a:xfrm>
              <a:off x="8153400" y="3548063"/>
              <a:ext cx="82867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0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mais de 3 vezes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34975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9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upo 61"/>
          <p:cNvGrpSpPr/>
          <p:nvPr/>
        </p:nvGrpSpPr>
        <p:grpSpPr>
          <a:xfrm>
            <a:off x="4913759" y="509182"/>
            <a:ext cx="4557786" cy="342677"/>
            <a:chOff x="4913759" y="509182"/>
            <a:chExt cx="4557786" cy="342677"/>
          </a:xfrm>
        </p:grpSpPr>
        <p:sp>
          <p:nvSpPr>
            <p:cNvPr id="2" name="Rectangle 115"/>
            <p:cNvSpPr>
              <a:spLocks noChangeArrowheads="1"/>
            </p:cNvSpPr>
            <p:nvPr/>
          </p:nvSpPr>
          <p:spPr bwMode="auto">
            <a:xfrm>
              <a:off x="9102375" y="579444"/>
              <a:ext cx="36917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7,0</a:t>
              </a:r>
              <a:endParaRPr kumimoji="0" lang="pt-BR" alt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" name="Rectangle 114"/>
            <p:cNvSpPr>
              <a:spLocks noChangeArrowheads="1"/>
            </p:cNvSpPr>
            <p:nvPr/>
          </p:nvSpPr>
          <p:spPr bwMode="auto">
            <a:xfrm>
              <a:off x="4913759" y="509182"/>
              <a:ext cx="322748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400" b="1" dirty="0">
                  <a:solidFill>
                    <a:srgbClr val="002060"/>
                  </a:solidFill>
                  <a:latin typeface="Arial Narrow" pitchFamily="34" charset="0"/>
                </a:rPr>
                <a:t>i</a:t>
              </a: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nfluenciou a busca por novas informações</a:t>
              </a:r>
              <a:endPara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73"/>
            <p:cNvSpPr>
              <a:spLocks noChangeArrowheads="1"/>
            </p:cNvSpPr>
            <p:nvPr/>
          </p:nvSpPr>
          <p:spPr bwMode="auto">
            <a:xfrm>
              <a:off x="8480805" y="561852"/>
              <a:ext cx="36917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6,6</a:t>
              </a:r>
              <a:endParaRPr kumimoji="0" lang="pt-BR" alt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77" name="Grupo 76"/>
          <p:cNvGrpSpPr/>
          <p:nvPr/>
        </p:nvGrpSpPr>
        <p:grpSpPr>
          <a:xfrm>
            <a:off x="3769849" y="5287132"/>
            <a:ext cx="5692590" cy="339897"/>
            <a:chOff x="3769849" y="5287132"/>
            <a:chExt cx="5692590" cy="339897"/>
          </a:xfrm>
        </p:grpSpPr>
        <p:sp>
          <p:nvSpPr>
            <p:cNvPr id="8" name="Rectangle 91"/>
            <p:cNvSpPr>
              <a:spLocks noChangeArrowheads="1"/>
            </p:cNvSpPr>
            <p:nvPr/>
          </p:nvSpPr>
          <p:spPr bwMode="auto">
            <a:xfrm>
              <a:off x="9102374" y="5354614"/>
              <a:ext cx="360065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5,3</a:t>
              </a:r>
              <a:endParaRPr kumimoji="0" lang="pt-BR" alt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" name="Rectangle 90"/>
            <p:cNvSpPr>
              <a:spLocks noChangeArrowheads="1"/>
            </p:cNvSpPr>
            <p:nvPr/>
          </p:nvSpPr>
          <p:spPr bwMode="auto">
            <a:xfrm>
              <a:off x="3769849" y="5287132"/>
              <a:ext cx="44949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400" b="1" dirty="0">
                  <a:solidFill>
                    <a:srgbClr val="002060"/>
                  </a:solidFill>
                  <a:latin typeface="Arial Narrow" pitchFamily="34" charset="0"/>
                </a:rPr>
                <a:t>a</a:t>
              </a: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umentou a confiança dos demais funcionários da empresa</a:t>
              </a:r>
              <a:endPara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73"/>
            <p:cNvSpPr>
              <a:spLocks noChangeArrowheads="1"/>
            </p:cNvSpPr>
            <p:nvPr/>
          </p:nvSpPr>
          <p:spPr bwMode="auto">
            <a:xfrm>
              <a:off x="8480806" y="5344407"/>
              <a:ext cx="360064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5,0</a:t>
              </a:r>
              <a:endParaRPr kumimoji="0" lang="pt-BR" alt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4748243" y="1501745"/>
            <a:ext cx="4714196" cy="337550"/>
            <a:chOff x="4748243" y="1501745"/>
            <a:chExt cx="4714196" cy="337550"/>
          </a:xfrm>
        </p:grpSpPr>
        <p:sp>
          <p:nvSpPr>
            <p:cNvPr id="11" name="Rectangle 93"/>
            <p:cNvSpPr>
              <a:spLocks noChangeArrowheads="1"/>
            </p:cNvSpPr>
            <p:nvPr/>
          </p:nvSpPr>
          <p:spPr bwMode="auto">
            <a:xfrm>
              <a:off x="4748243" y="1501745"/>
              <a:ext cx="340141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influenciou a motivação enquanto empresária</a:t>
              </a:r>
              <a:endPara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31"/>
            <p:cNvSpPr>
              <a:spLocks noChangeArrowheads="1"/>
            </p:cNvSpPr>
            <p:nvPr/>
          </p:nvSpPr>
          <p:spPr bwMode="auto">
            <a:xfrm>
              <a:off x="9102374" y="1566880"/>
              <a:ext cx="360065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6,4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25"/>
            <p:cNvSpPr>
              <a:spLocks noChangeArrowheads="1"/>
            </p:cNvSpPr>
            <p:nvPr/>
          </p:nvSpPr>
          <p:spPr bwMode="auto">
            <a:xfrm>
              <a:off x="8480805" y="1548692"/>
              <a:ext cx="360065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6,4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4209512" y="1827941"/>
            <a:ext cx="5262032" cy="328325"/>
            <a:chOff x="4209512" y="1827941"/>
            <a:chExt cx="5262032" cy="328325"/>
          </a:xfrm>
        </p:grpSpPr>
        <p:sp>
          <p:nvSpPr>
            <p:cNvPr id="14" name="Rectangle 95"/>
            <p:cNvSpPr>
              <a:spLocks noChangeArrowheads="1"/>
            </p:cNvSpPr>
            <p:nvPr/>
          </p:nvSpPr>
          <p:spPr bwMode="auto">
            <a:xfrm>
              <a:off x="4209512" y="1827941"/>
              <a:ext cx="393772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400" b="1" dirty="0">
                  <a:solidFill>
                    <a:srgbClr val="002060"/>
                  </a:solidFill>
                  <a:latin typeface="Arial Narrow" pitchFamily="34" charset="0"/>
                </a:rPr>
                <a:t>i</a:t>
              </a: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nfluencia a sensação de bem-estar como empresária</a:t>
              </a:r>
              <a:endPara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>
              <a:off x="9102374" y="1883851"/>
              <a:ext cx="36917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6,6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25"/>
            <p:cNvSpPr>
              <a:spLocks noChangeArrowheads="1"/>
            </p:cNvSpPr>
            <p:nvPr/>
          </p:nvSpPr>
          <p:spPr bwMode="auto">
            <a:xfrm>
              <a:off x="8480805" y="1883851"/>
              <a:ext cx="369169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6,3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5277713" y="2156267"/>
            <a:ext cx="4193832" cy="323165"/>
            <a:chOff x="5277713" y="2156267"/>
            <a:chExt cx="4193832" cy="323165"/>
          </a:xfrm>
        </p:grpSpPr>
        <p:sp>
          <p:nvSpPr>
            <p:cNvPr id="17" name="Rectangle 94"/>
            <p:cNvSpPr>
              <a:spLocks noChangeArrowheads="1"/>
            </p:cNvSpPr>
            <p:nvPr/>
          </p:nvSpPr>
          <p:spPr bwMode="auto">
            <a:xfrm>
              <a:off x="5277713" y="2156267"/>
              <a:ext cx="285062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400" b="1" dirty="0">
                  <a:solidFill>
                    <a:srgbClr val="002060"/>
                  </a:solidFill>
                  <a:latin typeface="Arial Narrow" pitchFamily="34" charset="0"/>
                </a:rPr>
                <a:t>i</a:t>
              </a: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nfluencia a vaidade como empresária</a:t>
              </a:r>
              <a:endPara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37"/>
            <p:cNvSpPr>
              <a:spLocks noChangeArrowheads="1"/>
            </p:cNvSpPr>
            <p:nvPr/>
          </p:nvSpPr>
          <p:spPr bwMode="auto">
            <a:xfrm>
              <a:off x="9102374" y="2201374"/>
              <a:ext cx="369171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6,4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8480805" y="2196389"/>
              <a:ext cx="369171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6,3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2870953" y="1190483"/>
            <a:ext cx="6600591" cy="323165"/>
            <a:chOff x="2870953" y="1190483"/>
            <a:chExt cx="6600591" cy="323165"/>
          </a:xfrm>
        </p:grpSpPr>
        <p:sp>
          <p:nvSpPr>
            <p:cNvPr id="20" name="Rectangle 85"/>
            <p:cNvSpPr>
              <a:spLocks noChangeArrowheads="1"/>
            </p:cNvSpPr>
            <p:nvPr/>
          </p:nvSpPr>
          <p:spPr bwMode="auto">
            <a:xfrm>
              <a:off x="9102374" y="1239400"/>
              <a:ext cx="36917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6,5</a:t>
              </a:r>
              <a:endParaRPr kumimoji="0" lang="pt-BR" alt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" name="Rectangle 84"/>
            <p:cNvSpPr>
              <a:spLocks noChangeArrowheads="1"/>
            </p:cNvSpPr>
            <p:nvPr/>
          </p:nvSpPr>
          <p:spPr bwMode="auto">
            <a:xfrm>
              <a:off x="2870953" y="1190483"/>
              <a:ext cx="52680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aumentou a confiança no desempenho de seu papel como empresária</a:t>
              </a:r>
              <a:endPara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73"/>
            <p:cNvSpPr>
              <a:spLocks noChangeArrowheads="1"/>
            </p:cNvSpPr>
            <p:nvPr/>
          </p:nvSpPr>
          <p:spPr bwMode="auto">
            <a:xfrm>
              <a:off x="8480805" y="1228767"/>
              <a:ext cx="36917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6,4</a:t>
              </a:r>
              <a:endParaRPr kumimoji="0" lang="pt-BR" alt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63" name="Grupo 62"/>
          <p:cNvGrpSpPr/>
          <p:nvPr/>
        </p:nvGrpSpPr>
        <p:grpSpPr>
          <a:xfrm>
            <a:off x="4913759" y="839130"/>
            <a:ext cx="4557785" cy="336355"/>
            <a:chOff x="4913759" y="839130"/>
            <a:chExt cx="4557785" cy="336355"/>
          </a:xfrm>
        </p:grpSpPr>
        <p:sp>
          <p:nvSpPr>
            <p:cNvPr id="6" name="Rectangle 72"/>
            <p:cNvSpPr>
              <a:spLocks noChangeArrowheads="1"/>
            </p:cNvSpPr>
            <p:nvPr/>
          </p:nvSpPr>
          <p:spPr bwMode="auto">
            <a:xfrm>
              <a:off x="4913759" y="839130"/>
              <a:ext cx="3229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400" b="1" dirty="0">
                  <a:solidFill>
                    <a:srgbClr val="002060"/>
                  </a:solidFill>
                  <a:latin typeface="Arial Narrow" pitchFamily="34" charset="0"/>
                </a:rPr>
                <a:t>f</a:t>
              </a: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ez com que sentisse seu trabalho valorizado</a:t>
              </a:r>
              <a:endPara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8480805" y="899725"/>
              <a:ext cx="373878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6,6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9097667" y="903070"/>
              <a:ext cx="373877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6,7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4231930" y="2455950"/>
            <a:ext cx="5230509" cy="335705"/>
            <a:chOff x="4231930" y="2455950"/>
            <a:chExt cx="5230509" cy="335705"/>
          </a:xfrm>
        </p:grpSpPr>
        <p:sp>
          <p:nvSpPr>
            <p:cNvPr id="24" name="Rectangle 79"/>
            <p:cNvSpPr>
              <a:spLocks noChangeArrowheads="1"/>
            </p:cNvSpPr>
            <p:nvPr/>
          </p:nvSpPr>
          <p:spPr bwMode="auto">
            <a:xfrm>
              <a:off x="9102374" y="2519240"/>
              <a:ext cx="360065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6,2</a:t>
              </a:r>
              <a:endParaRPr kumimoji="0" lang="pt-BR" alt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5" name="Rectangle 78"/>
            <p:cNvSpPr>
              <a:spLocks noChangeArrowheads="1"/>
            </p:cNvSpPr>
            <p:nvPr/>
          </p:nvSpPr>
          <p:spPr bwMode="auto">
            <a:xfrm>
              <a:off x="4231930" y="2455950"/>
              <a:ext cx="392000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afetou a perspectiva de futuro quanto a  empresa</a:t>
              </a:r>
              <a:endPara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73"/>
            <p:cNvSpPr>
              <a:spLocks noChangeArrowheads="1"/>
            </p:cNvSpPr>
            <p:nvPr/>
          </p:nvSpPr>
          <p:spPr bwMode="auto">
            <a:xfrm>
              <a:off x="8480806" y="2502769"/>
              <a:ext cx="360065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6,0</a:t>
              </a:r>
              <a:endParaRPr kumimoji="0" lang="pt-BR" alt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4629737" y="2786183"/>
            <a:ext cx="4832702" cy="323165"/>
            <a:chOff x="4629737" y="2786183"/>
            <a:chExt cx="4832702" cy="323165"/>
          </a:xfrm>
        </p:grpSpPr>
        <p:sp>
          <p:nvSpPr>
            <p:cNvPr id="27" name="Rectangle 96"/>
            <p:cNvSpPr>
              <a:spLocks noChangeArrowheads="1"/>
            </p:cNvSpPr>
            <p:nvPr/>
          </p:nvSpPr>
          <p:spPr bwMode="auto">
            <a:xfrm>
              <a:off x="4629737" y="2786183"/>
              <a:ext cx="354314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400" b="1" dirty="0">
                  <a:solidFill>
                    <a:srgbClr val="002060"/>
                  </a:solidFill>
                  <a:latin typeface="Arial Narrow" pitchFamily="34" charset="0"/>
                </a:rPr>
                <a:t>a</a:t>
              </a: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fetou seu nível de satisfação com a empresa</a:t>
              </a:r>
              <a:endPara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49"/>
            <p:cNvSpPr>
              <a:spLocks noChangeArrowheads="1"/>
            </p:cNvSpPr>
            <p:nvPr/>
          </p:nvSpPr>
          <p:spPr bwMode="auto">
            <a:xfrm>
              <a:off x="9102374" y="2827091"/>
              <a:ext cx="360065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6,2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8480805" y="2823203"/>
              <a:ext cx="360065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5,9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4044661" y="3087006"/>
            <a:ext cx="5417778" cy="323165"/>
            <a:chOff x="4044661" y="3087006"/>
            <a:chExt cx="5417778" cy="323165"/>
          </a:xfrm>
        </p:grpSpPr>
        <p:sp>
          <p:nvSpPr>
            <p:cNvPr id="30" name="Rectangle 103"/>
            <p:cNvSpPr>
              <a:spLocks noChangeArrowheads="1"/>
            </p:cNvSpPr>
            <p:nvPr/>
          </p:nvSpPr>
          <p:spPr bwMode="auto">
            <a:xfrm>
              <a:off x="9102375" y="3116367"/>
              <a:ext cx="360064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6,1</a:t>
              </a:r>
              <a:endParaRPr kumimoji="0" lang="pt-BR" alt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1" name="Rectangle 102"/>
            <p:cNvSpPr>
              <a:spLocks noChangeArrowheads="1"/>
            </p:cNvSpPr>
            <p:nvPr/>
          </p:nvSpPr>
          <p:spPr bwMode="auto">
            <a:xfrm>
              <a:off x="4044661" y="3087006"/>
              <a:ext cx="414870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aumentou a capacidade de liderança quanto empresária</a:t>
              </a:r>
              <a:endPara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73"/>
            <p:cNvSpPr>
              <a:spLocks noChangeArrowheads="1"/>
            </p:cNvSpPr>
            <p:nvPr/>
          </p:nvSpPr>
          <p:spPr bwMode="auto">
            <a:xfrm>
              <a:off x="8480805" y="3116367"/>
              <a:ext cx="360065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5,8</a:t>
              </a:r>
              <a:endParaRPr kumimoji="0" lang="pt-BR" alt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72" name="Grupo 71"/>
          <p:cNvGrpSpPr/>
          <p:nvPr/>
        </p:nvGrpSpPr>
        <p:grpSpPr>
          <a:xfrm>
            <a:off x="3439375" y="3700624"/>
            <a:ext cx="6036876" cy="332918"/>
            <a:chOff x="3439375" y="3700624"/>
            <a:chExt cx="6036876" cy="332918"/>
          </a:xfrm>
        </p:grpSpPr>
        <p:sp>
          <p:nvSpPr>
            <p:cNvPr id="33" name="Rectangle 92"/>
            <p:cNvSpPr>
              <a:spLocks noChangeArrowheads="1"/>
            </p:cNvSpPr>
            <p:nvPr/>
          </p:nvSpPr>
          <p:spPr bwMode="auto">
            <a:xfrm>
              <a:off x="3439375" y="3700624"/>
              <a:ext cx="474335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400" b="1" dirty="0">
                  <a:solidFill>
                    <a:srgbClr val="002060"/>
                  </a:solidFill>
                  <a:latin typeface="Arial Narrow" pitchFamily="34" charset="0"/>
                </a:rPr>
                <a:t>i</a:t>
              </a: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nfluenciou  </a:t>
              </a:r>
              <a:r>
                <a:rPr lang="pt-BR" altLang="pt-BR" sz="1400" b="1" dirty="0" smtClean="0">
                  <a:solidFill>
                    <a:srgbClr val="002060"/>
                  </a:solidFill>
                  <a:latin typeface="Arial Narrow" pitchFamily="34" charset="0"/>
                </a:rPr>
                <a:t>a </a:t>
              </a: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sensação de segurança quanto empresária</a:t>
              </a:r>
              <a:endPara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9102374" y="3761127"/>
              <a:ext cx="373877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5,8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8480805" y="3758713"/>
              <a:ext cx="373878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5,7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Grupo 70"/>
          <p:cNvGrpSpPr/>
          <p:nvPr/>
        </p:nvGrpSpPr>
        <p:grpSpPr>
          <a:xfrm>
            <a:off x="3512343" y="3390308"/>
            <a:ext cx="5959202" cy="328038"/>
            <a:chOff x="3512343" y="3390308"/>
            <a:chExt cx="5959202" cy="328038"/>
          </a:xfrm>
        </p:grpSpPr>
        <p:sp>
          <p:nvSpPr>
            <p:cNvPr id="36" name="Rectangle 98"/>
            <p:cNvSpPr>
              <a:spLocks noChangeArrowheads="1"/>
            </p:cNvSpPr>
            <p:nvPr/>
          </p:nvSpPr>
          <p:spPr bwMode="auto">
            <a:xfrm>
              <a:off x="3512343" y="3390308"/>
              <a:ext cx="467695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 algn="r">
                <a:lnSpc>
                  <a:spcPct val="150000"/>
                </a:lnSpc>
              </a:pPr>
              <a:r>
                <a:rPr lang="pt-BR" altLang="pt-BR" sz="1400" b="1" dirty="0">
                  <a:solidFill>
                    <a:srgbClr val="002060"/>
                  </a:solidFill>
                  <a:latin typeface="Arial Narrow" pitchFamily="34" charset="0"/>
                </a:rPr>
                <a:t>i</a:t>
              </a:r>
              <a:r>
                <a:rPr lang="pt-BR" altLang="pt-BR" sz="1400" b="1" dirty="0" smtClean="0">
                  <a:solidFill>
                    <a:srgbClr val="002060"/>
                  </a:solidFill>
                  <a:latin typeface="Arial Narrow" pitchFamily="34" charset="0"/>
                </a:rPr>
                <a:t>nfluenciou </a:t>
              </a:r>
              <a:r>
                <a:rPr lang="pt-BR" altLang="pt-BR" sz="1400" b="1" dirty="0">
                  <a:solidFill>
                    <a:srgbClr val="002060"/>
                  </a:solidFill>
                  <a:latin typeface="Arial Narrow" pitchFamily="34" charset="0"/>
                </a:rPr>
                <a:t>no desempenho das </a:t>
              </a:r>
              <a:r>
                <a:rPr lang="pt-BR" altLang="pt-BR" sz="1400" b="1" dirty="0" smtClean="0">
                  <a:solidFill>
                    <a:srgbClr val="002060"/>
                  </a:solidFill>
                  <a:latin typeface="Arial Narrow" pitchFamily="34" charset="0"/>
                </a:rPr>
                <a:t>atividades </a:t>
              </a:r>
              <a:r>
                <a:rPr lang="pt-BR" altLang="pt-BR" sz="1400" b="1" dirty="0">
                  <a:solidFill>
                    <a:srgbClr val="002060"/>
                  </a:solidFill>
                  <a:latin typeface="Arial Narrow" pitchFamily="34" charset="0"/>
                </a:rPr>
                <a:t>como empresária</a:t>
              </a:r>
              <a:endParaRPr lang="pt-BR" altLang="pt-BR" sz="2000" dirty="0"/>
            </a:p>
          </p:txBody>
        </p:sp>
        <p:sp>
          <p:nvSpPr>
            <p:cNvPr id="37" name="Rectangle 55"/>
            <p:cNvSpPr>
              <a:spLocks noChangeArrowheads="1"/>
            </p:cNvSpPr>
            <p:nvPr/>
          </p:nvSpPr>
          <p:spPr bwMode="auto">
            <a:xfrm>
              <a:off x="9102375" y="3445931"/>
              <a:ext cx="36917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6,0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25"/>
            <p:cNvSpPr>
              <a:spLocks noChangeArrowheads="1"/>
            </p:cNvSpPr>
            <p:nvPr/>
          </p:nvSpPr>
          <p:spPr bwMode="auto">
            <a:xfrm>
              <a:off x="8480805" y="3435724"/>
              <a:ext cx="369171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5,7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3" name="Grupo 72"/>
          <p:cNvGrpSpPr/>
          <p:nvPr/>
        </p:nvGrpSpPr>
        <p:grpSpPr>
          <a:xfrm>
            <a:off x="3439375" y="4026400"/>
            <a:ext cx="6023064" cy="323364"/>
            <a:chOff x="3439375" y="4026400"/>
            <a:chExt cx="6023064" cy="323364"/>
          </a:xfrm>
        </p:grpSpPr>
        <p:sp>
          <p:nvSpPr>
            <p:cNvPr id="39" name="Rectangle 109"/>
            <p:cNvSpPr>
              <a:spLocks noChangeArrowheads="1"/>
            </p:cNvSpPr>
            <p:nvPr/>
          </p:nvSpPr>
          <p:spPr bwMode="auto">
            <a:xfrm>
              <a:off x="9102375" y="4077349"/>
              <a:ext cx="360064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6,2</a:t>
              </a:r>
              <a:endParaRPr kumimoji="0" lang="pt-BR" alt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0" name="Rectangle 108"/>
            <p:cNvSpPr>
              <a:spLocks noChangeArrowheads="1"/>
            </p:cNvSpPr>
            <p:nvPr/>
          </p:nvSpPr>
          <p:spPr bwMode="auto">
            <a:xfrm>
              <a:off x="3439375" y="4026400"/>
              <a:ext cx="4759089" cy="282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aumentou a segurança em buscar parcerias para a empresa</a:t>
              </a:r>
              <a:endPara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73"/>
            <p:cNvSpPr>
              <a:spLocks noChangeArrowheads="1"/>
            </p:cNvSpPr>
            <p:nvPr/>
          </p:nvSpPr>
          <p:spPr bwMode="auto">
            <a:xfrm>
              <a:off x="8480805" y="4066716"/>
              <a:ext cx="360065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5,7</a:t>
              </a:r>
              <a:endParaRPr kumimoji="0" lang="pt-BR" alt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74" name="Grupo 73"/>
          <p:cNvGrpSpPr/>
          <p:nvPr/>
        </p:nvGrpSpPr>
        <p:grpSpPr>
          <a:xfrm>
            <a:off x="2753044" y="4360369"/>
            <a:ext cx="6709395" cy="331411"/>
            <a:chOff x="2753044" y="4360369"/>
            <a:chExt cx="6709395" cy="331411"/>
          </a:xfrm>
        </p:grpSpPr>
        <p:sp>
          <p:nvSpPr>
            <p:cNvPr id="42" name="Rectangle 67"/>
            <p:cNvSpPr>
              <a:spLocks noChangeArrowheads="1"/>
            </p:cNvSpPr>
            <p:nvPr/>
          </p:nvSpPr>
          <p:spPr bwMode="auto">
            <a:xfrm>
              <a:off x="9102374" y="4418939"/>
              <a:ext cx="360065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5,2</a:t>
              </a:r>
              <a:endParaRPr kumimoji="0" lang="pt-BR" alt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3" name="Rectangle 66"/>
            <p:cNvSpPr>
              <a:spLocks noChangeArrowheads="1"/>
            </p:cNvSpPr>
            <p:nvPr/>
          </p:nvSpPr>
          <p:spPr bwMode="auto">
            <a:xfrm>
              <a:off x="2753044" y="4360369"/>
              <a:ext cx="546932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400" b="1" dirty="0">
                  <a:solidFill>
                    <a:srgbClr val="002060"/>
                  </a:solidFill>
                  <a:latin typeface="Arial Narrow" pitchFamily="34" charset="0"/>
                </a:rPr>
                <a:t>r</a:t>
              </a: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ecebeu apoio de outros membros da empresa para participar do prêmio</a:t>
              </a:r>
              <a:endPara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25"/>
            <p:cNvSpPr>
              <a:spLocks noChangeArrowheads="1"/>
            </p:cNvSpPr>
            <p:nvPr/>
          </p:nvSpPr>
          <p:spPr bwMode="auto">
            <a:xfrm>
              <a:off x="8480806" y="4419365"/>
              <a:ext cx="360064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5,4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5" name="Grupo 74"/>
          <p:cNvGrpSpPr/>
          <p:nvPr/>
        </p:nvGrpSpPr>
        <p:grpSpPr>
          <a:xfrm>
            <a:off x="4424764" y="4697292"/>
            <a:ext cx="5037675" cy="324273"/>
            <a:chOff x="4424764" y="4697292"/>
            <a:chExt cx="5037675" cy="324273"/>
          </a:xfrm>
        </p:grpSpPr>
        <p:sp>
          <p:nvSpPr>
            <p:cNvPr id="45" name="Rectangle 97"/>
            <p:cNvSpPr>
              <a:spLocks noChangeArrowheads="1"/>
            </p:cNvSpPr>
            <p:nvPr/>
          </p:nvSpPr>
          <p:spPr bwMode="auto">
            <a:xfrm>
              <a:off x="4424764" y="4697292"/>
              <a:ext cx="379760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0" algn="r">
                <a:lnSpc>
                  <a:spcPct val="150000"/>
                </a:lnSpc>
              </a:pPr>
              <a:r>
                <a:rPr lang="pt-BR" altLang="pt-BR" sz="1400" b="1" dirty="0">
                  <a:solidFill>
                    <a:srgbClr val="002060"/>
                  </a:solidFill>
                  <a:latin typeface="Arial Narrow" pitchFamily="34" charset="0"/>
                </a:rPr>
                <a:t>i</a:t>
              </a:r>
              <a:r>
                <a:rPr lang="pt-BR" altLang="pt-BR" sz="1400" b="1" dirty="0" smtClean="0">
                  <a:solidFill>
                    <a:srgbClr val="002060"/>
                  </a:solidFill>
                  <a:latin typeface="Arial Narrow" pitchFamily="34" charset="0"/>
                </a:rPr>
                <a:t>nfluenciou </a:t>
              </a:r>
              <a:r>
                <a:rPr lang="pt-BR" altLang="pt-BR" sz="1400" b="1" dirty="0">
                  <a:solidFill>
                    <a:srgbClr val="002060"/>
                  </a:solidFill>
                  <a:latin typeface="Arial Narrow" pitchFamily="34" charset="0"/>
                </a:rPr>
                <a:t>as relações interpessoais na </a:t>
              </a:r>
              <a:r>
                <a:rPr lang="pt-BR" altLang="pt-BR" sz="1400" b="1" dirty="0" smtClean="0">
                  <a:solidFill>
                    <a:srgbClr val="002060"/>
                  </a:solidFill>
                  <a:latin typeface="Arial Narrow" pitchFamily="34" charset="0"/>
                </a:rPr>
                <a:t>empresa</a:t>
              </a:r>
              <a:endParaRPr lang="pt-BR" altLang="pt-BR" sz="2000" dirty="0"/>
            </a:p>
          </p:txBody>
        </p:sp>
        <p:sp>
          <p:nvSpPr>
            <p:cNvPr id="46" name="Rectangle 61"/>
            <p:cNvSpPr>
              <a:spLocks noChangeArrowheads="1"/>
            </p:cNvSpPr>
            <p:nvPr/>
          </p:nvSpPr>
          <p:spPr bwMode="auto">
            <a:xfrm>
              <a:off x="9102374" y="4749150"/>
              <a:ext cx="360065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5,6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25"/>
            <p:cNvSpPr>
              <a:spLocks noChangeArrowheads="1"/>
            </p:cNvSpPr>
            <p:nvPr/>
          </p:nvSpPr>
          <p:spPr bwMode="auto">
            <a:xfrm>
              <a:off x="8480806" y="4738517"/>
              <a:ext cx="360064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5,3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6501182" y="5001774"/>
            <a:ext cx="2970362" cy="323165"/>
            <a:chOff x="6501182" y="5001774"/>
            <a:chExt cx="2970362" cy="323165"/>
          </a:xfrm>
        </p:grpSpPr>
        <p:sp>
          <p:nvSpPr>
            <p:cNvPr id="48" name="Rectangle 91"/>
            <p:cNvSpPr>
              <a:spLocks noChangeArrowheads="1"/>
            </p:cNvSpPr>
            <p:nvPr/>
          </p:nvSpPr>
          <p:spPr bwMode="auto">
            <a:xfrm>
              <a:off x="6501182" y="5001774"/>
              <a:ext cx="1737753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400" b="1" dirty="0">
                  <a:solidFill>
                    <a:srgbClr val="002060"/>
                  </a:solidFill>
                  <a:latin typeface="Arial Narrow" pitchFamily="34" charset="0"/>
                </a:rPr>
                <a:t>a</a:t>
              </a: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fetou como empresária</a:t>
              </a:r>
              <a:endPara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17"/>
            <p:cNvSpPr>
              <a:spLocks noChangeArrowheads="1"/>
            </p:cNvSpPr>
            <p:nvPr/>
          </p:nvSpPr>
          <p:spPr bwMode="auto">
            <a:xfrm>
              <a:off x="9102374" y="5045262"/>
              <a:ext cx="369170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5,0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17"/>
            <p:cNvSpPr>
              <a:spLocks noChangeArrowheads="1"/>
            </p:cNvSpPr>
            <p:nvPr/>
          </p:nvSpPr>
          <p:spPr bwMode="auto">
            <a:xfrm>
              <a:off x="8480805" y="5052513"/>
              <a:ext cx="369169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600" dirty="0" smtClean="0">
                  <a:solidFill>
                    <a:srgbClr val="002060"/>
                  </a:solidFill>
                  <a:latin typeface="Arial Narrow" pitchFamily="34" charset="0"/>
                </a:rPr>
                <a:t>5,1</a:t>
              </a:r>
              <a:endParaRPr lang="pt-BR" altLang="pt-BR" sz="1600" dirty="0">
                <a:solidFill>
                  <a:srgbClr val="00206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78" name="Grupo 77"/>
          <p:cNvGrpSpPr/>
          <p:nvPr/>
        </p:nvGrpSpPr>
        <p:grpSpPr>
          <a:xfrm>
            <a:off x="5651789" y="5617312"/>
            <a:ext cx="3819754" cy="324661"/>
            <a:chOff x="5651789" y="5617312"/>
            <a:chExt cx="3819754" cy="324661"/>
          </a:xfrm>
        </p:grpSpPr>
        <p:sp>
          <p:nvSpPr>
            <p:cNvPr id="54" name="Rectangle 90"/>
            <p:cNvSpPr>
              <a:spLocks noChangeArrowheads="1"/>
            </p:cNvSpPr>
            <p:nvPr/>
          </p:nvSpPr>
          <p:spPr bwMode="auto">
            <a:xfrm>
              <a:off x="5651789" y="5617312"/>
              <a:ext cx="264447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400" b="1" dirty="0">
                  <a:solidFill>
                    <a:srgbClr val="002060"/>
                  </a:solidFill>
                  <a:latin typeface="Arial Narrow" pitchFamily="34" charset="0"/>
                </a:rPr>
                <a:t>i</a:t>
              </a: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mpactou positivamente a empresa</a:t>
              </a:r>
              <a:endPara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17"/>
            <p:cNvSpPr>
              <a:spLocks noChangeArrowheads="1"/>
            </p:cNvSpPr>
            <p:nvPr/>
          </p:nvSpPr>
          <p:spPr bwMode="auto">
            <a:xfrm>
              <a:off x="9102374" y="5669558"/>
              <a:ext cx="369169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5,0</a:t>
              </a:r>
              <a:endPara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17"/>
            <p:cNvSpPr>
              <a:spLocks noChangeArrowheads="1"/>
            </p:cNvSpPr>
            <p:nvPr/>
          </p:nvSpPr>
          <p:spPr bwMode="auto">
            <a:xfrm>
              <a:off x="8480805" y="5659351"/>
              <a:ext cx="369169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/>
              <a:r>
                <a:rPr lang="pt-BR" altLang="pt-BR" sz="1600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4,9</a:t>
              </a:r>
              <a:endParaRPr lang="pt-BR" altLang="pt-BR" sz="16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endParaRP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3220873" y="5910935"/>
            <a:ext cx="6241567" cy="646331"/>
            <a:chOff x="3789821" y="5910935"/>
            <a:chExt cx="5668324" cy="646331"/>
          </a:xfrm>
        </p:grpSpPr>
        <p:sp>
          <p:nvSpPr>
            <p:cNvPr id="57" name="Rectangle 97"/>
            <p:cNvSpPr>
              <a:spLocks noChangeArrowheads="1"/>
            </p:cNvSpPr>
            <p:nvPr/>
          </p:nvSpPr>
          <p:spPr bwMode="auto">
            <a:xfrm>
              <a:off x="9118858" y="5993605"/>
              <a:ext cx="339287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5,2</a:t>
              </a:r>
              <a:endParaRPr kumimoji="0" lang="pt-BR" alt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58" name="Rectangle 96"/>
            <p:cNvSpPr>
              <a:spLocks noChangeArrowheads="1"/>
            </p:cNvSpPr>
            <p:nvPr/>
          </p:nvSpPr>
          <p:spPr bwMode="auto">
            <a:xfrm>
              <a:off x="3789821" y="5910935"/>
              <a:ext cx="458515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400" b="1" dirty="0">
                  <a:solidFill>
                    <a:srgbClr val="002060"/>
                  </a:solidFill>
                  <a:latin typeface="Arial Narrow" pitchFamily="34" charset="0"/>
                </a:rPr>
                <a:t>a</a:t>
              </a: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umentou a segurança dos demais funcionários/membros da empresa</a:t>
              </a:r>
              <a:endPara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73"/>
            <p:cNvSpPr>
              <a:spLocks noChangeArrowheads="1"/>
            </p:cNvSpPr>
            <p:nvPr/>
          </p:nvSpPr>
          <p:spPr bwMode="auto">
            <a:xfrm>
              <a:off x="8573497" y="5971126"/>
              <a:ext cx="339287" cy="2724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4,7</a:t>
              </a:r>
              <a:endParaRPr kumimoji="0" lang="pt-BR" alt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61" name="Retângulo de cantos arredondados 60"/>
          <p:cNvSpPr/>
          <p:nvPr/>
        </p:nvSpPr>
        <p:spPr>
          <a:xfrm rot="21191738">
            <a:off x="398301" y="1514353"/>
            <a:ext cx="2980473" cy="2431902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a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influência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pela participação no Prêmio apresentou uma série de notas bastante tímidas, sinalizando que o impacto tem sido pouco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percebido.</a:t>
            </a:r>
            <a:endParaRPr lang="pt-BR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82" name="Grupo 81"/>
          <p:cNvGrpSpPr/>
          <p:nvPr/>
        </p:nvGrpSpPr>
        <p:grpSpPr>
          <a:xfrm>
            <a:off x="8401088" y="236767"/>
            <a:ext cx="1129832" cy="272415"/>
            <a:chOff x="8341713" y="236767"/>
            <a:chExt cx="1129832" cy="272415"/>
          </a:xfrm>
        </p:grpSpPr>
        <p:sp>
          <p:nvSpPr>
            <p:cNvPr id="80" name="Rectangle 115"/>
            <p:cNvSpPr>
              <a:spLocks noChangeArrowheads="1"/>
            </p:cNvSpPr>
            <p:nvPr/>
          </p:nvSpPr>
          <p:spPr bwMode="auto">
            <a:xfrm>
              <a:off x="8972388" y="236767"/>
              <a:ext cx="499157" cy="2724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2012</a:t>
              </a:r>
              <a:endParaRPr kumimoji="0" lang="pt-BR" alt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81" name="Rectangle 115"/>
            <p:cNvSpPr>
              <a:spLocks noChangeArrowheads="1"/>
            </p:cNvSpPr>
            <p:nvPr/>
          </p:nvSpPr>
          <p:spPr bwMode="auto">
            <a:xfrm>
              <a:off x="8341713" y="236768"/>
              <a:ext cx="499157" cy="2724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2013</a:t>
              </a:r>
              <a:endParaRPr kumimoji="0" lang="pt-BR" altLang="pt-BR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83" name="Grupo 82"/>
          <p:cNvGrpSpPr/>
          <p:nvPr/>
        </p:nvGrpSpPr>
        <p:grpSpPr>
          <a:xfrm rot="20571459">
            <a:off x="1073824" y="75969"/>
            <a:ext cx="1647179" cy="1265755"/>
            <a:chOff x="7512169" y="-238091"/>
            <a:chExt cx="1647179" cy="1392330"/>
          </a:xfrm>
        </p:grpSpPr>
        <p:sp>
          <p:nvSpPr>
            <p:cNvPr id="84" name="Seta circular 83"/>
            <p:cNvSpPr/>
            <p:nvPr/>
          </p:nvSpPr>
          <p:spPr>
            <a:xfrm rot="687373" flipV="1">
              <a:off x="7512169" y="-238091"/>
              <a:ext cx="1647179" cy="1392330"/>
            </a:xfrm>
            <a:prstGeom prst="circularArrow">
              <a:avLst>
                <a:gd name="adj1" fmla="val 7695"/>
                <a:gd name="adj2" fmla="val 1070905"/>
                <a:gd name="adj3" fmla="val 20927460"/>
                <a:gd name="adj4" fmla="val 2456410"/>
                <a:gd name="adj5" fmla="val 1324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85" name="Elipse 84"/>
            <p:cNvSpPr/>
            <p:nvPr/>
          </p:nvSpPr>
          <p:spPr>
            <a:xfrm rot="686964">
              <a:off x="7753148" y="-61750"/>
              <a:ext cx="1207334" cy="10089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86" name="CaixaDeTexto 85"/>
          <p:cNvSpPr txBox="1"/>
          <p:nvPr/>
        </p:nvSpPr>
        <p:spPr>
          <a:xfrm rot="21155813">
            <a:off x="1403288" y="340929"/>
            <a:ext cx="1078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 Narrow" pitchFamily="34" charset="0"/>
              </a:rPr>
              <a:t>n</a:t>
            </a:r>
            <a:r>
              <a:rPr lang="pt-BR" sz="2000" b="1" dirty="0" smtClean="0">
                <a:solidFill>
                  <a:srgbClr val="002060"/>
                </a:solidFill>
                <a:latin typeface="Arial Narrow" pitchFamily="34" charset="0"/>
              </a:rPr>
              <a:t>ota de 0 a 10</a:t>
            </a:r>
            <a:endParaRPr lang="pt-BR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352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8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5999" y="1584000"/>
            <a:ext cx="763146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de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qualquer maneira, além das médias gerais serem reduzidas, mais uma vez se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observa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uma piora nas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avaliações,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que sugere medidas de ajuste visando que essa tendência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seja revertida nas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edições futuras.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7463" y="1543804"/>
            <a:ext cx="1651379" cy="467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55" name="Grupo 6154"/>
          <p:cNvGrpSpPr/>
          <p:nvPr/>
        </p:nvGrpSpPr>
        <p:grpSpPr>
          <a:xfrm>
            <a:off x="3191808" y="3461955"/>
            <a:ext cx="2197291" cy="1650864"/>
            <a:chOff x="1364775" y="4020114"/>
            <a:chExt cx="2197291" cy="1650864"/>
          </a:xfrm>
        </p:grpSpPr>
        <p:sp>
          <p:nvSpPr>
            <p:cNvPr id="6146" name="Rectangle 7"/>
            <p:cNvSpPr>
              <a:spLocks noChangeArrowheads="1"/>
            </p:cNvSpPr>
            <p:nvPr/>
          </p:nvSpPr>
          <p:spPr bwMode="auto">
            <a:xfrm>
              <a:off x="2539272" y="4351073"/>
              <a:ext cx="808038" cy="1277273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47" name="Rectangle 8"/>
            <p:cNvSpPr>
              <a:spLocks noChangeArrowheads="1"/>
            </p:cNvSpPr>
            <p:nvPr/>
          </p:nvSpPr>
          <p:spPr bwMode="auto">
            <a:xfrm>
              <a:off x="1505810" y="4634809"/>
              <a:ext cx="808038" cy="1001946"/>
            </a:xfrm>
            <a:prstGeom prst="rect">
              <a:avLst/>
            </a:prstGeom>
            <a:solidFill>
              <a:srgbClr val="403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48" name="Rectangle 9"/>
            <p:cNvSpPr>
              <a:spLocks noChangeArrowheads="1"/>
            </p:cNvSpPr>
            <p:nvPr/>
          </p:nvSpPr>
          <p:spPr bwMode="auto">
            <a:xfrm>
              <a:off x="2780586" y="4020114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6,0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6149" name="Rectangle 10"/>
            <p:cNvSpPr>
              <a:spLocks noChangeArrowheads="1"/>
            </p:cNvSpPr>
            <p:nvPr/>
          </p:nvSpPr>
          <p:spPr bwMode="auto">
            <a:xfrm>
              <a:off x="1747124" y="4276786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5,8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4" name="Rectangle 5"/>
            <p:cNvSpPr>
              <a:spLocks noChangeArrowheads="1"/>
            </p:cNvSpPr>
            <p:nvPr/>
          </p:nvSpPr>
          <p:spPr bwMode="auto">
            <a:xfrm>
              <a:off x="1364775" y="5625259"/>
              <a:ext cx="2197291" cy="45719"/>
            </a:xfrm>
            <a:prstGeom prst="rect">
              <a:avLst/>
            </a:prstGeom>
            <a:solidFill>
              <a:srgbClr val="868686"/>
            </a:solidFill>
            <a:ln w="38100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2402405" y="3680880"/>
            <a:ext cx="789403" cy="454940"/>
            <a:chOff x="2252311" y="2895709"/>
            <a:chExt cx="789403" cy="454940"/>
          </a:xfrm>
        </p:grpSpPr>
        <p:sp>
          <p:nvSpPr>
            <p:cNvPr id="47" name="Chave direita 46"/>
            <p:cNvSpPr/>
            <p:nvPr/>
          </p:nvSpPr>
          <p:spPr>
            <a:xfrm flipH="1">
              <a:off x="2934275" y="2895709"/>
              <a:ext cx="107439" cy="454940"/>
            </a:xfrm>
            <a:prstGeom prst="rightBrac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2252311" y="2953151"/>
              <a:ext cx="622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pt-BR" sz="1600" b="1" dirty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-3,4%</a:t>
              </a:r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3044131" y="2937115"/>
            <a:ext cx="2552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pt-BR" b="1" dirty="0" smtClean="0"/>
              <a:t>média das avaliações</a:t>
            </a:r>
            <a:endParaRPr lang="pt-BR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3527671" y="5237102"/>
            <a:ext cx="1576719" cy="256511"/>
            <a:chOff x="3527671" y="5237102"/>
            <a:chExt cx="1576719" cy="256511"/>
          </a:xfrm>
        </p:grpSpPr>
        <p:sp>
          <p:nvSpPr>
            <p:cNvPr id="6153" name="Rectangle 14"/>
            <p:cNvSpPr>
              <a:spLocks noChangeArrowheads="1"/>
            </p:cNvSpPr>
            <p:nvPr/>
          </p:nvSpPr>
          <p:spPr bwMode="auto">
            <a:xfrm>
              <a:off x="3527671" y="5237102"/>
              <a:ext cx="3718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600" b="1" dirty="0">
                  <a:solidFill>
                    <a:srgbClr val="002060"/>
                  </a:solidFill>
                  <a:latin typeface="Arial Narrow" pitchFamily="34" charset="0"/>
                </a:rPr>
                <a:t>2013</a:t>
              </a:r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 flipH="1">
              <a:off x="4607619" y="5247392"/>
              <a:ext cx="49677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600" b="1" dirty="0">
                  <a:solidFill>
                    <a:srgbClr val="002060"/>
                  </a:solidFill>
                  <a:latin typeface="Arial Narrow" pitchFamily="34" charset="0"/>
                </a:rPr>
                <a:t>2012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0753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metodologia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16000" y="1584000"/>
            <a:ext cx="9148018" cy="48007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Narrow" pitchFamily="34" charset="0"/>
                <a:ea typeface="ＭＳ Ｐゴシック" charset="0"/>
                <a:cs typeface="Arial Narrow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002060"/>
                </a:solidFill>
              </a:rPr>
              <a:t>aplicação de um questionário único (perguntas fechadas), a uma amostra de participantes do Prêmio </a:t>
            </a:r>
            <a:r>
              <a:rPr lang="pt-BR" dirty="0" err="1" smtClean="0">
                <a:solidFill>
                  <a:srgbClr val="002060"/>
                </a:solidFill>
              </a:rPr>
              <a:t>SebraeMulher</a:t>
            </a:r>
            <a:r>
              <a:rPr lang="pt-BR" dirty="0" smtClean="0">
                <a:solidFill>
                  <a:srgbClr val="002060"/>
                </a:solidFill>
              </a:rPr>
              <a:t> de Negócios 2013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002060"/>
                </a:solidFill>
              </a:rPr>
              <a:t>pesquisa realizada via web (e-mail)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002060"/>
                </a:solidFill>
              </a:rPr>
              <a:t>622 entrevistas concluídas e recebidas via web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002060"/>
                </a:solidFill>
              </a:rPr>
              <a:t>listagem com nome das participantes fornecida pelo Sebrae</a:t>
            </a:r>
          </a:p>
          <a:p>
            <a:pPr>
              <a:spcBef>
                <a:spcPts val="1200"/>
              </a:spcBef>
              <a:defRPr/>
            </a:pPr>
            <a:endParaRPr lang="pt-BR" dirty="0" smtClean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  <a:defRPr/>
            </a:pPr>
            <a:r>
              <a:rPr lang="pt-BR" dirty="0" smtClean="0">
                <a:solidFill>
                  <a:srgbClr val="002060"/>
                </a:solidFill>
              </a:rPr>
              <a:t>todo o estudo obedeceu os códigos de ética da:</a:t>
            </a:r>
          </a:p>
          <a:p>
            <a:pPr lvl="2">
              <a:spcBef>
                <a:spcPts val="600"/>
              </a:spcBef>
              <a:defRPr/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ABEP, </a:t>
            </a:r>
          </a:p>
          <a:p>
            <a:pPr lvl="2">
              <a:spcBef>
                <a:spcPts val="600"/>
              </a:spcBef>
              <a:defRPr/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ESOMAR e </a:t>
            </a:r>
          </a:p>
          <a:p>
            <a:pPr lvl="2">
              <a:spcBef>
                <a:spcPts val="600"/>
              </a:spcBef>
              <a:defRPr/>
            </a:pPr>
            <a:r>
              <a:rPr lang="pt-BR" sz="1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 norma ABNT NBR ISO 20.252</a:t>
            </a:r>
          </a:p>
          <a:p>
            <a:pPr>
              <a:lnSpc>
                <a:spcPct val="150000"/>
              </a:lnSpc>
            </a:pPr>
            <a:endParaRPr lang="pt-BR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pt-BR" dirty="0" smtClean="0">
              <a:solidFill>
                <a:srgbClr val="002060"/>
              </a:solidFill>
            </a:endParaRPr>
          </a:p>
          <a:p>
            <a:endParaRPr lang="pt-BR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2744" y="2026172"/>
            <a:ext cx="3485208" cy="371696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xmlns="" val="8739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8007" y="701684"/>
            <a:ext cx="7772400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8" name="Grupo 207"/>
          <p:cNvGrpSpPr/>
          <p:nvPr/>
        </p:nvGrpSpPr>
        <p:grpSpPr>
          <a:xfrm rot="20391067">
            <a:off x="1017358" y="26170"/>
            <a:ext cx="1647179" cy="1265755"/>
            <a:chOff x="7512169" y="-238091"/>
            <a:chExt cx="1647179" cy="1392330"/>
          </a:xfrm>
        </p:grpSpPr>
        <p:sp>
          <p:nvSpPr>
            <p:cNvPr id="209" name="Seta circular 208"/>
            <p:cNvSpPr/>
            <p:nvPr/>
          </p:nvSpPr>
          <p:spPr>
            <a:xfrm rot="687373" flipV="1">
              <a:off x="7512169" y="-238091"/>
              <a:ext cx="1647179" cy="1392330"/>
            </a:xfrm>
            <a:prstGeom prst="circularArrow">
              <a:avLst>
                <a:gd name="adj1" fmla="val 7695"/>
                <a:gd name="adj2" fmla="val 1070905"/>
                <a:gd name="adj3" fmla="val 20927460"/>
                <a:gd name="adj4" fmla="val 2456410"/>
                <a:gd name="adj5" fmla="val 13249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210" name="Elipse 209"/>
            <p:cNvSpPr/>
            <p:nvPr/>
          </p:nvSpPr>
          <p:spPr>
            <a:xfrm rot="686964">
              <a:off x="7753148" y="-61750"/>
              <a:ext cx="1207334" cy="10089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</p:grpSp>
      <p:sp>
        <p:nvSpPr>
          <p:cNvPr id="211" name="CaixaDeTexto 210"/>
          <p:cNvSpPr txBox="1"/>
          <p:nvPr/>
        </p:nvSpPr>
        <p:spPr>
          <a:xfrm rot="20975421">
            <a:off x="1340581" y="291132"/>
            <a:ext cx="1078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  <a:latin typeface="Arial Narrow" pitchFamily="34" charset="0"/>
              </a:rPr>
              <a:t>n</a:t>
            </a:r>
            <a:r>
              <a:rPr lang="pt-BR" sz="2000" b="1" dirty="0" smtClean="0">
                <a:solidFill>
                  <a:srgbClr val="002060"/>
                </a:solidFill>
                <a:latin typeface="Arial Narrow" pitchFamily="34" charset="0"/>
              </a:rPr>
              <a:t>ota de 0 a 10</a:t>
            </a:r>
            <a:endParaRPr lang="pt-BR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74" name="Retângulo de cantos arredondados 173"/>
          <p:cNvSpPr/>
          <p:nvPr/>
        </p:nvSpPr>
        <p:spPr>
          <a:xfrm rot="19738025">
            <a:off x="1012885" y="1712729"/>
            <a:ext cx="4524523" cy="1573182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rgbClr val="002060"/>
                </a:solidFill>
                <a:latin typeface="Arial Narrow" panose="020B0606020202030204" pitchFamily="34" charset="0"/>
              </a:rPr>
              <a:t>com relação às regiões, os estados do </a:t>
            </a:r>
            <a:r>
              <a:rPr lang="pt-BR" b="1" dirty="0">
                <a:solidFill>
                  <a:srgbClr val="002060"/>
                </a:solidFill>
                <a:latin typeface="Arial Narrow" panose="020B0606020202030204" pitchFamily="34" charset="0"/>
              </a:rPr>
              <a:t>NE</a:t>
            </a:r>
            <a:r>
              <a:rPr lang="pt-BR" dirty="0">
                <a:solidFill>
                  <a:srgbClr val="002060"/>
                </a:solidFill>
                <a:latin typeface="Arial Narrow" panose="020B0606020202030204" pitchFamily="34" charset="0"/>
              </a:rPr>
              <a:t> são </a:t>
            </a:r>
            <a:r>
              <a:rPr lang="pt-B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quase sempre </a:t>
            </a:r>
            <a:r>
              <a:rPr lang="pt-BR" dirty="0">
                <a:solidFill>
                  <a:srgbClr val="002060"/>
                </a:solidFill>
                <a:latin typeface="Arial Narrow" panose="020B0606020202030204" pitchFamily="34" charset="0"/>
              </a:rPr>
              <a:t>aqueles com as avaliações mais positivas, enquanto o </a:t>
            </a:r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SE</a:t>
            </a:r>
            <a:r>
              <a:rPr lang="pt-B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é onde </a:t>
            </a:r>
            <a:r>
              <a:rPr lang="pt-BR" dirty="0">
                <a:solidFill>
                  <a:srgbClr val="002060"/>
                </a:solidFill>
                <a:latin typeface="Arial Narrow" panose="020B0606020202030204" pitchFamily="34" charset="0"/>
              </a:rPr>
              <a:t>as notas são as mais </a:t>
            </a:r>
            <a:r>
              <a:rPr lang="pt-B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críticas</a:t>
            </a:r>
            <a:endParaRPr lang="pt-BR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37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41088" y="4599516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  <a:latin typeface="Arial Narrow" pitchFamily="34" charset="0"/>
              </a:rPr>
              <a:t>6.1*</a:t>
            </a:r>
            <a:endParaRPr lang="pt-BR" sz="1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28235" y="4890665"/>
            <a:ext cx="2286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</a:rPr>
              <a:t>Impactou positivamente sua empresa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33119" y="4599916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  <a:latin typeface="Arial Narrow" pitchFamily="34" charset="0"/>
              </a:rPr>
              <a:t>6.2*</a:t>
            </a:r>
            <a:endParaRPr lang="pt-BR" sz="1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65167" y="4599516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  <a:latin typeface="Arial Narrow" pitchFamily="34" charset="0"/>
              </a:rPr>
              <a:t>6.3*</a:t>
            </a:r>
            <a:endParaRPr lang="pt-BR" sz="1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007848" y="4601939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  <a:latin typeface="Arial Narrow" pitchFamily="34" charset="0"/>
              </a:rPr>
              <a:t>6.4*</a:t>
            </a:r>
            <a:endParaRPr lang="pt-BR" sz="1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461162" y="4591706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  <a:latin typeface="Arial Narrow" pitchFamily="34" charset="0"/>
              </a:rPr>
              <a:t>6.5*</a:t>
            </a:r>
            <a:endParaRPr lang="pt-BR" sz="1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922594" y="4588883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  <a:latin typeface="Arial Narrow" pitchFamily="34" charset="0"/>
              </a:rPr>
              <a:t>6.6*</a:t>
            </a:r>
            <a:endParaRPr lang="pt-BR" sz="1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391076" y="4591306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  <a:latin typeface="Arial Narrow" pitchFamily="34" charset="0"/>
              </a:rPr>
              <a:t>6.7*</a:t>
            </a:r>
            <a:endParaRPr lang="pt-BR" sz="1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843212" y="4600868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  <a:latin typeface="Arial Narrow" pitchFamily="34" charset="0"/>
              </a:rPr>
              <a:t>6.8*</a:t>
            </a:r>
            <a:endParaRPr lang="pt-BR" sz="1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312104" y="4588883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  <a:latin typeface="Arial Narrow" pitchFamily="34" charset="0"/>
              </a:rPr>
              <a:t>6.9*</a:t>
            </a:r>
            <a:endParaRPr lang="pt-BR" sz="1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673620" y="4591706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  <a:latin typeface="Arial Narrow" pitchFamily="34" charset="0"/>
              </a:rPr>
              <a:t>6.10*</a:t>
            </a:r>
            <a:endParaRPr lang="pt-BR" sz="1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133859" y="4591706"/>
            <a:ext cx="474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  <a:latin typeface="Arial Narrow" pitchFamily="34" charset="0"/>
              </a:rPr>
              <a:t>6.11*</a:t>
            </a:r>
            <a:endParaRPr lang="pt-BR" sz="1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588458" y="4588883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  <a:latin typeface="Arial Narrow" pitchFamily="34" charset="0"/>
              </a:rPr>
              <a:t>6.12*</a:t>
            </a:r>
            <a:endParaRPr lang="pt-BR" sz="1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031139" y="4591706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  <a:latin typeface="Arial Narrow" pitchFamily="34" charset="0"/>
              </a:rPr>
              <a:t>6.13*</a:t>
            </a:r>
            <a:endParaRPr lang="pt-BR" sz="1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505719" y="4588883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  <a:latin typeface="Arial Narrow" pitchFamily="34" charset="0"/>
              </a:rPr>
              <a:t>6.14*</a:t>
            </a:r>
            <a:endParaRPr lang="pt-BR" sz="1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937767" y="4591306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  <a:latin typeface="Arial Narrow" pitchFamily="34" charset="0"/>
              </a:rPr>
              <a:t>6.16*</a:t>
            </a:r>
            <a:endParaRPr lang="pt-BR" sz="1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422980" y="4589872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  <a:latin typeface="Arial Narrow" pitchFamily="34" charset="0"/>
              </a:rPr>
              <a:t>6.17*</a:t>
            </a:r>
            <a:endParaRPr lang="pt-BR" sz="1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869880" y="4588883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  <a:latin typeface="Arial Narrow" pitchFamily="34" charset="0"/>
              </a:rPr>
              <a:t>6.18*</a:t>
            </a:r>
            <a:endParaRPr lang="pt-BR" sz="1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8323194" y="4589283"/>
            <a:ext cx="481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2060"/>
                </a:solidFill>
                <a:latin typeface="Arial Narrow" pitchFamily="34" charset="0"/>
              </a:rPr>
              <a:t>6.19*</a:t>
            </a:r>
            <a:endParaRPr lang="pt-BR" sz="12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690346" y="4893509"/>
            <a:ext cx="1524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</a:rPr>
              <a:t>Afetou como empresária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1741147" y="4901298"/>
            <a:ext cx="35814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</a:rPr>
              <a:t>Influenciou sua sensação de segurança quanto empresária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2114086" y="4901298"/>
            <a:ext cx="2933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</a:rPr>
              <a:t>Influenciou sua motivação enquanto empresária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2399835" y="4901719"/>
            <a:ext cx="24669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</a:rPr>
              <a:t>Influencia sua vaidade como empresária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258298" y="4891086"/>
            <a:ext cx="33813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</a:rPr>
              <a:t>Influencia sua sensação de bem-estar como empresária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1962826" y="4897114"/>
            <a:ext cx="3048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</a:rPr>
              <a:t>Afetou seu nível de satisfação com a sua empresa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2058498" y="4888242"/>
            <a:ext cx="401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</a:rPr>
              <a:t>Influenciou no desempenho das suas atividades como empresária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2751863" y="4888242"/>
            <a:ext cx="32670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</a:rPr>
              <a:t>Influenciou as relações interpessoais na sua empresa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2422283" y="4888242"/>
            <a:ext cx="46767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</a:rPr>
              <a:t>Recebeu apoio de outros membros da sua empresa para participar do prêmio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3528552" y="4888242"/>
            <a:ext cx="27813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</a:rPr>
              <a:t>Fez com que sentisse seu trabalho valorizado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716575" y="4893509"/>
            <a:ext cx="33718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</a:rPr>
              <a:t>Afetou sua perspectiva de futuro quanto a sua empresa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3316236" y="4882876"/>
            <a:ext cx="4505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</a:rPr>
              <a:t>Aumentou a sua confiança no desempenho de seu papel como empresária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3620895" y="4888242"/>
            <a:ext cx="44862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</a:rPr>
              <a:t>Aumentou a confiança dos demais funcionários/membros de sua empresa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4365358" y="4882876"/>
            <a:ext cx="4533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</a:rPr>
              <a:t>Aumentou a segurança dos demais funcionários/membros de sua empresa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5192892" y="4871896"/>
            <a:ext cx="35623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</a:rPr>
              <a:t>Aumentou sua capacidade de liderança quanto empresária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4484991" y="4888242"/>
            <a:ext cx="44862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</a:rPr>
              <a:t>Aumentou sua segurança em buscar apoios/parcerias para a sua empresa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6145292" y="4893508"/>
            <a:ext cx="27813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</a:rPr>
              <a:t>Influenciou sua busca por novas informações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" name="Picture 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2" t="47473" r="9151" b="48513"/>
          <a:stretch/>
        </p:blipFill>
        <p:spPr bwMode="auto">
          <a:xfrm>
            <a:off x="-605798" y="4508682"/>
            <a:ext cx="9505056" cy="19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9" name="Grupo 608"/>
          <p:cNvGrpSpPr/>
          <p:nvPr/>
        </p:nvGrpSpPr>
        <p:grpSpPr>
          <a:xfrm>
            <a:off x="3642307" y="5406802"/>
            <a:ext cx="597458" cy="184666"/>
            <a:chOff x="10040926" y="3307202"/>
            <a:chExt cx="597458" cy="184666"/>
          </a:xfrm>
        </p:grpSpPr>
        <p:sp>
          <p:nvSpPr>
            <p:cNvPr id="610" name="Freeform 232"/>
            <p:cNvSpPr>
              <a:spLocks noEditPoints="1"/>
            </p:cNvSpPr>
            <p:nvPr/>
          </p:nvSpPr>
          <p:spPr bwMode="auto">
            <a:xfrm>
              <a:off x="10040926" y="3387718"/>
              <a:ext cx="198270" cy="635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1588" cap="flat">
              <a:solidFill>
                <a:schemeClr val="accent6">
                  <a:lumMod val="75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11" name="Rectangle 233"/>
            <p:cNvSpPr>
              <a:spLocks noChangeArrowheads="1"/>
            </p:cNvSpPr>
            <p:nvPr/>
          </p:nvSpPr>
          <p:spPr bwMode="auto">
            <a:xfrm>
              <a:off x="10322592" y="3307202"/>
              <a:ext cx="31579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</a:rPr>
                <a:t>norte</a:t>
              </a:r>
              <a:endPara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12" name="Grupo 611"/>
          <p:cNvGrpSpPr/>
          <p:nvPr/>
        </p:nvGrpSpPr>
        <p:grpSpPr>
          <a:xfrm>
            <a:off x="2644379" y="5406802"/>
            <a:ext cx="813263" cy="184666"/>
            <a:chOff x="10043129" y="3532650"/>
            <a:chExt cx="813263" cy="184666"/>
          </a:xfrm>
        </p:grpSpPr>
        <p:sp>
          <p:nvSpPr>
            <p:cNvPr id="613" name="Rectangle 237"/>
            <p:cNvSpPr>
              <a:spLocks noChangeArrowheads="1"/>
            </p:cNvSpPr>
            <p:nvPr/>
          </p:nvSpPr>
          <p:spPr bwMode="auto">
            <a:xfrm>
              <a:off x="10322592" y="3532650"/>
              <a:ext cx="5338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</a:rPr>
                <a:t>nordeste</a:t>
              </a:r>
              <a:endPara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4" name="Freeform 232"/>
            <p:cNvSpPr>
              <a:spLocks noEditPoints="1"/>
            </p:cNvSpPr>
            <p:nvPr/>
          </p:nvSpPr>
          <p:spPr bwMode="auto">
            <a:xfrm>
              <a:off x="10043129" y="3606167"/>
              <a:ext cx="198000" cy="64800"/>
            </a:xfrm>
            <a:prstGeom prst="roundRect">
              <a:avLst/>
            </a:pr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615" name="Grupo 614"/>
          <p:cNvGrpSpPr/>
          <p:nvPr/>
        </p:nvGrpSpPr>
        <p:grpSpPr>
          <a:xfrm>
            <a:off x="2651064" y="5654843"/>
            <a:ext cx="471889" cy="184666"/>
            <a:chOff x="9993253" y="3767019"/>
            <a:chExt cx="471889" cy="184666"/>
          </a:xfrm>
        </p:grpSpPr>
        <p:sp>
          <p:nvSpPr>
            <p:cNvPr id="616" name="Rectangle 241"/>
            <p:cNvSpPr>
              <a:spLocks noChangeArrowheads="1"/>
            </p:cNvSpPr>
            <p:nvPr/>
          </p:nvSpPr>
          <p:spPr bwMode="auto">
            <a:xfrm>
              <a:off x="10282400" y="3767019"/>
              <a:ext cx="1827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</a:rPr>
                <a:t>sul</a:t>
              </a:r>
              <a:endPara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7" name="Freeform 232"/>
            <p:cNvSpPr>
              <a:spLocks noEditPoints="1"/>
            </p:cNvSpPr>
            <p:nvPr/>
          </p:nvSpPr>
          <p:spPr bwMode="auto">
            <a:xfrm>
              <a:off x="9993253" y="3844147"/>
              <a:ext cx="198000" cy="64800"/>
            </a:xfrm>
            <a:prstGeom prst="roundRect">
              <a:avLst/>
            </a:prstGeom>
            <a:solidFill>
              <a:srgbClr val="7030A0"/>
            </a:solidFill>
            <a:ln w="1588" cap="flat">
              <a:solidFill>
                <a:srgbClr val="7030A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618" name="Grupo 617"/>
          <p:cNvGrpSpPr/>
          <p:nvPr/>
        </p:nvGrpSpPr>
        <p:grpSpPr>
          <a:xfrm>
            <a:off x="3636574" y="5662962"/>
            <a:ext cx="1051804" cy="184666"/>
            <a:chOff x="10064177" y="4224284"/>
            <a:chExt cx="1051804" cy="184666"/>
          </a:xfrm>
        </p:grpSpPr>
        <p:sp>
          <p:nvSpPr>
            <p:cNvPr id="619" name="Freeform 232"/>
            <p:cNvSpPr>
              <a:spLocks noEditPoints="1"/>
            </p:cNvSpPr>
            <p:nvPr/>
          </p:nvSpPr>
          <p:spPr bwMode="auto">
            <a:xfrm>
              <a:off x="10064177" y="4276878"/>
              <a:ext cx="198000" cy="64800"/>
            </a:xfrm>
            <a:prstGeom prst="roundRect">
              <a:avLst/>
            </a:prstGeom>
            <a:solidFill>
              <a:srgbClr val="00B050"/>
            </a:solidFill>
            <a:ln w="1588" cap="flat">
              <a:solidFill>
                <a:srgbClr val="00B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0" name="Rectangle 237"/>
            <p:cNvSpPr>
              <a:spLocks noChangeArrowheads="1"/>
            </p:cNvSpPr>
            <p:nvPr/>
          </p:nvSpPr>
          <p:spPr bwMode="auto">
            <a:xfrm>
              <a:off x="10357760" y="4224284"/>
              <a:ext cx="75822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t-BR" altLang="pt-BR" sz="1200" b="1" dirty="0">
                  <a:solidFill>
                    <a:srgbClr val="002060"/>
                  </a:solidFill>
                  <a:latin typeface="Arial Narrow" pitchFamily="34" charset="0"/>
                </a:rPr>
                <a:t>c</a:t>
              </a:r>
              <a:r>
                <a:rPr kumimoji="0" lang="pt-BR" altLang="pt-BR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</a:rPr>
                <a:t>entro-oeste</a:t>
              </a:r>
              <a:endPara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21" name="Grupo 620"/>
          <p:cNvGrpSpPr/>
          <p:nvPr/>
        </p:nvGrpSpPr>
        <p:grpSpPr>
          <a:xfrm>
            <a:off x="3650339" y="5889453"/>
            <a:ext cx="765052" cy="184666"/>
            <a:chOff x="9988465" y="3962560"/>
            <a:chExt cx="765052" cy="184666"/>
          </a:xfrm>
        </p:grpSpPr>
        <p:sp>
          <p:nvSpPr>
            <p:cNvPr id="622" name="Freeform 232"/>
            <p:cNvSpPr>
              <a:spLocks noEditPoints="1"/>
            </p:cNvSpPr>
            <p:nvPr/>
          </p:nvSpPr>
          <p:spPr bwMode="auto">
            <a:xfrm>
              <a:off x="9988465" y="4034963"/>
              <a:ext cx="198000" cy="64800"/>
            </a:xfrm>
            <a:prstGeom prst="roundRect">
              <a:avLst/>
            </a:prstGeom>
            <a:solidFill>
              <a:srgbClr val="00B0F0"/>
            </a:solidFill>
            <a:ln w="1588" cap="flat">
              <a:solidFill>
                <a:srgbClr val="00B0F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623" name="Rectangle 237"/>
            <p:cNvSpPr>
              <a:spLocks noChangeArrowheads="1"/>
            </p:cNvSpPr>
            <p:nvPr/>
          </p:nvSpPr>
          <p:spPr bwMode="auto">
            <a:xfrm>
              <a:off x="10275822" y="3962560"/>
              <a:ext cx="4776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</a:rPr>
                <a:t>sudeste</a:t>
              </a:r>
              <a:endPara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24" name="Grupo 623"/>
          <p:cNvGrpSpPr/>
          <p:nvPr/>
        </p:nvGrpSpPr>
        <p:grpSpPr>
          <a:xfrm>
            <a:off x="2648995" y="5913398"/>
            <a:ext cx="582431" cy="184666"/>
            <a:chOff x="10043129" y="3532650"/>
            <a:chExt cx="582431" cy="184666"/>
          </a:xfrm>
        </p:grpSpPr>
        <p:sp>
          <p:nvSpPr>
            <p:cNvPr id="625" name="Rectangle 237"/>
            <p:cNvSpPr>
              <a:spLocks noChangeArrowheads="1"/>
            </p:cNvSpPr>
            <p:nvPr/>
          </p:nvSpPr>
          <p:spPr bwMode="auto">
            <a:xfrm>
              <a:off x="10322592" y="3532650"/>
              <a:ext cx="3029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2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</a:rPr>
                <a:t>geral</a:t>
              </a:r>
              <a:endPara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6" name="Freeform 232"/>
            <p:cNvSpPr>
              <a:spLocks noEditPoints="1"/>
            </p:cNvSpPr>
            <p:nvPr/>
          </p:nvSpPr>
          <p:spPr bwMode="auto">
            <a:xfrm>
              <a:off x="10043129" y="3606167"/>
              <a:ext cx="198000" cy="648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1588" cap="flat">
              <a:solidFill>
                <a:schemeClr val="bg1">
                  <a:lumMod val="85000"/>
                </a:schemeClr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701" name="Grupo 700"/>
          <p:cNvGrpSpPr/>
          <p:nvPr/>
        </p:nvGrpSpPr>
        <p:grpSpPr>
          <a:xfrm>
            <a:off x="842318" y="2860715"/>
            <a:ext cx="7787345" cy="1333500"/>
            <a:chOff x="1319213" y="1571625"/>
            <a:chExt cx="7007225" cy="1333500"/>
          </a:xfrm>
        </p:grpSpPr>
        <p:sp>
          <p:nvSpPr>
            <p:cNvPr id="702" name="Freeform 10"/>
            <p:cNvSpPr>
              <a:spLocks/>
            </p:cNvSpPr>
            <p:nvPr/>
          </p:nvSpPr>
          <p:spPr bwMode="auto">
            <a:xfrm>
              <a:off x="1423988" y="1839913"/>
              <a:ext cx="6737350" cy="1060450"/>
            </a:xfrm>
            <a:custGeom>
              <a:avLst/>
              <a:gdLst>
                <a:gd name="T0" fmla="*/ 404 w 8488"/>
                <a:gd name="T1" fmla="*/ 1261 h 1336"/>
                <a:gd name="T2" fmla="*/ 584 w 8488"/>
                <a:gd name="T3" fmla="*/ 1171 h 1336"/>
                <a:gd name="T4" fmla="*/ 937 w 8488"/>
                <a:gd name="T5" fmla="*/ 766 h 1336"/>
                <a:gd name="T6" fmla="*/ 1316 w 8488"/>
                <a:gd name="T7" fmla="*/ 455 h 1336"/>
                <a:gd name="T8" fmla="*/ 1705 w 8488"/>
                <a:gd name="T9" fmla="*/ 328 h 1336"/>
                <a:gd name="T10" fmla="*/ 2101 w 8488"/>
                <a:gd name="T11" fmla="*/ 318 h 1336"/>
                <a:gd name="T12" fmla="*/ 2498 w 8488"/>
                <a:gd name="T13" fmla="*/ 230 h 1336"/>
                <a:gd name="T14" fmla="*/ 2869 w 8488"/>
                <a:gd name="T15" fmla="*/ 397 h 1336"/>
                <a:gd name="T16" fmla="*/ 3259 w 8488"/>
                <a:gd name="T17" fmla="*/ 514 h 1336"/>
                <a:gd name="T18" fmla="*/ 3673 w 8488"/>
                <a:gd name="T19" fmla="*/ 641 h 1336"/>
                <a:gd name="T20" fmla="*/ 4113 w 8488"/>
                <a:gd name="T21" fmla="*/ 919 h 1336"/>
                <a:gd name="T22" fmla="*/ 4368 w 8488"/>
                <a:gd name="T23" fmla="*/ 1144 h 1336"/>
                <a:gd name="T24" fmla="*/ 4489 w 8488"/>
                <a:gd name="T25" fmla="*/ 1121 h 1336"/>
                <a:gd name="T26" fmla="*/ 4629 w 8488"/>
                <a:gd name="T27" fmla="*/ 862 h 1336"/>
                <a:gd name="T28" fmla="*/ 4846 w 8488"/>
                <a:gd name="T29" fmla="*/ 324 h 1336"/>
                <a:gd name="T30" fmla="*/ 4977 w 8488"/>
                <a:gd name="T31" fmla="*/ 153 h 1336"/>
                <a:gd name="T32" fmla="*/ 5144 w 8488"/>
                <a:gd name="T33" fmla="*/ 163 h 1336"/>
                <a:gd name="T34" fmla="*/ 5397 w 8488"/>
                <a:gd name="T35" fmla="*/ 405 h 1336"/>
                <a:gd name="T36" fmla="*/ 5536 w 8488"/>
                <a:gd name="T37" fmla="*/ 451 h 1336"/>
                <a:gd name="T38" fmla="*/ 5774 w 8488"/>
                <a:gd name="T39" fmla="*/ 307 h 1336"/>
                <a:gd name="T40" fmla="*/ 5993 w 8488"/>
                <a:gd name="T41" fmla="*/ 288 h 1336"/>
                <a:gd name="T42" fmla="*/ 6194 w 8488"/>
                <a:gd name="T43" fmla="*/ 549 h 1336"/>
                <a:gd name="T44" fmla="*/ 6438 w 8488"/>
                <a:gd name="T45" fmla="*/ 987 h 1336"/>
                <a:gd name="T46" fmla="*/ 6609 w 8488"/>
                <a:gd name="T47" fmla="*/ 1113 h 1336"/>
                <a:gd name="T48" fmla="*/ 6922 w 8488"/>
                <a:gd name="T49" fmla="*/ 1092 h 1336"/>
                <a:gd name="T50" fmla="*/ 7125 w 8488"/>
                <a:gd name="T51" fmla="*/ 896 h 1336"/>
                <a:gd name="T52" fmla="*/ 7390 w 8488"/>
                <a:gd name="T53" fmla="*/ 551 h 1336"/>
                <a:gd name="T54" fmla="*/ 7613 w 8488"/>
                <a:gd name="T55" fmla="*/ 453 h 1336"/>
                <a:gd name="T56" fmla="*/ 7914 w 8488"/>
                <a:gd name="T57" fmla="*/ 436 h 1336"/>
                <a:gd name="T58" fmla="*/ 8304 w 8488"/>
                <a:gd name="T59" fmla="*/ 123 h 1336"/>
                <a:gd name="T60" fmla="*/ 8475 w 8488"/>
                <a:gd name="T61" fmla="*/ 61 h 1336"/>
                <a:gd name="T62" fmla="*/ 8037 w 8488"/>
                <a:gd name="T63" fmla="*/ 449 h 1336"/>
                <a:gd name="T64" fmla="*/ 7740 w 8488"/>
                <a:gd name="T65" fmla="*/ 524 h 1336"/>
                <a:gd name="T66" fmla="*/ 7496 w 8488"/>
                <a:gd name="T67" fmla="*/ 560 h 1336"/>
                <a:gd name="T68" fmla="*/ 7306 w 8488"/>
                <a:gd name="T69" fmla="*/ 764 h 1336"/>
                <a:gd name="T70" fmla="*/ 7035 w 8488"/>
                <a:gd name="T71" fmla="*/ 1106 h 1336"/>
                <a:gd name="T72" fmla="*/ 6682 w 8488"/>
                <a:gd name="T73" fmla="*/ 1205 h 1336"/>
                <a:gd name="T74" fmla="*/ 6449 w 8488"/>
                <a:gd name="T75" fmla="*/ 1100 h 1336"/>
                <a:gd name="T76" fmla="*/ 6256 w 8488"/>
                <a:gd name="T77" fmla="*/ 819 h 1336"/>
                <a:gd name="T78" fmla="*/ 6012 w 8488"/>
                <a:gd name="T79" fmla="*/ 397 h 1336"/>
                <a:gd name="T80" fmla="*/ 5866 w 8488"/>
                <a:gd name="T81" fmla="*/ 341 h 1336"/>
                <a:gd name="T82" fmla="*/ 5622 w 8488"/>
                <a:gd name="T83" fmla="*/ 491 h 1336"/>
                <a:gd name="T84" fmla="*/ 5418 w 8488"/>
                <a:gd name="T85" fmla="*/ 507 h 1336"/>
                <a:gd name="T86" fmla="*/ 5163 w 8488"/>
                <a:gd name="T87" fmla="*/ 269 h 1336"/>
                <a:gd name="T88" fmla="*/ 5042 w 8488"/>
                <a:gd name="T89" fmla="*/ 203 h 1336"/>
                <a:gd name="T90" fmla="*/ 4962 w 8488"/>
                <a:gd name="T91" fmla="*/ 267 h 1336"/>
                <a:gd name="T92" fmla="*/ 4771 w 8488"/>
                <a:gd name="T93" fmla="*/ 689 h 1336"/>
                <a:gd name="T94" fmla="*/ 4574 w 8488"/>
                <a:gd name="T95" fmla="*/ 1129 h 1336"/>
                <a:gd name="T96" fmla="*/ 4411 w 8488"/>
                <a:gd name="T97" fmla="*/ 1226 h 1336"/>
                <a:gd name="T98" fmla="*/ 4188 w 8488"/>
                <a:gd name="T99" fmla="*/ 1094 h 1336"/>
                <a:gd name="T100" fmla="*/ 3854 w 8488"/>
                <a:gd name="T101" fmla="*/ 831 h 1336"/>
                <a:gd name="T102" fmla="*/ 3401 w 8488"/>
                <a:gd name="T103" fmla="*/ 608 h 1336"/>
                <a:gd name="T104" fmla="*/ 2961 w 8488"/>
                <a:gd name="T105" fmla="*/ 524 h 1336"/>
                <a:gd name="T106" fmla="*/ 2564 w 8488"/>
                <a:gd name="T107" fmla="*/ 317 h 1336"/>
                <a:gd name="T108" fmla="*/ 2274 w 8488"/>
                <a:gd name="T109" fmla="*/ 338 h 1336"/>
                <a:gd name="T110" fmla="*/ 1859 w 8488"/>
                <a:gd name="T111" fmla="*/ 409 h 1336"/>
                <a:gd name="T112" fmla="*/ 1475 w 8488"/>
                <a:gd name="T113" fmla="*/ 447 h 1336"/>
                <a:gd name="T114" fmla="*/ 1049 w 8488"/>
                <a:gd name="T115" fmla="*/ 754 h 1336"/>
                <a:gd name="T116" fmla="*/ 711 w 8488"/>
                <a:gd name="T117" fmla="*/ 1146 h 1336"/>
                <a:gd name="T118" fmla="*/ 496 w 8488"/>
                <a:gd name="T119" fmla="*/ 1309 h 1336"/>
                <a:gd name="T120" fmla="*/ 125 w 8488"/>
                <a:gd name="T121" fmla="*/ 1315 h 1336"/>
                <a:gd name="T122" fmla="*/ 35 w 8488"/>
                <a:gd name="T123" fmla="*/ 1242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88" h="1336">
                  <a:moveTo>
                    <a:pt x="35" y="1242"/>
                  </a:moveTo>
                  <a:lnTo>
                    <a:pt x="66" y="1240"/>
                  </a:lnTo>
                  <a:lnTo>
                    <a:pt x="98" y="1242"/>
                  </a:lnTo>
                  <a:lnTo>
                    <a:pt x="131" y="1244"/>
                  </a:lnTo>
                  <a:lnTo>
                    <a:pt x="164" y="1248"/>
                  </a:lnTo>
                  <a:lnTo>
                    <a:pt x="225" y="1255"/>
                  </a:lnTo>
                  <a:lnTo>
                    <a:pt x="256" y="1259"/>
                  </a:lnTo>
                  <a:lnTo>
                    <a:pt x="286" y="1261"/>
                  </a:lnTo>
                  <a:lnTo>
                    <a:pt x="315" y="1263"/>
                  </a:lnTo>
                  <a:lnTo>
                    <a:pt x="346" y="1265"/>
                  </a:lnTo>
                  <a:lnTo>
                    <a:pt x="375" y="1263"/>
                  </a:lnTo>
                  <a:lnTo>
                    <a:pt x="404" y="1261"/>
                  </a:lnTo>
                  <a:lnTo>
                    <a:pt x="430" y="1255"/>
                  </a:lnTo>
                  <a:lnTo>
                    <a:pt x="444" y="1251"/>
                  </a:lnTo>
                  <a:lnTo>
                    <a:pt x="457" y="1248"/>
                  </a:lnTo>
                  <a:lnTo>
                    <a:pt x="473" y="1242"/>
                  </a:lnTo>
                  <a:lnTo>
                    <a:pt x="486" y="1236"/>
                  </a:lnTo>
                  <a:lnTo>
                    <a:pt x="500" y="1230"/>
                  </a:lnTo>
                  <a:lnTo>
                    <a:pt x="515" y="1223"/>
                  </a:lnTo>
                  <a:lnTo>
                    <a:pt x="528" y="1215"/>
                  </a:lnTo>
                  <a:lnTo>
                    <a:pt x="542" y="1205"/>
                  </a:lnTo>
                  <a:lnTo>
                    <a:pt x="555" y="1196"/>
                  </a:lnTo>
                  <a:lnTo>
                    <a:pt x="571" y="1184"/>
                  </a:lnTo>
                  <a:lnTo>
                    <a:pt x="584" y="1171"/>
                  </a:lnTo>
                  <a:lnTo>
                    <a:pt x="599" y="1157"/>
                  </a:lnTo>
                  <a:lnTo>
                    <a:pt x="615" y="1144"/>
                  </a:lnTo>
                  <a:lnTo>
                    <a:pt x="628" y="1129"/>
                  </a:lnTo>
                  <a:lnTo>
                    <a:pt x="659" y="1096"/>
                  </a:lnTo>
                  <a:lnTo>
                    <a:pt x="690" y="1063"/>
                  </a:lnTo>
                  <a:lnTo>
                    <a:pt x="720" y="1027"/>
                  </a:lnTo>
                  <a:lnTo>
                    <a:pt x="751" y="988"/>
                  </a:lnTo>
                  <a:lnTo>
                    <a:pt x="813" y="912"/>
                  </a:lnTo>
                  <a:lnTo>
                    <a:pt x="843" y="873"/>
                  </a:lnTo>
                  <a:lnTo>
                    <a:pt x="874" y="837"/>
                  </a:lnTo>
                  <a:lnTo>
                    <a:pt x="907" y="800"/>
                  </a:lnTo>
                  <a:lnTo>
                    <a:pt x="937" y="766"/>
                  </a:lnTo>
                  <a:lnTo>
                    <a:pt x="953" y="748"/>
                  </a:lnTo>
                  <a:lnTo>
                    <a:pt x="970" y="731"/>
                  </a:lnTo>
                  <a:lnTo>
                    <a:pt x="985" y="716"/>
                  </a:lnTo>
                  <a:lnTo>
                    <a:pt x="1003" y="702"/>
                  </a:lnTo>
                  <a:lnTo>
                    <a:pt x="1064" y="649"/>
                  </a:lnTo>
                  <a:lnTo>
                    <a:pt x="1125" y="597"/>
                  </a:lnTo>
                  <a:lnTo>
                    <a:pt x="1158" y="570"/>
                  </a:lnTo>
                  <a:lnTo>
                    <a:pt x="1189" y="545"/>
                  </a:lnTo>
                  <a:lnTo>
                    <a:pt x="1221" y="522"/>
                  </a:lnTo>
                  <a:lnTo>
                    <a:pt x="1252" y="499"/>
                  </a:lnTo>
                  <a:lnTo>
                    <a:pt x="1283" y="476"/>
                  </a:lnTo>
                  <a:lnTo>
                    <a:pt x="1316" y="455"/>
                  </a:lnTo>
                  <a:lnTo>
                    <a:pt x="1346" y="436"/>
                  </a:lnTo>
                  <a:lnTo>
                    <a:pt x="1379" y="416"/>
                  </a:lnTo>
                  <a:lnTo>
                    <a:pt x="1412" y="399"/>
                  </a:lnTo>
                  <a:lnTo>
                    <a:pt x="1442" y="384"/>
                  </a:lnTo>
                  <a:lnTo>
                    <a:pt x="1475" y="368"/>
                  </a:lnTo>
                  <a:lnTo>
                    <a:pt x="1508" y="357"/>
                  </a:lnTo>
                  <a:lnTo>
                    <a:pt x="1540" y="345"/>
                  </a:lnTo>
                  <a:lnTo>
                    <a:pt x="1575" y="338"/>
                  </a:lnTo>
                  <a:lnTo>
                    <a:pt x="1607" y="332"/>
                  </a:lnTo>
                  <a:lnTo>
                    <a:pt x="1640" y="328"/>
                  </a:lnTo>
                  <a:lnTo>
                    <a:pt x="1675" y="328"/>
                  </a:lnTo>
                  <a:lnTo>
                    <a:pt x="1705" y="328"/>
                  </a:lnTo>
                  <a:lnTo>
                    <a:pt x="1738" y="328"/>
                  </a:lnTo>
                  <a:lnTo>
                    <a:pt x="1771" y="330"/>
                  </a:lnTo>
                  <a:lnTo>
                    <a:pt x="1832" y="336"/>
                  </a:lnTo>
                  <a:lnTo>
                    <a:pt x="1863" y="338"/>
                  </a:lnTo>
                  <a:lnTo>
                    <a:pt x="1893" y="340"/>
                  </a:lnTo>
                  <a:lnTo>
                    <a:pt x="1924" y="340"/>
                  </a:lnTo>
                  <a:lnTo>
                    <a:pt x="1955" y="340"/>
                  </a:lnTo>
                  <a:lnTo>
                    <a:pt x="1984" y="340"/>
                  </a:lnTo>
                  <a:lnTo>
                    <a:pt x="2012" y="336"/>
                  </a:lnTo>
                  <a:lnTo>
                    <a:pt x="2041" y="332"/>
                  </a:lnTo>
                  <a:lnTo>
                    <a:pt x="2070" y="326"/>
                  </a:lnTo>
                  <a:lnTo>
                    <a:pt x="2101" y="318"/>
                  </a:lnTo>
                  <a:lnTo>
                    <a:pt x="2130" y="309"/>
                  </a:lnTo>
                  <a:lnTo>
                    <a:pt x="2160" y="299"/>
                  </a:lnTo>
                  <a:lnTo>
                    <a:pt x="2191" y="290"/>
                  </a:lnTo>
                  <a:lnTo>
                    <a:pt x="2252" y="270"/>
                  </a:lnTo>
                  <a:lnTo>
                    <a:pt x="2283" y="261"/>
                  </a:lnTo>
                  <a:lnTo>
                    <a:pt x="2316" y="251"/>
                  </a:lnTo>
                  <a:lnTo>
                    <a:pt x="2348" y="244"/>
                  </a:lnTo>
                  <a:lnTo>
                    <a:pt x="2379" y="236"/>
                  </a:lnTo>
                  <a:lnTo>
                    <a:pt x="2414" y="232"/>
                  </a:lnTo>
                  <a:lnTo>
                    <a:pt x="2446" y="230"/>
                  </a:lnTo>
                  <a:lnTo>
                    <a:pt x="2479" y="230"/>
                  </a:lnTo>
                  <a:lnTo>
                    <a:pt x="2498" y="230"/>
                  </a:lnTo>
                  <a:lnTo>
                    <a:pt x="2516" y="232"/>
                  </a:lnTo>
                  <a:lnTo>
                    <a:pt x="2531" y="234"/>
                  </a:lnTo>
                  <a:lnTo>
                    <a:pt x="2548" y="238"/>
                  </a:lnTo>
                  <a:lnTo>
                    <a:pt x="2583" y="247"/>
                  </a:lnTo>
                  <a:lnTo>
                    <a:pt x="2615" y="259"/>
                  </a:lnTo>
                  <a:lnTo>
                    <a:pt x="2648" y="272"/>
                  </a:lnTo>
                  <a:lnTo>
                    <a:pt x="2681" y="288"/>
                  </a:lnTo>
                  <a:lnTo>
                    <a:pt x="2713" y="305"/>
                  </a:lnTo>
                  <a:lnTo>
                    <a:pt x="2746" y="324"/>
                  </a:lnTo>
                  <a:lnTo>
                    <a:pt x="2777" y="341"/>
                  </a:lnTo>
                  <a:lnTo>
                    <a:pt x="2838" y="380"/>
                  </a:lnTo>
                  <a:lnTo>
                    <a:pt x="2869" y="397"/>
                  </a:lnTo>
                  <a:lnTo>
                    <a:pt x="2900" y="414"/>
                  </a:lnTo>
                  <a:lnTo>
                    <a:pt x="2930" y="432"/>
                  </a:lnTo>
                  <a:lnTo>
                    <a:pt x="2959" y="445"/>
                  </a:lnTo>
                  <a:lnTo>
                    <a:pt x="2990" y="459"/>
                  </a:lnTo>
                  <a:lnTo>
                    <a:pt x="3019" y="470"/>
                  </a:lnTo>
                  <a:lnTo>
                    <a:pt x="3047" y="480"/>
                  </a:lnTo>
                  <a:lnTo>
                    <a:pt x="3076" y="485"/>
                  </a:lnTo>
                  <a:lnTo>
                    <a:pt x="3107" y="493"/>
                  </a:lnTo>
                  <a:lnTo>
                    <a:pt x="3136" y="499"/>
                  </a:lnTo>
                  <a:lnTo>
                    <a:pt x="3166" y="503"/>
                  </a:lnTo>
                  <a:lnTo>
                    <a:pt x="3197" y="507"/>
                  </a:lnTo>
                  <a:lnTo>
                    <a:pt x="3259" y="514"/>
                  </a:lnTo>
                  <a:lnTo>
                    <a:pt x="3320" y="522"/>
                  </a:lnTo>
                  <a:lnTo>
                    <a:pt x="3353" y="528"/>
                  </a:lnTo>
                  <a:lnTo>
                    <a:pt x="3383" y="533"/>
                  </a:lnTo>
                  <a:lnTo>
                    <a:pt x="3416" y="539"/>
                  </a:lnTo>
                  <a:lnTo>
                    <a:pt x="3449" y="547"/>
                  </a:lnTo>
                  <a:lnTo>
                    <a:pt x="3479" y="556"/>
                  </a:lnTo>
                  <a:lnTo>
                    <a:pt x="3512" y="568"/>
                  </a:lnTo>
                  <a:lnTo>
                    <a:pt x="3545" y="581"/>
                  </a:lnTo>
                  <a:lnTo>
                    <a:pt x="3577" y="595"/>
                  </a:lnTo>
                  <a:lnTo>
                    <a:pt x="3610" y="610"/>
                  </a:lnTo>
                  <a:lnTo>
                    <a:pt x="3641" y="626"/>
                  </a:lnTo>
                  <a:lnTo>
                    <a:pt x="3673" y="641"/>
                  </a:lnTo>
                  <a:lnTo>
                    <a:pt x="3704" y="658"/>
                  </a:lnTo>
                  <a:lnTo>
                    <a:pt x="3765" y="695"/>
                  </a:lnTo>
                  <a:lnTo>
                    <a:pt x="3829" y="731"/>
                  </a:lnTo>
                  <a:lnTo>
                    <a:pt x="3890" y="770"/>
                  </a:lnTo>
                  <a:lnTo>
                    <a:pt x="3954" y="806"/>
                  </a:lnTo>
                  <a:lnTo>
                    <a:pt x="4015" y="843"/>
                  </a:lnTo>
                  <a:lnTo>
                    <a:pt x="4030" y="852"/>
                  </a:lnTo>
                  <a:lnTo>
                    <a:pt x="4048" y="864"/>
                  </a:lnTo>
                  <a:lnTo>
                    <a:pt x="4065" y="877"/>
                  </a:lnTo>
                  <a:lnTo>
                    <a:pt x="4080" y="891"/>
                  </a:lnTo>
                  <a:lnTo>
                    <a:pt x="4098" y="904"/>
                  </a:lnTo>
                  <a:lnTo>
                    <a:pt x="4113" y="919"/>
                  </a:lnTo>
                  <a:lnTo>
                    <a:pt x="4146" y="950"/>
                  </a:lnTo>
                  <a:lnTo>
                    <a:pt x="4176" y="981"/>
                  </a:lnTo>
                  <a:lnTo>
                    <a:pt x="4207" y="1013"/>
                  </a:lnTo>
                  <a:lnTo>
                    <a:pt x="4238" y="1044"/>
                  </a:lnTo>
                  <a:lnTo>
                    <a:pt x="4268" y="1073"/>
                  </a:lnTo>
                  <a:lnTo>
                    <a:pt x="4284" y="1084"/>
                  </a:lnTo>
                  <a:lnTo>
                    <a:pt x="4297" y="1098"/>
                  </a:lnTo>
                  <a:lnTo>
                    <a:pt x="4313" y="1109"/>
                  </a:lnTo>
                  <a:lnTo>
                    <a:pt x="4326" y="1121"/>
                  </a:lnTo>
                  <a:lnTo>
                    <a:pt x="4341" y="1129"/>
                  </a:lnTo>
                  <a:lnTo>
                    <a:pt x="4355" y="1138"/>
                  </a:lnTo>
                  <a:lnTo>
                    <a:pt x="4368" y="1144"/>
                  </a:lnTo>
                  <a:lnTo>
                    <a:pt x="4382" y="1150"/>
                  </a:lnTo>
                  <a:lnTo>
                    <a:pt x="4393" y="1154"/>
                  </a:lnTo>
                  <a:lnTo>
                    <a:pt x="4405" y="1155"/>
                  </a:lnTo>
                  <a:lnTo>
                    <a:pt x="4416" y="1155"/>
                  </a:lnTo>
                  <a:lnTo>
                    <a:pt x="4428" y="1155"/>
                  </a:lnTo>
                  <a:lnTo>
                    <a:pt x="4439" y="1154"/>
                  </a:lnTo>
                  <a:lnTo>
                    <a:pt x="4451" y="1150"/>
                  </a:lnTo>
                  <a:lnTo>
                    <a:pt x="4460" y="1144"/>
                  </a:lnTo>
                  <a:lnTo>
                    <a:pt x="4472" y="1136"/>
                  </a:lnTo>
                  <a:lnTo>
                    <a:pt x="4478" y="1132"/>
                  </a:lnTo>
                  <a:lnTo>
                    <a:pt x="4483" y="1127"/>
                  </a:lnTo>
                  <a:lnTo>
                    <a:pt x="4489" y="1121"/>
                  </a:lnTo>
                  <a:lnTo>
                    <a:pt x="4497" y="1113"/>
                  </a:lnTo>
                  <a:lnTo>
                    <a:pt x="4503" y="1106"/>
                  </a:lnTo>
                  <a:lnTo>
                    <a:pt x="4510" y="1096"/>
                  </a:lnTo>
                  <a:lnTo>
                    <a:pt x="4516" y="1086"/>
                  </a:lnTo>
                  <a:lnTo>
                    <a:pt x="4524" y="1077"/>
                  </a:lnTo>
                  <a:lnTo>
                    <a:pt x="4539" y="1052"/>
                  </a:lnTo>
                  <a:lnTo>
                    <a:pt x="4553" y="1027"/>
                  </a:lnTo>
                  <a:lnTo>
                    <a:pt x="4568" y="996"/>
                  </a:lnTo>
                  <a:lnTo>
                    <a:pt x="4583" y="965"/>
                  </a:lnTo>
                  <a:lnTo>
                    <a:pt x="4599" y="933"/>
                  </a:lnTo>
                  <a:lnTo>
                    <a:pt x="4614" y="898"/>
                  </a:lnTo>
                  <a:lnTo>
                    <a:pt x="4629" y="862"/>
                  </a:lnTo>
                  <a:lnTo>
                    <a:pt x="4645" y="823"/>
                  </a:lnTo>
                  <a:lnTo>
                    <a:pt x="4660" y="785"/>
                  </a:lnTo>
                  <a:lnTo>
                    <a:pt x="4675" y="745"/>
                  </a:lnTo>
                  <a:lnTo>
                    <a:pt x="4706" y="664"/>
                  </a:lnTo>
                  <a:lnTo>
                    <a:pt x="4737" y="583"/>
                  </a:lnTo>
                  <a:lnTo>
                    <a:pt x="4752" y="543"/>
                  </a:lnTo>
                  <a:lnTo>
                    <a:pt x="4768" y="505"/>
                  </a:lnTo>
                  <a:lnTo>
                    <a:pt x="4783" y="466"/>
                  </a:lnTo>
                  <a:lnTo>
                    <a:pt x="4798" y="428"/>
                  </a:lnTo>
                  <a:lnTo>
                    <a:pt x="4814" y="391"/>
                  </a:lnTo>
                  <a:lnTo>
                    <a:pt x="4831" y="357"/>
                  </a:lnTo>
                  <a:lnTo>
                    <a:pt x="4846" y="324"/>
                  </a:lnTo>
                  <a:lnTo>
                    <a:pt x="4862" y="294"/>
                  </a:lnTo>
                  <a:lnTo>
                    <a:pt x="4879" y="265"/>
                  </a:lnTo>
                  <a:lnTo>
                    <a:pt x="4894" y="240"/>
                  </a:lnTo>
                  <a:lnTo>
                    <a:pt x="4902" y="226"/>
                  </a:lnTo>
                  <a:lnTo>
                    <a:pt x="4912" y="215"/>
                  </a:lnTo>
                  <a:lnTo>
                    <a:pt x="4919" y="203"/>
                  </a:lnTo>
                  <a:lnTo>
                    <a:pt x="4929" y="194"/>
                  </a:lnTo>
                  <a:lnTo>
                    <a:pt x="4937" y="184"/>
                  </a:lnTo>
                  <a:lnTo>
                    <a:pt x="4946" y="174"/>
                  </a:lnTo>
                  <a:lnTo>
                    <a:pt x="4956" y="167"/>
                  </a:lnTo>
                  <a:lnTo>
                    <a:pt x="4965" y="159"/>
                  </a:lnTo>
                  <a:lnTo>
                    <a:pt x="4977" y="153"/>
                  </a:lnTo>
                  <a:lnTo>
                    <a:pt x="4985" y="148"/>
                  </a:lnTo>
                  <a:lnTo>
                    <a:pt x="5004" y="140"/>
                  </a:lnTo>
                  <a:lnTo>
                    <a:pt x="5010" y="138"/>
                  </a:lnTo>
                  <a:lnTo>
                    <a:pt x="5025" y="134"/>
                  </a:lnTo>
                  <a:lnTo>
                    <a:pt x="5031" y="134"/>
                  </a:lnTo>
                  <a:lnTo>
                    <a:pt x="5046" y="132"/>
                  </a:lnTo>
                  <a:lnTo>
                    <a:pt x="5067" y="134"/>
                  </a:lnTo>
                  <a:lnTo>
                    <a:pt x="5071" y="134"/>
                  </a:lnTo>
                  <a:lnTo>
                    <a:pt x="5086" y="138"/>
                  </a:lnTo>
                  <a:lnTo>
                    <a:pt x="5106" y="144"/>
                  </a:lnTo>
                  <a:lnTo>
                    <a:pt x="5125" y="153"/>
                  </a:lnTo>
                  <a:lnTo>
                    <a:pt x="5144" y="163"/>
                  </a:lnTo>
                  <a:lnTo>
                    <a:pt x="5161" y="174"/>
                  </a:lnTo>
                  <a:lnTo>
                    <a:pt x="5178" y="188"/>
                  </a:lnTo>
                  <a:lnTo>
                    <a:pt x="5196" y="201"/>
                  </a:lnTo>
                  <a:lnTo>
                    <a:pt x="5211" y="217"/>
                  </a:lnTo>
                  <a:lnTo>
                    <a:pt x="5228" y="232"/>
                  </a:lnTo>
                  <a:lnTo>
                    <a:pt x="5259" y="265"/>
                  </a:lnTo>
                  <a:lnTo>
                    <a:pt x="5292" y="297"/>
                  </a:lnTo>
                  <a:lnTo>
                    <a:pt x="5322" y="332"/>
                  </a:lnTo>
                  <a:lnTo>
                    <a:pt x="5353" y="365"/>
                  </a:lnTo>
                  <a:lnTo>
                    <a:pt x="5367" y="378"/>
                  </a:lnTo>
                  <a:lnTo>
                    <a:pt x="5382" y="393"/>
                  </a:lnTo>
                  <a:lnTo>
                    <a:pt x="5397" y="405"/>
                  </a:lnTo>
                  <a:lnTo>
                    <a:pt x="5411" y="418"/>
                  </a:lnTo>
                  <a:lnTo>
                    <a:pt x="5426" y="428"/>
                  </a:lnTo>
                  <a:lnTo>
                    <a:pt x="5440" y="437"/>
                  </a:lnTo>
                  <a:lnTo>
                    <a:pt x="5453" y="445"/>
                  </a:lnTo>
                  <a:lnTo>
                    <a:pt x="5465" y="449"/>
                  </a:lnTo>
                  <a:lnTo>
                    <a:pt x="5476" y="453"/>
                  </a:lnTo>
                  <a:lnTo>
                    <a:pt x="5488" y="455"/>
                  </a:lnTo>
                  <a:lnTo>
                    <a:pt x="5501" y="457"/>
                  </a:lnTo>
                  <a:lnTo>
                    <a:pt x="5495" y="457"/>
                  </a:lnTo>
                  <a:lnTo>
                    <a:pt x="5511" y="457"/>
                  </a:lnTo>
                  <a:lnTo>
                    <a:pt x="5524" y="455"/>
                  </a:lnTo>
                  <a:lnTo>
                    <a:pt x="5536" y="451"/>
                  </a:lnTo>
                  <a:lnTo>
                    <a:pt x="5549" y="447"/>
                  </a:lnTo>
                  <a:lnTo>
                    <a:pt x="5562" y="441"/>
                  </a:lnTo>
                  <a:lnTo>
                    <a:pt x="5576" y="436"/>
                  </a:lnTo>
                  <a:lnTo>
                    <a:pt x="5589" y="428"/>
                  </a:lnTo>
                  <a:lnTo>
                    <a:pt x="5603" y="420"/>
                  </a:lnTo>
                  <a:lnTo>
                    <a:pt x="5618" y="411"/>
                  </a:lnTo>
                  <a:lnTo>
                    <a:pt x="5647" y="391"/>
                  </a:lnTo>
                  <a:lnTo>
                    <a:pt x="5678" y="370"/>
                  </a:lnTo>
                  <a:lnTo>
                    <a:pt x="5708" y="347"/>
                  </a:lnTo>
                  <a:lnTo>
                    <a:pt x="5741" y="326"/>
                  </a:lnTo>
                  <a:lnTo>
                    <a:pt x="5756" y="317"/>
                  </a:lnTo>
                  <a:lnTo>
                    <a:pt x="5774" y="307"/>
                  </a:lnTo>
                  <a:lnTo>
                    <a:pt x="5789" y="297"/>
                  </a:lnTo>
                  <a:lnTo>
                    <a:pt x="5806" y="288"/>
                  </a:lnTo>
                  <a:lnTo>
                    <a:pt x="5824" y="282"/>
                  </a:lnTo>
                  <a:lnTo>
                    <a:pt x="5841" y="274"/>
                  </a:lnTo>
                  <a:lnTo>
                    <a:pt x="5858" y="270"/>
                  </a:lnTo>
                  <a:lnTo>
                    <a:pt x="5877" y="267"/>
                  </a:lnTo>
                  <a:lnTo>
                    <a:pt x="5897" y="265"/>
                  </a:lnTo>
                  <a:lnTo>
                    <a:pt x="5916" y="265"/>
                  </a:lnTo>
                  <a:lnTo>
                    <a:pt x="5935" y="267"/>
                  </a:lnTo>
                  <a:lnTo>
                    <a:pt x="5954" y="270"/>
                  </a:lnTo>
                  <a:lnTo>
                    <a:pt x="5973" y="278"/>
                  </a:lnTo>
                  <a:lnTo>
                    <a:pt x="5993" y="288"/>
                  </a:lnTo>
                  <a:lnTo>
                    <a:pt x="6012" y="299"/>
                  </a:lnTo>
                  <a:lnTo>
                    <a:pt x="6031" y="315"/>
                  </a:lnTo>
                  <a:lnTo>
                    <a:pt x="6048" y="332"/>
                  </a:lnTo>
                  <a:lnTo>
                    <a:pt x="6066" y="349"/>
                  </a:lnTo>
                  <a:lnTo>
                    <a:pt x="6081" y="370"/>
                  </a:lnTo>
                  <a:lnTo>
                    <a:pt x="6098" y="391"/>
                  </a:lnTo>
                  <a:lnTo>
                    <a:pt x="6114" y="416"/>
                  </a:lnTo>
                  <a:lnTo>
                    <a:pt x="6131" y="439"/>
                  </a:lnTo>
                  <a:lnTo>
                    <a:pt x="6146" y="466"/>
                  </a:lnTo>
                  <a:lnTo>
                    <a:pt x="6162" y="493"/>
                  </a:lnTo>
                  <a:lnTo>
                    <a:pt x="6177" y="520"/>
                  </a:lnTo>
                  <a:lnTo>
                    <a:pt x="6194" y="549"/>
                  </a:lnTo>
                  <a:lnTo>
                    <a:pt x="6225" y="606"/>
                  </a:lnTo>
                  <a:lnTo>
                    <a:pt x="6256" y="666"/>
                  </a:lnTo>
                  <a:lnTo>
                    <a:pt x="6286" y="727"/>
                  </a:lnTo>
                  <a:lnTo>
                    <a:pt x="6317" y="785"/>
                  </a:lnTo>
                  <a:lnTo>
                    <a:pt x="6332" y="814"/>
                  </a:lnTo>
                  <a:lnTo>
                    <a:pt x="6348" y="843"/>
                  </a:lnTo>
                  <a:lnTo>
                    <a:pt x="6363" y="869"/>
                  </a:lnTo>
                  <a:lnTo>
                    <a:pt x="6378" y="896"/>
                  </a:lnTo>
                  <a:lnTo>
                    <a:pt x="6394" y="921"/>
                  </a:lnTo>
                  <a:lnTo>
                    <a:pt x="6409" y="944"/>
                  </a:lnTo>
                  <a:lnTo>
                    <a:pt x="6425" y="965"/>
                  </a:lnTo>
                  <a:lnTo>
                    <a:pt x="6438" y="987"/>
                  </a:lnTo>
                  <a:lnTo>
                    <a:pt x="6453" y="1004"/>
                  </a:lnTo>
                  <a:lnTo>
                    <a:pt x="6467" y="1021"/>
                  </a:lnTo>
                  <a:lnTo>
                    <a:pt x="6482" y="1034"/>
                  </a:lnTo>
                  <a:lnTo>
                    <a:pt x="6496" y="1046"/>
                  </a:lnTo>
                  <a:lnTo>
                    <a:pt x="6509" y="1058"/>
                  </a:lnTo>
                  <a:lnTo>
                    <a:pt x="6524" y="1067"/>
                  </a:lnTo>
                  <a:lnTo>
                    <a:pt x="6538" y="1077"/>
                  </a:lnTo>
                  <a:lnTo>
                    <a:pt x="6553" y="1086"/>
                  </a:lnTo>
                  <a:lnTo>
                    <a:pt x="6567" y="1094"/>
                  </a:lnTo>
                  <a:lnTo>
                    <a:pt x="6582" y="1102"/>
                  </a:lnTo>
                  <a:lnTo>
                    <a:pt x="6595" y="1107"/>
                  </a:lnTo>
                  <a:lnTo>
                    <a:pt x="6609" y="1113"/>
                  </a:lnTo>
                  <a:lnTo>
                    <a:pt x="6624" y="1119"/>
                  </a:lnTo>
                  <a:lnTo>
                    <a:pt x="6638" y="1125"/>
                  </a:lnTo>
                  <a:lnTo>
                    <a:pt x="6666" y="1130"/>
                  </a:lnTo>
                  <a:lnTo>
                    <a:pt x="6695" y="1136"/>
                  </a:lnTo>
                  <a:lnTo>
                    <a:pt x="6722" y="1138"/>
                  </a:lnTo>
                  <a:lnTo>
                    <a:pt x="6751" y="1138"/>
                  </a:lnTo>
                  <a:lnTo>
                    <a:pt x="6778" y="1136"/>
                  </a:lnTo>
                  <a:lnTo>
                    <a:pt x="6807" y="1130"/>
                  </a:lnTo>
                  <a:lnTo>
                    <a:pt x="6835" y="1125"/>
                  </a:lnTo>
                  <a:lnTo>
                    <a:pt x="6864" y="1115"/>
                  </a:lnTo>
                  <a:lnTo>
                    <a:pt x="6893" y="1106"/>
                  </a:lnTo>
                  <a:lnTo>
                    <a:pt x="6922" y="1092"/>
                  </a:lnTo>
                  <a:lnTo>
                    <a:pt x="6951" y="1077"/>
                  </a:lnTo>
                  <a:lnTo>
                    <a:pt x="6964" y="1069"/>
                  </a:lnTo>
                  <a:lnTo>
                    <a:pt x="6977" y="1059"/>
                  </a:lnTo>
                  <a:lnTo>
                    <a:pt x="6991" y="1048"/>
                  </a:lnTo>
                  <a:lnTo>
                    <a:pt x="7006" y="1036"/>
                  </a:lnTo>
                  <a:lnTo>
                    <a:pt x="7020" y="1023"/>
                  </a:lnTo>
                  <a:lnTo>
                    <a:pt x="7035" y="1008"/>
                  </a:lnTo>
                  <a:lnTo>
                    <a:pt x="7049" y="992"/>
                  </a:lnTo>
                  <a:lnTo>
                    <a:pt x="7064" y="975"/>
                  </a:lnTo>
                  <a:lnTo>
                    <a:pt x="7079" y="956"/>
                  </a:lnTo>
                  <a:lnTo>
                    <a:pt x="7095" y="937"/>
                  </a:lnTo>
                  <a:lnTo>
                    <a:pt x="7125" y="896"/>
                  </a:lnTo>
                  <a:lnTo>
                    <a:pt x="7154" y="854"/>
                  </a:lnTo>
                  <a:lnTo>
                    <a:pt x="7185" y="812"/>
                  </a:lnTo>
                  <a:lnTo>
                    <a:pt x="7216" y="768"/>
                  </a:lnTo>
                  <a:lnTo>
                    <a:pt x="7248" y="724"/>
                  </a:lnTo>
                  <a:lnTo>
                    <a:pt x="7279" y="681"/>
                  </a:lnTo>
                  <a:lnTo>
                    <a:pt x="7294" y="660"/>
                  </a:lnTo>
                  <a:lnTo>
                    <a:pt x="7310" y="641"/>
                  </a:lnTo>
                  <a:lnTo>
                    <a:pt x="7327" y="620"/>
                  </a:lnTo>
                  <a:lnTo>
                    <a:pt x="7342" y="603"/>
                  </a:lnTo>
                  <a:lnTo>
                    <a:pt x="7358" y="583"/>
                  </a:lnTo>
                  <a:lnTo>
                    <a:pt x="7375" y="568"/>
                  </a:lnTo>
                  <a:lnTo>
                    <a:pt x="7390" y="551"/>
                  </a:lnTo>
                  <a:lnTo>
                    <a:pt x="7408" y="537"/>
                  </a:lnTo>
                  <a:lnTo>
                    <a:pt x="7425" y="522"/>
                  </a:lnTo>
                  <a:lnTo>
                    <a:pt x="7442" y="510"/>
                  </a:lnTo>
                  <a:lnTo>
                    <a:pt x="7459" y="501"/>
                  </a:lnTo>
                  <a:lnTo>
                    <a:pt x="7477" y="491"/>
                  </a:lnTo>
                  <a:lnTo>
                    <a:pt x="7494" y="482"/>
                  </a:lnTo>
                  <a:lnTo>
                    <a:pt x="7511" y="476"/>
                  </a:lnTo>
                  <a:lnTo>
                    <a:pt x="7529" y="470"/>
                  </a:lnTo>
                  <a:lnTo>
                    <a:pt x="7546" y="464"/>
                  </a:lnTo>
                  <a:lnTo>
                    <a:pt x="7563" y="461"/>
                  </a:lnTo>
                  <a:lnTo>
                    <a:pt x="7580" y="457"/>
                  </a:lnTo>
                  <a:lnTo>
                    <a:pt x="7613" y="453"/>
                  </a:lnTo>
                  <a:lnTo>
                    <a:pt x="7646" y="451"/>
                  </a:lnTo>
                  <a:lnTo>
                    <a:pt x="7678" y="451"/>
                  </a:lnTo>
                  <a:lnTo>
                    <a:pt x="7711" y="453"/>
                  </a:lnTo>
                  <a:lnTo>
                    <a:pt x="7742" y="453"/>
                  </a:lnTo>
                  <a:lnTo>
                    <a:pt x="7772" y="455"/>
                  </a:lnTo>
                  <a:lnTo>
                    <a:pt x="7803" y="455"/>
                  </a:lnTo>
                  <a:lnTo>
                    <a:pt x="7832" y="453"/>
                  </a:lnTo>
                  <a:lnTo>
                    <a:pt x="7861" y="449"/>
                  </a:lnTo>
                  <a:lnTo>
                    <a:pt x="7874" y="447"/>
                  </a:lnTo>
                  <a:lnTo>
                    <a:pt x="7888" y="443"/>
                  </a:lnTo>
                  <a:lnTo>
                    <a:pt x="7901" y="439"/>
                  </a:lnTo>
                  <a:lnTo>
                    <a:pt x="7914" y="436"/>
                  </a:lnTo>
                  <a:lnTo>
                    <a:pt x="7928" y="430"/>
                  </a:lnTo>
                  <a:lnTo>
                    <a:pt x="7941" y="422"/>
                  </a:lnTo>
                  <a:lnTo>
                    <a:pt x="7972" y="407"/>
                  </a:lnTo>
                  <a:lnTo>
                    <a:pt x="8001" y="388"/>
                  </a:lnTo>
                  <a:lnTo>
                    <a:pt x="8030" y="368"/>
                  </a:lnTo>
                  <a:lnTo>
                    <a:pt x="8060" y="345"/>
                  </a:lnTo>
                  <a:lnTo>
                    <a:pt x="8089" y="320"/>
                  </a:lnTo>
                  <a:lnTo>
                    <a:pt x="8120" y="295"/>
                  </a:lnTo>
                  <a:lnTo>
                    <a:pt x="8151" y="269"/>
                  </a:lnTo>
                  <a:lnTo>
                    <a:pt x="8181" y="240"/>
                  </a:lnTo>
                  <a:lnTo>
                    <a:pt x="8243" y="182"/>
                  </a:lnTo>
                  <a:lnTo>
                    <a:pt x="8304" y="123"/>
                  </a:lnTo>
                  <a:lnTo>
                    <a:pt x="8335" y="92"/>
                  </a:lnTo>
                  <a:lnTo>
                    <a:pt x="8366" y="63"/>
                  </a:lnTo>
                  <a:lnTo>
                    <a:pt x="8398" y="36"/>
                  </a:lnTo>
                  <a:lnTo>
                    <a:pt x="8429" y="7"/>
                  </a:lnTo>
                  <a:lnTo>
                    <a:pt x="8442" y="2"/>
                  </a:lnTo>
                  <a:lnTo>
                    <a:pt x="8456" y="0"/>
                  </a:lnTo>
                  <a:lnTo>
                    <a:pt x="8467" y="4"/>
                  </a:lnTo>
                  <a:lnTo>
                    <a:pt x="8479" y="11"/>
                  </a:lnTo>
                  <a:lnTo>
                    <a:pt x="8487" y="25"/>
                  </a:lnTo>
                  <a:lnTo>
                    <a:pt x="8488" y="38"/>
                  </a:lnTo>
                  <a:lnTo>
                    <a:pt x="8485" y="52"/>
                  </a:lnTo>
                  <a:lnTo>
                    <a:pt x="8475" y="61"/>
                  </a:lnTo>
                  <a:lnTo>
                    <a:pt x="8444" y="88"/>
                  </a:lnTo>
                  <a:lnTo>
                    <a:pt x="8416" y="115"/>
                  </a:lnTo>
                  <a:lnTo>
                    <a:pt x="8385" y="144"/>
                  </a:lnTo>
                  <a:lnTo>
                    <a:pt x="8354" y="173"/>
                  </a:lnTo>
                  <a:lnTo>
                    <a:pt x="8291" y="232"/>
                  </a:lnTo>
                  <a:lnTo>
                    <a:pt x="8229" y="292"/>
                  </a:lnTo>
                  <a:lnTo>
                    <a:pt x="8197" y="320"/>
                  </a:lnTo>
                  <a:lnTo>
                    <a:pt x="8166" y="349"/>
                  </a:lnTo>
                  <a:lnTo>
                    <a:pt x="8135" y="376"/>
                  </a:lnTo>
                  <a:lnTo>
                    <a:pt x="8103" y="401"/>
                  </a:lnTo>
                  <a:lnTo>
                    <a:pt x="8070" y="426"/>
                  </a:lnTo>
                  <a:lnTo>
                    <a:pt x="8037" y="449"/>
                  </a:lnTo>
                  <a:lnTo>
                    <a:pt x="8005" y="468"/>
                  </a:lnTo>
                  <a:lnTo>
                    <a:pt x="7972" y="487"/>
                  </a:lnTo>
                  <a:lnTo>
                    <a:pt x="7955" y="495"/>
                  </a:lnTo>
                  <a:lnTo>
                    <a:pt x="7937" y="503"/>
                  </a:lnTo>
                  <a:lnTo>
                    <a:pt x="7920" y="509"/>
                  </a:lnTo>
                  <a:lnTo>
                    <a:pt x="7903" y="512"/>
                  </a:lnTo>
                  <a:lnTo>
                    <a:pt x="7886" y="516"/>
                  </a:lnTo>
                  <a:lnTo>
                    <a:pt x="7868" y="520"/>
                  </a:lnTo>
                  <a:lnTo>
                    <a:pt x="7836" y="524"/>
                  </a:lnTo>
                  <a:lnTo>
                    <a:pt x="7803" y="526"/>
                  </a:lnTo>
                  <a:lnTo>
                    <a:pt x="7770" y="526"/>
                  </a:lnTo>
                  <a:lnTo>
                    <a:pt x="7740" y="524"/>
                  </a:lnTo>
                  <a:lnTo>
                    <a:pt x="7709" y="524"/>
                  </a:lnTo>
                  <a:lnTo>
                    <a:pt x="7678" y="522"/>
                  </a:lnTo>
                  <a:lnTo>
                    <a:pt x="7649" y="522"/>
                  </a:lnTo>
                  <a:lnTo>
                    <a:pt x="7621" y="524"/>
                  </a:lnTo>
                  <a:lnTo>
                    <a:pt x="7592" y="528"/>
                  </a:lnTo>
                  <a:lnTo>
                    <a:pt x="7578" y="530"/>
                  </a:lnTo>
                  <a:lnTo>
                    <a:pt x="7565" y="533"/>
                  </a:lnTo>
                  <a:lnTo>
                    <a:pt x="7552" y="537"/>
                  </a:lnTo>
                  <a:lnTo>
                    <a:pt x="7538" y="541"/>
                  </a:lnTo>
                  <a:lnTo>
                    <a:pt x="7523" y="547"/>
                  </a:lnTo>
                  <a:lnTo>
                    <a:pt x="7509" y="553"/>
                  </a:lnTo>
                  <a:lnTo>
                    <a:pt x="7496" y="560"/>
                  </a:lnTo>
                  <a:lnTo>
                    <a:pt x="7482" y="568"/>
                  </a:lnTo>
                  <a:lnTo>
                    <a:pt x="7469" y="578"/>
                  </a:lnTo>
                  <a:lnTo>
                    <a:pt x="7456" y="589"/>
                  </a:lnTo>
                  <a:lnTo>
                    <a:pt x="7440" y="603"/>
                  </a:lnTo>
                  <a:lnTo>
                    <a:pt x="7427" y="616"/>
                  </a:lnTo>
                  <a:lnTo>
                    <a:pt x="7411" y="631"/>
                  </a:lnTo>
                  <a:lnTo>
                    <a:pt x="7396" y="649"/>
                  </a:lnTo>
                  <a:lnTo>
                    <a:pt x="7381" y="666"/>
                  </a:lnTo>
                  <a:lnTo>
                    <a:pt x="7367" y="683"/>
                  </a:lnTo>
                  <a:lnTo>
                    <a:pt x="7352" y="702"/>
                  </a:lnTo>
                  <a:lnTo>
                    <a:pt x="7337" y="724"/>
                  </a:lnTo>
                  <a:lnTo>
                    <a:pt x="7306" y="764"/>
                  </a:lnTo>
                  <a:lnTo>
                    <a:pt x="7275" y="808"/>
                  </a:lnTo>
                  <a:lnTo>
                    <a:pt x="7244" y="852"/>
                  </a:lnTo>
                  <a:lnTo>
                    <a:pt x="7212" y="896"/>
                  </a:lnTo>
                  <a:lnTo>
                    <a:pt x="7181" y="940"/>
                  </a:lnTo>
                  <a:lnTo>
                    <a:pt x="7150" y="981"/>
                  </a:lnTo>
                  <a:lnTo>
                    <a:pt x="7133" y="1002"/>
                  </a:lnTo>
                  <a:lnTo>
                    <a:pt x="7118" y="1021"/>
                  </a:lnTo>
                  <a:lnTo>
                    <a:pt x="7102" y="1040"/>
                  </a:lnTo>
                  <a:lnTo>
                    <a:pt x="7085" y="1058"/>
                  </a:lnTo>
                  <a:lnTo>
                    <a:pt x="7070" y="1075"/>
                  </a:lnTo>
                  <a:lnTo>
                    <a:pt x="7052" y="1090"/>
                  </a:lnTo>
                  <a:lnTo>
                    <a:pt x="7035" y="1106"/>
                  </a:lnTo>
                  <a:lnTo>
                    <a:pt x="7018" y="1119"/>
                  </a:lnTo>
                  <a:lnTo>
                    <a:pt x="7001" y="1130"/>
                  </a:lnTo>
                  <a:lnTo>
                    <a:pt x="6983" y="1140"/>
                  </a:lnTo>
                  <a:lnTo>
                    <a:pt x="6951" y="1157"/>
                  </a:lnTo>
                  <a:lnTo>
                    <a:pt x="6918" y="1171"/>
                  </a:lnTo>
                  <a:lnTo>
                    <a:pt x="6885" y="1184"/>
                  </a:lnTo>
                  <a:lnTo>
                    <a:pt x="6851" y="1194"/>
                  </a:lnTo>
                  <a:lnTo>
                    <a:pt x="6818" y="1202"/>
                  </a:lnTo>
                  <a:lnTo>
                    <a:pt x="6784" y="1207"/>
                  </a:lnTo>
                  <a:lnTo>
                    <a:pt x="6751" y="1209"/>
                  </a:lnTo>
                  <a:lnTo>
                    <a:pt x="6716" y="1209"/>
                  </a:lnTo>
                  <a:lnTo>
                    <a:pt x="6682" y="1205"/>
                  </a:lnTo>
                  <a:lnTo>
                    <a:pt x="6649" y="1200"/>
                  </a:lnTo>
                  <a:lnTo>
                    <a:pt x="6617" y="1192"/>
                  </a:lnTo>
                  <a:lnTo>
                    <a:pt x="6599" y="1186"/>
                  </a:lnTo>
                  <a:lnTo>
                    <a:pt x="6582" y="1178"/>
                  </a:lnTo>
                  <a:lnTo>
                    <a:pt x="6565" y="1173"/>
                  </a:lnTo>
                  <a:lnTo>
                    <a:pt x="6549" y="1165"/>
                  </a:lnTo>
                  <a:lnTo>
                    <a:pt x="6532" y="1155"/>
                  </a:lnTo>
                  <a:lnTo>
                    <a:pt x="6515" y="1146"/>
                  </a:lnTo>
                  <a:lnTo>
                    <a:pt x="6499" y="1136"/>
                  </a:lnTo>
                  <a:lnTo>
                    <a:pt x="6482" y="1125"/>
                  </a:lnTo>
                  <a:lnTo>
                    <a:pt x="6465" y="1113"/>
                  </a:lnTo>
                  <a:lnTo>
                    <a:pt x="6449" y="1100"/>
                  </a:lnTo>
                  <a:lnTo>
                    <a:pt x="6430" y="1084"/>
                  </a:lnTo>
                  <a:lnTo>
                    <a:pt x="6415" y="1067"/>
                  </a:lnTo>
                  <a:lnTo>
                    <a:pt x="6398" y="1048"/>
                  </a:lnTo>
                  <a:lnTo>
                    <a:pt x="6382" y="1029"/>
                  </a:lnTo>
                  <a:lnTo>
                    <a:pt x="6365" y="1006"/>
                  </a:lnTo>
                  <a:lnTo>
                    <a:pt x="6350" y="983"/>
                  </a:lnTo>
                  <a:lnTo>
                    <a:pt x="6334" y="958"/>
                  </a:lnTo>
                  <a:lnTo>
                    <a:pt x="6317" y="931"/>
                  </a:lnTo>
                  <a:lnTo>
                    <a:pt x="6302" y="904"/>
                  </a:lnTo>
                  <a:lnTo>
                    <a:pt x="6286" y="877"/>
                  </a:lnTo>
                  <a:lnTo>
                    <a:pt x="6271" y="848"/>
                  </a:lnTo>
                  <a:lnTo>
                    <a:pt x="6256" y="819"/>
                  </a:lnTo>
                  <a:lnTo>
                    <a:pt x="6223" y="760"/>
                  </a:lnTo>
                  <a:lnTo>
                    <a:pt x="6192" y="700"/>
                  </a:lnTo>
                  <a:lnTo>
                    <a:pt x="6162" y="641"/>
                  </a:lnTo>
                  <a:lnTo>
                    <a:pt x="6131" y="583"/>
                  </a:lnTo>
                  <a:lnTo>
                    <a:pt x="6115" y="555"/>
                  </a:lnTo>
                  <a:lnTo>
                    <a:pt x="6100" y="528"/>
                  </a:lnTo>
                  <a:lnTo>
                    <a:pt x="6087" y="503"/>
                  </a:lnTo>
                  <a:lnTo>
                    <a:pt x="6071" y="480"/>
                  </a:lnTo>
                  <a:lnTo>
                    <a:pt x="6056" y="457"/>
                  </a:lnTo>
                  <a:lnTo>
                    <a:pt x="6041" y="436"/>
                  </a:lnTo>
                  <a:lnTo>
                    <a:pt x="6027" y="416"/>
                  </a:lnTo>
                  <a:lnTo>
                    <a:pt x="6012" y="397"/>
                  </a:lnTo>
                  <a:lnTo>
                    <a:pt x="5998" y="382"/>
                  </a:lnTo>
                  <a:lnTo>
                    <a:pt x="5985" y="370"/>
                  </a:lnTo>
                  <a:lnTo>
                    <a:pt x="5973" y="359"/>
                  </a:lnTo>
                  <a:lnTo>
                    <a:pt x="5960" y="351"/>
                  </a:lnTo>
                  <a:lnTo>
                    <a:pt x="5948" y="343"/>
                  </a:lnTo>
                  <a:lnTo>
                    <a:pt x="5937" y="340"/>
                  </a:lnTo>
                  <a:lnTo>
                    <a:pt x="5925" y="338"/>
                  </a:lnTo>
                  <a:lnTo>
                    <a:pt x="5914" y="336"/>
                  </a:lnTo>
                  <a:lnTo>
                    <a:pt x="5902" y="334"/>
                  </a:lnTo>
                  <a:lnTo>
                    <a:pt x="5891" y="336"/>
                  </a:lnTo>
                  <a:lnTo>
                    <a:pt x="5877" y="338"/>
                  </a:lnTo>
                  <a:lnTo>
                    <a:pt x="5866" y="341"/>
                  </a:lnTo>
                  <a:lnTo>
                    <a:pt x="5852" y="345"/>
                  </a:lnTo>
                  <a:lnTo>
                    <a:pt x="5837" y="353"/>
                  </a:lnTo>
                  <a:lnTo>
                    <a:pt x="5824" y="359"/>
                  </a:lnTo>
                  <a:lnTo>
                    <a:pt x="5810" y="366"/>
                  </a:lnTo>
                  <a:lnTo>
                    <a:pt x="5795" y="376"/>
                  </a:lnTo>
                  <a:lnTo>
                    <a:pt x="5779" y="386"/>
                  </a:lnTo>
                  <a:lnTo>
                    <a:pt x="5751" y="405"/>
                  </a:lnTo>
                  <a:lnTo>
                    <a:pt x="5718" y="428"/>
                  </a:lnTo>
                  <a:lnTo>
                    <a:pt x="5687" y="451"/>
                  </a:lnTo>
                  <a:lnTo>
                    <a:pt x="5655" y="472"/>
                  </a:lnTo>
                  <a:lnTo>
                    <a:pt x="5639" y="482"/>
                  </a:lnTo>
                  <a:lnTo>
                    <a:pt x="5622" y="491"/>
                  </a:lnTo>
                  <a:lnTo>
                    <a:pt x="5605" y="501"/>
                  </a:lnTo>
                  <a:lnTo>
                    <a:pt x="5587" y="509"/>
                  </a:lnTo>
                  <a:lnTo>
                    <a:pt x="5570" y="514"/>
                  </a:lnTo>
                  <a:lnTo>
                    <a:pt x="5551" y="520"/>
                  </a:lnTo>
                  <a:lnTo>
                    <a:pt x="5534" y="524"/>
                  </a:lnTo>
                  <a:lnTo>
                    <a:pt x="5514" y="528"/>
                  </a:lnTo>
                  <a:lnTo>
                    <a:pt x="5499" y="528"/>
                  </a:lnTo>
                  <a:lnTo>
                    <a:pt x="5493" y="528"/>
                  </a:lnTo>
                  <a:lnTo>
                    <a:pt x="5474" y="526"/>
                  </a:lnTo>
                  <a:lnTo>
                    <a:pt x="5455" y="522"/>
                  </a:lnTo>
                  <a:lnTo>
                    <a:pt x="5436" y="514"/>
                  </a:lnTo>
                  <a:lnTo>
                    <a:pt x="5418" y="507"/>
                  </a:lnTo>
                  <a:lnTo>
                    <a:pt x="5401" y="497"/>
                  </a:lnTo>
                  <a:lnTo>
                    <a:pt x="5382" y="485"/>
                  </a:lnTo>
                  <a:lnTo>
                    <a:pt x="5367" y="472"/>
                  </a:lnTo>
                  <a:lnTo>
                    <a:pt x="5349" y="459"/>
                  </a:lnTo>
                  <a:lnTo>
                    <a:pt x="5334" y="443"/>
                  </a:lnTo>
                  <a:lnTo>
                    <a:pt x="5317" y="428"/>
                  </a:lnTo>
                  <a:lnTo>
                    <a:pt x="5301" y="413"/>
                  </a:lnTo>
                  <a:lnTo>
                    <a:pt x="5271" y="380"/>
                  </a:lnTo>
                  <a:lnTo>
                    <a:pt x="5240" y="347"/>
                  </a:lnTo>
                  <a:lnTo>
                    <a:pt x="5209" y="315"/>
                  </a:lnTo>
                  <a:lnTo>
                    <a:pt x="5178" y="284"/>
                  </a:lnTo>
                  <a:lnTo>
                    <a:pt x="5163" y="269"/>
                  </a:lnTo>
                  <a:lnTo>
                    <a:pt x="5150" y="257"/>
                  </a:lnTo>
                  <a:lnTo>
                    <a:pt x="5134" y="244"/>
                  </a:lnTo>
                  <a:lnTo>
                    <a:pt x="5121" y="234"/>
                  </a:lnTo>
                  <a:lnTo>
                    <a:pt x="5107" y="224"/>
                  </a:lnTo>
                  <a:lnTo>
                    <a:pt x="5096" y="217"/>
                  </a:lnTo>
                  <a:lnTo>
                    <a:pt x="5082" y="211"/>
                  </a:lnTo>
                  <a:lnTo>
                    <a:pt x="5071" y="207"/>
                  </a:lnTo>
                  <a:lnTo>
                    <a:pt x="5056" y="203"/>
                  </a:lnTo>
                  <a:lnTo>
                    <a:pt x="5061" y="205"/>
                  </a:lnTo>
                  <a:lnTo>
                    <a:pt x="5052" y="203"/>
                  </a:lnTo>
                  <a:lnTo>
                    <a:pt x="5034" y="205"/>
                  </a:lnTo>
                  <a:lnTo>
                    <a:pt x="5042" y="203"/>
                  </a:lnTo>
                  <a:lnTo>
                    <a:pt x="5025" y="207"/>
                  </a:lnTo>
                  <a:lnTo>
                    <a:pt x="5031" y="205"/>
                  </a:lnTo>
                  <a:lnTo>
                    <a:pt x="5019" y="211"/>
                  </a:lnTo>
                  <a:lnTo>
                    <a:pt x="5011" y="215"/>
                  </a:lnTo>
                  <a:lnTo>
                    <a:pt x="5008" y="217"/>
                  </a:lnTo>
                  <a:lnTo>
                    <a:pt x="5002" y="221"/>
                  </a:lnTo>
                  <a:lnTo>
                    <a:pt x="4996" y="226"/>
                  </a:lnTo>
                  <a:lnTo>
                    <a:pt x="4988" y="232"/>
                  </a:lnTo>
                  <a:lnTo>
                    <a:pt x="4983" y="240"/>
                  </a:lnTo>
                  <a:lnTo>
                    <a:pt x="4975" y="247"/>
                  </a:lnTo>
                  <a:lnTo>
                    <a:pt x="4969" y="257"/>
                  </a:lnTo>
                  <a:lnTo>
                    <a:pt x="4962" y="267"/>
                  </a:lnTo>
                  <a:lnTo>
                    <a:pt x="4954" y="276"/>
                  </a:lnTo>
                  <a:lnTo>
                    <a:pt x="4940" y="299"/>
                  </a:lnTo>
                  <a:lnTo>
                    <a:pt x="4925" y="326"/>
                  </a:lnTo>
                  <a:lnTo>
                    <a:pt x="4910" y="355"/>
                  </a:lnTo>
                  <a:lnTo>
                    <a:pt x="4894" y="388"/>
                  </a:lnTo>
                  <a:lnTo>
                    <a:pt x="4879" y="420"/>
                  </a:lnTo>
                  <a:lnTo>
                    <a:pt x="4864" y="457"/>
                  </a:lnTo>
                  <a:lnTo>
                    <a:pt x="4850" y="493"/>
                  </a:lnTo>
                  <a:lnTo>
                    <a:pt x="4833" y="530"/>
                  </a:lnTo>
                  <a:lnTo>
                    <a:pt x="4818" y="570"/>
                  </a:lnTo>
                  <a:lnTo>
                    <a:pt x="4802" y="608"/>
                  </a:lnTo>
                  <a:lnTo>
                    <a:pt x="4771" y="689"/>
                  </a:lnTo>
                  <a:lnTo>
                    <a:pt x="4741" y="770"/>
                  </a:lnTo>
                  <a:lnTo>
                    <a:pt x="4725" y="810"/>
                  </a:lnTo>
                  <a:lnTo>
                    <a:pt x="4710" y="850"/>
                  </a:lnTo>
                  <a:lnTo>
                    <a:pt x="4695" y="889"/>
                  </a:lnTo>
                  <a:lnTo>
                    <a:pt x="4679" y="925"/>
                  </a:lnTo>
                  <a:lnTo>
                    <a:pt x="4664" y="962"/>
                  </a:lnTo>
                  <a:lnTo>
                    <a:pt x="4647" y="996"/>
                  </a:lnTo>
                  <a:lnTo>
                    <a:pt x="4631" y="1029"/>
                  </a:lnTo>
                  <a:lnTo>
                    <a:pt x="4616" y="1061"/>
                  </a:lnTo>
                  <a:lnTo>
                    <a:pt x="4599" y="1090"/>
                  </a:lnTo>
                  <a:lnTo>
                    <a:pt x="4583" y="1115"/>
                  </a:lnTo>
                  <a:lnTo>
                    <a:pt x="4574" y="1129"/>
                  </a:lnTo>
                  <a:lnTo>
                    <a:pt x="4566" y="1140"/>
                  </a:lnTo>
                  <a:lnTo>
                    <a:pt x="4556" y="1152"/>
                  </a:lnTo>
                  <a:lnTo>
                    <a:pt x="4549" y="1161"/>
                  </a:lnTo>
                  <a:lnTo>
                    <a:pt x="4539" y="1171"/>
                  </a:lnTo>
                  <a:lnTo>
                    <a:pt x="4530" y="1180"/>
                  </a:lnTo>
                  <a:lnTo>
                    <a:pt x="4520" y="1188"/>
                  </a:lnTo>
                  <a:lnTo>
                    <a:pt x="4510" y="1196"/>
                  </a:lnTo>
                  <a:lnTo>
                    <a:pt x="4491" y="1207"/>
                  </a:lnTo>
                  <a:lnTo>
                    <a:pt x="4470" y="1217"/>
                  </a:lnTo>
                  <a:lnTo>
                    <a:pt x="4451" y="1223"/>
                  </a:lnTo>
                  <a:lnTo>
                    <a:pt x="4432" y="1226"/>
                  </a:lnTo>
                  <a:lnTo>
                    <a:pt x="4411" y="1226"/>
                  </a:lnTo>
                  <a:lnTo>
                    <a:pt x="4391" y="1225"/>
                  </a:lnTo>
                  <a:lnTo>
                    <a:pt x="4372" y="1221"/>
                  </a:lnTo>
                  <a:lnTo>
                    <a:pt x="4355" y="1215"/>
                  </a:lnTo>
                  <a:lnTo>
                    <a:pt x="4336" y="1207"/>
                  </a:lnTo>
                  <a:lnTo>
                    <a:pt x="4318" y="1198"/>
                  </a:lnTo>
                  <a:lnTo>
                    <a:pt x="4301" y="1188"/>
                  </a:lnTo>
                  <a:lnTo>
                    <a:pt x="4284" y="1177"/>
                  </a:lnTo>
                  <a:lnTo>
                    <a:pt x="4268" y="1165"/>
                  </a:lnTo>
                  <a:lnTo>
                    <a:pt x="4251" y="1152"/>
                  </a:lnTo>
                  <a:lnTo>
                    <a:pt x="4236" y="1138"/>
                  </a:lnTo>
                  <a:lnTo>
                    <a:pt x="4219" y="1123"/>
                  </a:lnTo>
                  <a:lnTo>
                    <a:pt x="4188" y="1094"/>
                  </a:lnTo>
                  <a:lnTo>
                    <a:pt x="4157" y="1063"/>
                  </a:lnTo>
                  <a:lnTo>
                    <a:pt x="4126" y="1031"/>
                  </a:lnTo>
                  <a:lnTo>
                    <a:pt x="4096" y="1000"/>
                  </a:lnTo>
                  <a:lnTo>
                    <a:pt x="4065" y="971"/>
                  </a:lnTo>
                  <a:lnTo>
                    <a:pt x="4050" y="958"/>
                  </a:lnTo>
                  <a:lnTo>
                    <a:pt x="4036" y="944"/>
                  </a:lnTo>
                  <a:lnTo>
                    <a:pt x="4021" y="933"/>
                  </a:lnTo>
                  <a:lnTo>
                    <a:pt x="4007" y="923"/>
                  </a:lnTo>
                  <a:lnTo>
                    <a:pt x="3994" y="914"/>
                  </a:lnTo>
                  <a:lnTo>
                    <a:pt x="3979" y="904"/>
                  </a:lnTo>
                  <a:lnTo>
                    <a:pt x="3915" y="867"/>
                  </a:lnTo>
                  <a:lnTo>
                    <a:pt x="3854" y="831"/>
                  </a:lnTo>
                  <a:lnTo>
                    <a:pt x="3792" y="793"/>
                  </a:lnTo>
                  <a:lnTo>
                    <a:pt x="3731" y="756"/>
                  </a:lnTo>
                  <a:lnTo>
                    <a:pt x="3669" y="722"/>
                  </a:lnTo>
                  <a:lnTo>
                    <a:pt x="3639" y="704"/>
                  </a:lnTo>
                  <a:lnTo>
                    <a:pt x="3610" y="689"/>
                  </a:lnTo>
                  <a:lnTo>
                    <a:pt x="3579" y="674"/>
                  </a:lnTo>
                  <a:lnTo>
                    <a:pt x="3548" y="660"/>
                  </a:lnTo>
                  <a:lnTo>
                    <a:pt x="3520" y="647"/>
                  </a:lnTo>
                  <a:lnTo>
                    <a:pt x="3489" y="635"/>
                  </a:lnTo>
                  <a:lnTo>
                    <a:pt x="3460" y="626"/>
                  </a:lnTo>
                  <a:lnTo>
                    <a:pt x="3431" y="616"/>
                  </a:lnTo>
                  <a:lnTo>
                    <a:pt x="3401" y="608"/>
                  </a:lnTo>
                  <a:lnTo>
                    <a:pt x="3372" y="603"/>
                  </a:lnTo>
                  <a:lnTo>
                    <a:pt x="3341" y="597"/>
                  </a:lnTo>
                  <a:lnTo>
                    <a:pt x="3310" y="593"/>
                  </a:lnTo>
                  <a:lnTo>
                    <a:pt x="3249" y="585"/>
                  </a:lnTo>
                  <a:lnTo>
                    <a:pt x="3188" y="578"/>
                  </a:lnTo>
                  <a:lnTo>
                    <a:pt x="3155" y="574"/>
                  </a:lnTo>
                  <a:lnTo>
                    <a:pt x="3124" y="568"/>
                  </a:lnTo>
                  <a:lnTo>
                    <a:pt x="3092" y="562"/>
                  </a:lnTo>
                  <a:lnTo>
                    <a:pt x="3059" y="555"/>
                  </a:lnTo>
                  <a:lnTo>
                    <a:pt x="3026" y="547"/>
                  </a:lnTo>
                  <a:lnTo>
                    <a:pt x="2994" y="535"/>
                  </a:lnTo>
                  <a:lnTo>
                    <a:pt x="2961" y="524"/>
                  </a:lnTo>
                  <a:lnTo>
                    <a:pt x="2928" y="510"/>
                  </a:lnTo>
                  <a:lnTo>
                    <a:pt x="2896" y="493"/>
                  </a:lnTo>
                  <a:lnTo>
                    <a:pt x="2865" y="476"/>
                  </a:lnTo>
                  <a:lnTo>
                    <a:pt x="2832" y="459"/>
                  </a:lnTo>
                  <a:lnTo>
                    <a:pt x="2802" y="439"/>
                  </a:lnTo>
                  <a:lnTo>
                    <a:pt x="2740" y="403"/>
                  </a:lnTo>
                  <a:lnTo>
                    <a:pt x="2709" y="386"/>
                  </a:lnTo>
                  <a:lnTo>
                    <a:pt x="2681" y="368"/>
                  </a:lnTo>
                  <a:lnTo>
                    <a:pt x="2650" y="353"/>
                  </a:lnTo>
                  <a:lnTo>
                    <a:pt x="2621" y="338"/>
                  </a:lnTo>
                  <a:lnTo>
                    <a:pt x="2592" y="326"/>
                  </a:lnTo>
                  <a:lnTo>
                    <a:pt x="2564" y="317"/>
                  </a:lnTo>
                  <a:lnTo>
                    <a:pt x="2535" y="307"/>
                  </a:lnTo>
                  <a:lnTo>
                    <a:pt x="2521" y="305"/>
                  </a:lnTo>
                  <a:lnTo>
                    <a:pt x="2508" y="303"/>
                  </a:lnTo>
                  <a:lnTo>
                    <a:pt x="2492" y="301"/>
                  </a:lnTo>
                  <a:lnTo>
                    <a:pt x="2479" y="301"/>
                  </a:lnTo>
                  <a:lnTo>
                    <a:pt x="2452" y="299"/>
                  </a:lnTo>
                  <a:lnTo>
                    <a:pt x="2423" y="303"/>
                  </a:lnTo>
                  <a:lnTo>
                    <a:pt x="2395" y="307"/>
                  </a:lnTo>
                  <a:lnTo>
                    <a:pt x="2364" y="313"/>
                  </a:lnTo>
                  <a:lnTo>
                    <a:pt x="2335" y="320"/>
                  </a:lnTo>
                  <a:lnTo>
                    <a:pt x="2304" y="328"/>
                  </a:lnTo>
                  <a:lnTo>
                    <a:pt x="2274" y="338"/>
                  </a:lnTo>
                  <a:lnTo>
                    <a:pt x="2212" y="357"/>
                  </a:lnTo>
                  <a:lnTo>
                    <a:pt x="2181" y="368"/>
                  </a:lnTo>
                  <a:lnTo>
                    <a:pt x="2149" y="378"/>
                  </a:lnTo>
                  <a:lnTo>
                    <a:pt x="2118" y="388"/>
                  </a:lnTo>
                  <a:lnTo>
                    <a:pt x="2085" y="395"/>
                  </a:lnTo>
                  <a:lnTo>
                    <a:pt x="2053" y="401"/>
                  </a:lnTo>
                  <a:lnTo>
                    <a:pt x="2018" y="407"/>
                  </a:lnTo>
                  <a:lnTo>
                    <a:pt x="1986" y="411"/>
                  </a:lnTo>
                  <a:lnTo>
                    <a:pt x="1953" y="411"/>
                  </a:lnTo>
                  <a:lnTo>
                    <a:pt x="1922" y="411"/>
                  </a:lnTo>
                  <a:lnTo>
                    <a:pt x="1890" y="411"/>
                  </a:lnTo>
                  <a:lnTo>
                    <a:pt x="1859" y="409"/>
                  </a:lnTo>
                  <a:lnTo>
                    <a:pt x="1828" y="407"/>
                  </a:lnTo>
                  <a:lnTo>
                    <a:pt x="1767" y="401"/>
                  </a:lnTo>
                  <a:lnTo>
                    <a:pt x="1736" y="399"/>
                  </a:lnTo>
                  <a:lnTo>
                    <a:pt x="1705" y="399"/>
                  </a:lnTo>
                  <a:lnTo>
                    <a:pt x="1677" y="399"/>
                  </a:lnTo>
                  <a:lnTo>
                    <a:pt x="1648" y="399"/>
                  </a:lnTo>
                  <a:lnTo>
                    <a:pt x="1619" y="403"/>
                  </a:lnTo>
                  <a:lnTo>
                    <a:pt x="1590" y="407"/>
                  </a:lnTo>
                  <a:lnTo>
                    <a:pt x="1561" y="413"/>
                  </a:lnTo>
                  <a:lnTo>
                    <a:pt x="1533" y="422"/>
                  </a:lnTo>
                  <a:lnTo>
                    <a:pt x="1504" y="434"/>
                  </a:lnTo>
                  <a:lnTo>
                    <a:pt x="1475" y="447"/>
                  </a:lnTo>
                  <a:lnTo>
                    <a:pt x="1444" y="461"/>
                  </a:lnTo>
                  <a:lnTo>
                    <a:pt x="1415" y="478"/>
                  </a:lnTo>
                  <a:lnTo>
                    <a:pt x="1385" y="495"/>
                  </a:lnTo>
                  <a:lnTo>
                    <a:pt x="1354" y="514"/>
                  </a:lnTo>
                  <a:lnTo>
                    <a:pt x="1325" y="535"/>
                  </a:lnTo>
                  <a:lnTo>
                    <a:pt x="1294" y="556"/>
                  </a:lnTo>
                  <a:lnTo>
                    <a:pt x="1264" y="578"/>
                  </a:lnTo>
                  <a:lnTo>
                    <a:pt x="1233" y="601"/>
                  </a:lnTo>
                  <a:lnTo>
                    <a:pt x="1202" y="626"/>
                  </a:lnTo>
                  <a:lnTo>
                    <a:pt x="1172" y="651"/>
                  </a:lnTo>
                  <a:lnTo>
                    <a:pt x="1110" y="702"/>
                  </a:lnTo>
                  <a:lnTo>
                    <a:pt x="1049" y="754"/>
                  </a:lnTo>
                  <a:lnTo>
                    <a:pt x="1035" y="768"/>
                  </a:lnTo>
                  <a:lnTo>
                    <a:pt x="1020" y="783"/>
                  </a:lnTo>
                  <a:lnTo>
                    <a:pt x="1005" y="796"/>
                  </a:lnTo>
                  <a:lnTo>
                    <a:pt x="989" y="812"/>
                  </a:lnTo>
                  <a:lnTo>
                    <a:pt x="960" y="846"/>
                  </a:lnTo>
                  <a:lnTo>
                    <a:pt x="930" y="881"/>
                  </a:lnTo>
                  <a:lnTo>
                    <a:pt x="899" y="919"/>
                  </a:lnTo>
                  <a:lnTo>
                    <a:pt x="868" y="956"/>
                  </a:lnTo>
                  <a:lnTo>
                    <a:pt x="805" y="1034"/>
                  </a:lnTo>
                  <a:lnTo>
                    <a:pt x="774" y="1073"/>
                  </a:lnTo>
                  <a:lnTo>
                    <a:pt x="743" y="1109"/>
                  </a:lnTo>
                  <a:lnTo>
                    <a:pt x="711" y="1146"/>
                  </a:lnTo>
                  <a:lnTo>
                    <a:pt x="680" y="1178"/>
                  </a:lnTo>
                  <a:lnTo>
                    <a:pt x="663" y="1196"/>
                  </a:lnTo>
                  <a:lnTo>
                    <a:pt x="647" y="1211"/>
                  </a:lnTo>
                  <a:lnTo>
                    <a:pt x="630" y="1225"/>
                  </a:lnTo>
                  <a:lnTo>
                    <a:pt x="615" y="1240"/>
                  </a:lnTo>
                  <a:lnTo>
                    <a:pt x="597" y="1253"/>
                  </a:lnTo>
                  <a:lnTo>
                    <a:pt x="580" y="1265"/>
                  </a:lnTo>
                  <a:lnTo>
                    <a:pt x="565" y="1276"/>
                  </a:lnTo>
                  <a:lnTo>
                    <a:pt x="548" y="1286"/>
                  </a:lnTo>
                  <a:lnTo>
                    <a:pt x="530" y="1296"/>
                  </a:lnTo>
                  <a:lnTo>
                    <a:pt x="513" y="1303"/>
                  </a:lnTo>
                  <a:lnTo>
                    <a:pt x="496" y="1309"/>
                  </a:lnTo>
                  <a:lnTo>
                    <a:pt x="478" y="1315"/>
                  </a:lnTo>
                  <a:lnTo>
                    <a:pt x="461" y="1321"/>
                  </a:lnTo>
                  <a:lnTo>
                    <a:pt x="444" y="1324"/>
                  </a:lnTo>
                  <a:lnTo>
                    <a:pt x="409" y="1330"/>
                  </a:lnTo>
                  <a:lnTo>
                    <a:pt x="377" y="1334"/>
                  </a:lnTo>
                  <a:lnTo>
                    <a:pt x="344" y="1336"/>
                  </a:lnTo>
                  <a:lnTo>
                    <a:pt x="311" y="1334"/>
                  </a:lnTo>
                  <a:lnTo>
                    <a:pt x="279" y="1332"/>
                  </a:lnTo>
                  <a:lnTo>
                    <a:pt x="248" y="1330"/>
                  </a:lnTo>
                  <a:lnTo>
                    <a:pt x="217" y="1326"/>
                  </a:lnTo>
                  <a:lnTo>
                    <a:pt x="156" y="1319"/>
                  </a:lnTo>
                  <a:lnTo>
                    <a:pt x="125" y="1315"/>
                  </a:lnTo>
                  <a:lnTo>
                    <a:pt x="96" y="1313"/>
                  </a:lnTo>
                  <a:lnTo>
                    <a:pt x="68" y="1311"/>
                  </a:lnTo>
                  <a:lnTo>
                    <a:pt x="35" y="1313"/>
                  </a:lnTo>
                  <a:lnTo>
                    <a:pt x="22" y="1309"/>
                  </a:lnTo>
                  <a:lnTo>
                    <a:pt x="10" y="1301"/>
                  </a:lnTo>
                  <a:lnTo>
                    <a:pt x="2" y="1292"/>
                  </a:lnTo>
                  <a:lnTo>
                    <a:pt x="0" y="1276"/>
                  </a:lnTo>
                  <a:lnTo>
                    <a:pt x="2" y="1263"/>
                  </a:lnTo>
                  <a:lnTo>
                    <a:pt x="10" y="1251"/>
                  </a:lnTo>
                  <a:lnTo>
                    <a:pt x="22" y="1244"/>
                  </a:lnTo>
                  <a:lnTo>
                    <a:pt x="35" y="1242"/>
                  </a:lnTo>
                  <a:lnTo>
                    <a:pt x="35" y="1242"/>
                  </a:lnTo>
                  <a:close/>
                </a:path>
              </a:pathLst>
            </a:custGeom>
            <a:solidFill>
              <a:srgbClr val="D9D9D9"/>
            </a:solidFill>
            <a:ln w="1588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3" name="Freeform 11"/>
            <p:cNvSpPr>
              <a:spLocks/>
            </p:cNvSpPr>
            <p:nvPr/>
          </p:nvSpPr>
          <p:spPr bwMode="auto">
            <a:xfrm>
              <a:off x="1400175" y="2803525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4" name="Freeform 12"/>
            <p:cNvSpPr>
              <a:spLocks/>
            </p:cNvSpPr>
            <p:nvPr/>
          </p:nvSpPr>
          <p:spPr bwMode="auto">
            <a:xfrm>
              <a:off x="1400175" y="2803525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5" name="Freeform 13"/>
            <p:cNvSpPr>
              <a:spLocks/>
            </p:cNvSpPr>
            <p:nvPr/>
          </p:nvSpPr>
          <p:spPr bwMode="auto">
            <a:xfrm>
              <a:off x="1793875" y="2784475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6" name="Freeform 14"/>
            <p:cNvSpPr>
              <a:spLocks/>
            </p:cNvSpPr>
            <p:nvPr/>
          </p:nvSpPr>
          <p:spPr bwMode="auto">
            <a:xfrm>
              <a:off x="1793875" y="2784475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7" name="Freeform 15"/>
            <p:cNvSpPr>
              <a:spLocks/>
            </p:cNvSpPr>
            <p:nvPr/>
          </p:nvSpPr>
          <p:spPr bwMode="auto">
            <a:xfrm>
              <a:off x="2187575" y="2366963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8" name="Freeform 16"/>
            <p:cNvSpPr>
              <a:spLocks/>
            </p:cNvSpPr>
            <p:nvPr/>
          </p:nvSpPr>
          <p:spPr bwMode="auto">
            <a:xfrm>
              <a:off x="2187575" y="2366963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09" name="Freeform 17"/>
            <p:cNvSpPr>
              <a:spLocks/>
            </p:cNvSpPr>
            <p:nvPr/>
          </p:nvSpPr>
          <p:spPr bwMode="auto">
            <a:xfrm>
              <a:off x="2579688" y="2098675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9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0" name="Freeform 18"/>
            <p:cNvSpPr>
              <a:spLocks/>
            </p:cNvSpPr>
            <p:nvPr/>
          </p:nvSpPr>
          <p:spPr bwMode="auto">
            <a:xfrm>
              <a:off x="2579688" y="2098675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9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1" name="Freeform 19"/>
            <p:cNvSpPr>
              <a:spLocks/>
            </p:cNvSpPr>
            <p:nvPr/>
          </p:nvSpPr>
          <p:spPr bwMode="auto">
            <a:xfrm>
              <a:off x="2971800" y="2082800"/>
              <a:ext cx="101600" cy="103188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2" name="Freeform 20"/>
            <p:cNvSpPr>
              <a:spLocks/>
            </p:cNvSpPr>
            <p:nvPr/>
          </p:nvSpPr>
          <p:spPr bwMode="auto">
            <a:xfrm>
              <a:off x="2971800" y="2082800"/>
              <a:ext cx="101600" cy="103188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3" name="Freeform 21"/>
            <p:cNvSpPr>
              <a:spLocks/>
            </p:cNvSpPr>
            <p:nvPr/>
          </p:nvSpPr>
          <p:spPr bwMode="auto">
            <a:xfrm>
              <a:off x="3365500" y="2001838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8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8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4" name="Freeform 22"/>
            <p:cNvSpPr>
              <a:spLocks/>
            </p:cNvSpPr>
            <p:nvPr/>
          </p:nvSpPr>
          <p:spPr bwMode="auto">
            <a:xfrm>
              <a:off x="3365500" y="2001838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8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8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5" name="Freeform 23"/>
            <p:cNvSpPr>
              <a:spLocks/>
            </p:cNvSpPr>
            <p:nvPr/>
          </p:nvSpPr>
          <p:spPr bwMode="auto">
            <a:xfrm>
              <a:off x="3757613" y="2189163"/>
              <a:ext cx="103188" cy="101600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3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100 w 128"/>
                <a:gd name="T11" fmla="*/ 117 h 129"/>
                <a:gd name="T12" fmla="*/ 88 w 128"/>
                <a:gd name="T13" fmla="*/ 123 h 129"/>
                <a:gd name="T14" fmla="*/ 77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4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4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7 w 128"/>
                <a:gd name="T51" fmla="*/ 0 h 129"/>
                <a:gd name="T52" fmla="*/ 88 w 128"/>
                <a:gd name="T53" fmla="*/ 4 h 129"/>
                <a:gd name="T54" fmla="*/ 100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3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6" y="50"/>
                  </a:lnTo>
                  <a:lnTo>
                    <a:pt x="128" y="6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6" name="Freeform 24"/>
            <p:cNvSpPr>
              <a:spLocks/>
            </p:cNvSpPr>
            <p:nvPr/>
          </p:nvSpPr>
          <p:spPr bwMode="auto">
            <a:xfrm>
              <a:off x="3757613" y="2189163"/>
              <a:ext cx="103188" cy="101600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3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100 w 128"/>
                <a:gd name="T11" fmla="*/ 117 h 129"/>
                <a:gd name="T12" fmla="*/ 88 w 128"/>
                <a:gd name="T13" fmla="*/ 123 h 129"/>
                <a:gd name="T14" fmla="*/ 77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4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4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7 w 128"/>
                <a:gd name="T51" fmla="*/ 0 h 129"/>
                <a:gd name="T52" fmla="*/ 88 w 128"/>
                <a:gd name="T53" fmla="*/ 4 h 129"/>
                <a:gd name="T54" fmla="*/ 100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3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7" name="Freeform 25"/>
            <p:cNvSpPr>
              <a:spLocks/>
            </p:cNvSpPr>
            <p:nvPr/>
          </p:nvSpPr>
          <p:spPr bwMode="auto">
            <a:xfrm>
              <a:off x="4151313" y="2266950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8" name="Freeform 26"/>
            <p:cNvSpPr>
              <a:spLocks/>
            </p:cNvSpPr>
            <p:nvPr/>
          </p:nvSpPr>
          <p:spPr bwMode="auto">
            <a:xfrm>
              <a:off x="4151313" y="2266950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19" name="Freeform 27"/>
            <p:cNvSpPr>
              <a:spLocks/>
            </p:cNvSpPr>
            <p:nvPr/>
          </p:nvSpPr>
          <p:spPr bwMode="auto">
            <a:xfrm>
              <a:off x="4545013" y="2482850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8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9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9 h 129"/>
                <a:gd name="T56" fmla="*/ 110 w 129"/>
                <a:gd name="T57" fmla="*/ 17 h 129"/>
                <a:gd name="T58" fmla="*/ 118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0" name="Freeform 28"/>
            <p:cNvSpPr>
              <a:spLocks/>
            </p:cNvSpPr>
            <p:nvPr/>
          </p:nvSpPr>
          <p:spPr bwMode="auto">
            <a:xfrm>
              <a:off x="4545013" y="2482850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8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9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9 h 129"/>
                <a:gd name="T56" fmla="*/ 110 w 129"/>
                <a:gd name="T57" fmla="*/ 17 h 129"/>
                <a:gd name="T58" fmla="*/ 118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1" name="Freeform 29"/>
            <p:cNvSpPr>
              <a:spLocks/>
            </p:cNvSpPr>
            <p:nvPr/>
          </p:nvSpPr>
          <p:spPr bwMode="auto">
            <a:xfrm>
              <a:off x="4937125" y="2714625"/>
              <a:ext cx="103188" cy="101600"/>
            </a:xfrm>
            <a:custGeom>
              <a:avLst/>
              <a:gdLst>
                <a:gd name="T0" fmla="*/ 128 w 128"/>
                <a:gd name="T1" fmla="*/ 63 h 128"/>
                <a:gd name="T2" fmla="*/ 127 w 128"/>
                <a:gd name="T3" fmla="*/ 76 h 128"/>
                <a:gd name="T4" fmla="*/ 123 w 128"/>
                <a:gd name="T5" fmla="*/ 88 h 128"/>
                <a:gd name="T6" fmla="*/ 117 w 128"/>
                <a:gd name="T7" fmla="*/ 100 h 128"/>
                <a:gd name="T8" fmla="*/ 109 w 128"/>
                <a:gd name="T9" fmla="*/ 109 h 128"/>
                <a:gd name="T10" fmla="*/ 100 w 128"/>
                <a:gd name="T11" fmla="*/ 117 h 128"/>
                <a:gd name="T12" fmla="*/ 88 w 128"/>
                <a:gd name="T13" fmla="*/ 123 h 128"/>
                <a:gd name="T14" fmla="*/ 77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3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100 h 128"/>
                <a:gd name="T28" fmla="*/ 4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50 h 128"/>
                <a:gd name="T36" fmla="*/ 4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4 h 128"/>
                <a:gd name="T46" fmla="*/ 50 w 128"/>
                <a:gd name="T47" fmla="*/ 0 h 128"/>
                <a:gd name="T48" fmla="*/ 63 w 128"/>
                <a:gd name="T49" fmla="*/ 0 h 128"/>
                <a:gd name="T50" fmla="*/ 77 w 128"/>
                <a:gd name="T51" fmla="*/ 0 h 128"/>
                <a:gd name="T52" fmla="*/ 88 w 128"/>
                <a:gd name="T53" fmla="*/ 4 h 128"/>
                <a:gd name="T54" fmla="*/ 100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3 w 128"/>
                <a:gd name="T61" fmla="*/ 38 h 128"/>
                <a:gd name="T62" fmla="*/ 127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2" name="Freeform 30"/>
            <p:cNvSpPr>
              <a:spLocks/>
            </p:cNvSpPr>
            <p:nvPr/>
          </p:nvSpPr>
          <p:spPr bwMode="auto">
            <a:xfrm>
              <a:off x="4937125" y="2714625"/>
              <a:ext cx="103188" cy="101600"/>
            </a:xfrm>
            <a:custGeom>
              <a:avLst/>
              <a:gdLst>
                <a:gd name="T0" fmla="*/ 128 w 128"/>
                <a:gd name="T1" fmla="*/ 63 h 128"/>
                <a:gd name="T2" fmla="*/ 127 w 128"/>
                <a:gd name="T3" fmla="*/ 76 h 128"/>
                <a:gd name="T4" fmla="*/ 123 w 128"/>
                <a:gd name="T5" fmla="*/ 88 h 128"/>
                <a:gd name="T6" fmla="*/ 117 w 128"/>
                <a:gd name="T7" fmla="*/ 100 h 128"/>
                <a:gd name="T8" fmla="*/ 109 w 128"/>
                <a:gd name="T9" fmla="*/ 109 h 128"/>
                <a:gd name="T10" fmla="*/ 100 w 128"/>
                <a:gd name="T11" fmla="*/ 117 h 128"/>
                <a:gd name="T12" fmla="*/ 88 w 128"/>
                <a:gd name="T13" fmla="*/ 123 h 128"/>
                <a:gd name="T14" fmla="*/ 77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3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100 h 128"/>
                <a:gd name="T28" fmla="*/ 4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50 h 128"/>
                <a:gd name="T36" fmla="*/ 4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4 h 128"/>
                <a:gd name="T46" fmla="*/ 50 w 128"/>
                <a:gd name="T47" fmla="*/ 0 h 128"/>
                <a:gd name="T48" fmla="*/ 63 w 128"/>
                <a:gd name="T49" fmla="*/ 0 h 128"/>
                <a:gd name="T50" fmla="*/ 77 w 128"/>
                <a:gd name="T51" fmla="*/ 0 h 128"/>
                <a:gd name="T52" fmla="*/ 88 w 128"/>
                <a:gd name="T53" fmla="*/ 4 h 128"/>
                <a:gd name="T54" fmla="*/ 100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3 w 128"/>
                <a:gd name="T61" fmla="*/ 38 h 128"/>
                <a:gd name="T62" fmla="*/ 127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3" name="Freeform 31"/>
            <p:cNvSpPr>
              <a:spLocks/>
            </p:cNvSpPr>
            <p:nvPr/>
          </p:nvSpPr>
          <p:spPr bwMode="auto">
            <a:xfrm>
              <a:off x="5330825" y="1938338"/>
              <a:ext cx="101600" cy="103188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7 w 129"/>
                <a:gd name="T7" fmla="*/ 99 h 128"/>
                <a:gd name="T8" fmla="*/ 110 w 129"/>
                <a:gd name="T9" fmla="*/ 109 h 128"/>
                <a:gd name="T10" fmla="*/ 100 w 129"/>
                <a:gd name="T11" fmla="*/ 117 h 128"/>
                <a:gd name="T12" fmla="*/ 88 w 129"/>
                <a:gd name="T13" fmla="*/ 122 h 128"/>
                <a:gd name="T14" fmla="*/ 77 w 129"/>
                <a:gd name="T15" fmla="*/ 126 h 128"/>
                <a:gd name="T16" fmla="*/ 63 w 129"/>
                <a:gd name="T17" fmla="*/ 128 h 128"/>
                <a:gd name="T18" fmla="*/ 50 w 129"/>
                <a:gd name="T19" fmla="*/ 126 h 128"/>
                <a:gd name="T20" fmla="*/ 39 w 129"/>
                <a:gd name="T21" fmla="*/ 122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99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49 h 128"/>
                <a:gd name="T36" fmla="*/ 4 w 129"/>
                <a:gd name="T37" fmla="*/ 38 h 128"/>
                <a:gd name="T38" fmla="*/ 10 w 129"/>
                <a:gd name="T39" fmla="*/ 26 h 128"/>
                <a:gd name="T40" fmla="*/ 17 w 129"/>
                <a:gd name="T41" fmla="*/ 17 h 128"/>
                <a:gd name="T42" fmla="*/ 27 w 129"/>
                <a:gd name="T43" fmla="*/ 9 h 128"/>
                <a:gd name="T44" fmla="*/ 39 w 129"/>
                <a:gd name="T45" fmla="*/ 3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3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6 h 128"/>
                <a:gd name="T60" fmla="*/ 123 w 129"/>
                <a:gd name="T61" fmla="*/ 38 h 128"/>
                <a:gd name="T62" fmla="*/ 127 w 129"/>
                <a:gd name="T63" fmla="*/ 49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2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9" y="122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9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3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7" y="49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4" name="Freeform 32"/>
            <p:cNvSpPr>
              <a:spLocks/>
            </p:cNvSpPr>
            <p:nvPr/>
          </p:nvSpPr>
          <p:spPr bwMode="auto">
            <a:xfrm>
              <a:off x="5330825" y="1938338"/>
              <a:ext cx="101600" cy="103188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7 w 129"/>
                <a:gd name="T7" fmla="*/ 99 h 128"/>
                <a:gd name="T8" fmla="*/ 110 w 129"/>
                <a:gd name="T9" fmla="*/ 109 h 128"/>
                <a:gd name="T10" fmla="*/ 100 w 129"/>
                <a:gd name="T11" fmla="*/ 117 h 128"/>
                <a:gd name="T12" fmla="*/ 88 w 129"/>
                <a:gd name="T13" fmla="*/ 122 h 128"/>
                <a:gd name="T14" fmla="*/ 77 w 129"/>
                <a:gd name="T15" fmla="*/ 126 h 128"/>
                <a:gd name="T16" fmla="*/ 63 w 129"/>
                <a:gd name="T17" fmla="*/ 128 h 128"/>
                <a:gd name="T18" fmla="*/ 50 w 129"/>
                <a:gd name="T19" fmla="*/ 126 h 128"/>
                <a:gd name="T20" fmla="*/ 39 w 129"/>
                <a:gd name="T21" fmla="*/ 122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99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49 h 128"/>
                <a:gd name="T36" fmla="*/ 4 w 129"/>
                <a:gd name="T37" fmla="*/ 38 h 128"/>
                <a:gd name="T38" fmla="*/ 10 w 129"/>
                <a:gd name="T39" fmla="*/ 26 h 128"/>
                <a:gd name="T40" fmla="*/ 17 w 129"/>
                <a:gd name="T41" fmla="*/ 17 h 128"/>
                <a:gd name="T42" fmla="*/ 27 w 129"/>
                <a:gd name="T43" fmla="*/ 9 h 128"/>
                <a:gd name="T44" fmla="*/ 39 w 129"/>
                <a:gd name="T45" fmla="*/ 3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3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6 h 128"/>
                <a:gd name="T60" fmla="*/ 123 w 129"/>
                <a:gd name="T61" fmla="*/ 38 h 128"/>
                <a:gd name="T62" fmla="*/ 127 w 129"/>
                <a:gd name="T63" fmla="*/ 49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2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9" y="122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9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3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7" y="49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5" name="Freeform 33"/>
            <p:cNvSpPr>
              <a:spLocks/>
            </p:cNvSpPr>
            <p:nvPr/>
          </p:nvSpPr>
          <p:spPr bwMode="auto">
            <a:xfrm>
              <a:off x="5724525" y="2179638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8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7 h 128"/>
                <a:gd name="T16" fmla="*/ 64 w 129"/>
                <a:gd name="T17" fmla="*/ 128 h 128"/>
                <a:gd name="T18" fmla="*/ 50 w 129"/>
                <a:gd name="T19" fmla="*/ 127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8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8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6" name="Freeform 34"/>
            <p:cNvSpPr>
              <a:spLocks/>
            </p:cNvSpPr>
            <p:nvPr/>
          </p:nvSpPr>
          <p:spPr bwMode="auto">
            <a:xfrm>
              <a:off x="5724525" y="2179638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8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7 h 128"/>
                <a:gd name="T16" fmla="*/ 64 w 129"/>
                <a:gd name="T17" fmla="*/ 128 h 128"/>
                <a:gd name="T18" fmla="*/ 50 w 129"/>
                <a:gd name="T19" fmla="*/ 127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8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8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7" name="Freeform 35"/>
            <p:cNvSpPr>
              <a:spLocks/>
            </p:cNvSpPr>
            <p:nvPr/>
          </p:nvSpPr>
          <p:spPr bwMode="auto">
            <a:xfrm>
              <a:off x="6116638" y="2043113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7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100 w 128"/>
                <a:gd name="T11" fmla="*/ 117 h 129"/>
                <a:gd name="T12" fmla="*/ 88 w 128"/>
                <a:gd name="T13" fmla="*/ 123 h 129"/>
                <a:gd name="T14" fmla="*/ 77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4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4 w 128"/>
                <a:gd name="T37" fmla="*/ 39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7 w 128"/>
                <a:gd name="T51" fmla="*/ 0 h 129"/>
                <a:gd name="T52" fmla="*/ 88 w 128"/>
                <a:gd name="T53" fmla="*/ 4 h 129"/>
                <a:gd name="T54" fmla="*/ 100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9 h 129"/>
                <a:gd name="T62" fmla="*/ 127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8" name="Freeform 36"/>
            <p:cNvSpPr>
              <a:spLocks/>
            </p:cNvSpPr>
            <p:nvPr/>
          </p:nvSpPr>
          <p:spPr bwMode="auto">
            <a:xfrm>
              <a:off x="6116638" y="2043113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7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100 w 128"/>
                <a:gd name="T11" fmla="*/ 117 h 129"/>
                <a:gd name="T12" fmla="*/ 88 w 128"/>
                <a:gd name="T13" fmla="*/ 123 h 129"/>
                <a:gd name="T14" fmla="*/ 77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4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4 w 128"/>
                <a:gd name="T37" fmla="*/ 39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7 w 128"/>
                <a:gd name="T51" fmla="*/ 0 h 129"/>
                <a:gd name="T52" fmla="*/ 88 w 128"/>
                <a:gd name="T53" fmla="*/ 4 h 129"/>
                <a:gd name="T54" fmla="*/ 100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9 h 129"/>
                <a:gd name="T62" fmla="*/ 127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29" name="Freeform 37"/>
            <p:cNvSpPr>
              <a:spLocks/>
            </p:cNvSpPr>
            <p:nvPr/>
          </p:nvSpPr>
          <p:spPr bwMode="auto">
            <a:xfrm>
              <a:off x="6508750" y="2641600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7 w 129"/>
                <a:gd name="T7" fmla="*/ 99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2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2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99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49 h 128"/>
                <a:gd name="T36" fmla="*/ 4 w 129"/>
                <a:gd name="T37" fmla="*/ 38 h 128"/>
                <a:gd name="T38" fmla="*/ 10 w 129"/>
                <a:gd name="T39" fmla="*/ 26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3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3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6 h 128"/>
                <a:gd name="T60" fmla="*/ 123 w 129"/>
                <a:gd name="T61" fmla="*/ 38 h 128"/>
                <a:gd name="T62" fmla="*/ 127 w 129"/>
                <a:gd name="T63" fmla="*/ 49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2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2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10" y="26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3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3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7" y="49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0" name="Freeform 38"/>
            <p:cNvSpPr>
              <a:spLocks/>
            </p:cNvSpPr>
            <p:nvPr/>
          </p:nvSpPr>
          <p:spPr bwMode="auto">
            <a:xfrm>
              <a:off x="6508750" y="2641600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7 w 129"/>
                <a:gd name="T7" fmla="*/ 99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2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2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99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49 h 128"/>
                <a:gd name="T36" fmla="*/ 4 w 129"/>
                <a:gd name="T37" fmla="*/ 38 h 128"/>
                <a:gd name="T38" fmla="*/ 10 w 129"/>
                <a:gd name="T39" fmla="*/ 26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3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3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6 h 128"/>
                <a:gd name="T60" fmla="*/ 123 w 129"/>
                <a:gd name="T61" fmla="*/ 38 h 128"/>
                <a:gd name="T62" fmla="*/ 127 w 129"/>
                <a:gd name="T63" fmla="*/ 49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2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2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10" y="26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3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3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7" y="49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1" name="Freeform 39"/>
            <p:cNvSpPr>
              <a:spLocks/>
            </p:cNvSpPr>
            <p:nvPr/>
          </p:nvSpPr>
          <p:spPr bwMode="auto">
            <a:xfrm>
              <a:off x="6902450" y="2668588"/>
              <a:ext cx="101600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2" name="Freeform 40"/>
            <p:cNvSpPr>
              <a:spLocks/>
            </p:cNvSpPr>
            <p:nvPr/>
          </p:nvSpPr>
          <p:spPr bwMode="auto">
            <a:xfrm>
              <a:off x="6902450" y="2668588"/>
              <a:ext cx="101600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3" name="Freeform 41"/>
            <p:cNvSpPr>
              <a:spLocks/>
            </p:cNvSpPr>
            <p:nvPr/>
          </p:nvSpPr>
          <p:spPr bwMode="auto">
            <a:xfrm>
              <a:off x="7294563" y="2217738"/>
              <a:ext cx="103188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09 w 129"/>
                <a:gd name="T9" fmla="*/ 109 h 128"/>
                <a:gd name="T10" fmla="*/ 100 w 129"/>
                <a:gd name="T11" fmla="*/ 117 h 128"/>
                <a:gd name="T12" fmla="*/ 88 w 129"/>
                <a:gd name="T13" fmla="*/ 123 h 128"/>
                <a:gd name="T14" fmla="*/ 77 w 129"/>
                <a:gd name="T15" fmla="*/ 127 h 128"/>
                <a:gd name="T16" fmla="*/ 63 w 129"/>
                <a:gd name="T17" fmla="*/ 128 h 128"/>
                <a:gd name="T18" fmla="*/ 50 w 129"/>
                <a:gd name="T19" fmla="*/ 127 h 128"/>
                <a:gd name="T20" fmla="*/ 38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8 w 129"/>
                <a:gd name="T45" fmla="*/ 4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4 h 128"/>
                <a:gd name="T54" fmla="*/ 100 w 129"/>
                <a:gd name="T55" fmla="*/ 9 h 128"/>
                <a:gd name="T56" fmla="*/ 109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8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4" name="Freeform 42"/>
            <p:cNvSpPr>
              <a:spLocks/>
            </p:cNvSpPr>
            <p:nvPr/>
          </p:nvSpPr>
          <p:spPr bwMode="auto">
            <a:xfrm>
              <a:off x="7294563" y="2217738"/>
              <a:ext cx="103188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09 w 129"/>
                <a:gd name="T9" fmla="*/ 109 h 128"/>
                <a:gd name="T10" fmla="*/ 100 w 129"/>
                <a:gd name="T11" fmla="*/ 117 h 128"/>
                <a:gd name="T12" fmla="*/ 88 w 129"/>
                <a:gd name="T13" fmla="*/ 123 h 128"/>
                <a:gd name="T14" fmla="*/ 77 w 129"/>
                <a:gd name="T15" fmla="*/ 127 h 128"/>
                <a:gd name="T16" fmla="*/ 63 w 129"/>
                <a:gd name="T17" fmla="*/ 128 h 128"/>
                <a:gd name="T18" fmla="*/ 50 w 129"/>
                <a:gd name="T19" fmla="*/ 127 h 128"/>
                <a:gd name="T20" fmla="*/ 38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8 w 129"/>
                <a:gd name="T45" fmla="*/ 4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4 h 128"/>
                <a:gd name="T54" fmla="*/ 100 w 129"/>
                <a:gd name="T55" fmla="*/ 9 h 128"/>
                <a:gd name="T56" fmla="*/ 109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8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5" name="Freeform 43"/>
            <p:cNvSpPr>
              <a:spLocks/>
            </p:cNvSpPr>
            <p:nvPr/>
          </p:nvSpPr>
          <p:spPr bwMode="auto">
            <a:xfrm>
              <a:off x="7688263" y="2151063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8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8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6" name="Freeform 44"/>
            <p:cNvSpPr>
              <a:spLocks/>
            </p:cNvSpPr>
            <p:nvPr/>
          </p:nvSpPr>
          <p:spPr bwMode="auto">
            <a:xfrm>
              <a:off x="7688263" y="2151063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8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8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7" name="Freeform 45"/>
            <p:cNvSpPr>
              <a:spLocks/>
            </p:cNvSpPr>
            <p:nvPr/>
          </p:nvSpPr>
          <p:spPr bwMode="auto">
            <a:xfrm>
              <a:off x="8081963" y="1817688"/>
              <a:ext cx="101600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8" name="Freeform 46"/>
            <p:cNvSpPr>
              <a:spLocks/>
            </p:cNvSpPr>
            <p:nvPr/>
          </p:nvSpPr>
          <p:spPr bwMode="auto">
            <a:xfrm>
              <a:off x="8081963" y="1817688"/>
              <a:ext cx="101600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39" name="Rectangle 47"/>
            <p:cNvSpPr>
              <a:spLocks noChangeArrowheads="1"/>
            </p:cNvSpPr>
            <p:nvPr/>
          </p:nvSpPr>
          <p:spPr bwMode="auto">
            <a:xfrm>
              <a:off x="1319213" y="255746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5,01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0" name="Rectangle 48"/>
            <p:cNvSpPr>
              <a:spLocks noChangeArrowheads="1"/>
            </p:cNvSpPr>
            <p:nvPr/>
          </p:nvSpPr>
          <p:spPr bwMode="auto">
            <a:xfrm>
              <a:off x="1711325" y="253841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5,04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1" name="Rectangle 49"/>
            <p:cNvSpPr>
              <a:spLocks noChangeArrowheads="1"/>
            </p:cNvSpPr>
            <p:nvPr/>
          </p:nvSpPr>
          <p:spPr bwMode="auto">
            <a:xfrm>
              <a:off x="2105025" y="2120900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5,80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2" name="Rectangle 50"/>
            <p:cNvSpPr>
              <a:spLocks noChangeArrowheads="1"/>
            </p:cNvSpPr>
            <p:nvPr/>
          </p:nvSpPr>
          <p:spPr bwMode="auto">
            <a:xfrm>
              <a:off x="2497138" y="185102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6,35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3" name="Rectangle 51"/>
            <p:cNvSpPr>
              <a:spLocks noChangeArrowheads="1"/>
            </p:cNvSpPr>
            <p:nvPr/>
          </p:nvSpPr>
          <p:spPr bwMode="auto">
            <a:xfrm>
              <a:off x="2890838" y="183832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6,38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4" name="Rectangle 52"/>
            <p:cNvSpPr>
              <a:spLocks noChangeArrowheads="1"/>
            </p:cNvSpPr>
            <p:nvPr/>
          </p:nvSpPr>
          <p:spPr bwMode="auto">
            <a:xfrm>
              <a:off x="3284538" y="175577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6,56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5" name="Rectangle 53"/>
            <p:cNvSpPr>
              <a:spLocks noChangeArrowheads="1"/>
            </p:cNvSpPr>
            <p:nvPr/>
          </p:nvSpPr>
          <p:spPr bwMode="auto">
            <a:xfrm>
              <a:off x="3676650" y="1943100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6,16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6" name="Rectangle 54"/>
            <p:cNvSpPr>
              <a:spLocks noChangeArrowheads="1"/>
            </p:cNvSpPr>
            <p:nvPr/>
          </p:nvSpPr>
          <p:spPr bwMode="auto">
            <a:xfrm>
              <a:off x="4070350" y="2020888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6,00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7" name="Rectangle 55"/>
            <p:cNvSpPr>
              <a:spLocks noChangeArrowheads="1"/>
            </p:cNvSpPr>
            <p:nvPr/>
          </p:nvSpPr>
          <p:spPr bwMode="auto">
            <a:xfrm>
              <a:off x="4464050" y="2235200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5,58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8" name="Rectangle 56"/>
            <p:cNvSpPr>
              <a:spLocks noChangeArrowheads="1"/>
            </p:cNvSpPr>
            <p:nvPr/>
          </p:nvSpPr>
          <p:spPr bwMode="auto">
            <a:xfrm>
              <a:off x="4857750" y="246856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5,16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9" name="Rectangle 57"/>
            <p:cNvSpPr>
              <a:spLocks noChangeArrowheads="1"/>
            </p:cNvSpPr>
            <p:nvPr/>
          </p:nvSpPr>
          <p:spPr bwMode="auto">
            <a:xfrm>
              <a:off x="5248275" y="169386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6,70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0" name="Rectangle 58"/>
            <p:cNvSpPr>
              <a:spLocks noChangeArrowheads="1"/>
            </p:cNvSpPr>
            <p:nvPr/>
          </p:nvSpPr>
          <p:spPr bwMode="auto">
            <a:xfrm>
              <a:off x="5641975" y="1931988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6,18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1" name="Rectangle 59"/>
            <p:cNvSpPr>
              <a:spLocks noChangeArrowheads="1"/>
            </p:cNvSpPr>
            <p:nvPr/>
          </p:nvSpPr>
          <p:spPr bwMode="auto">
            <a:xfrm>
              <a:off x="6035675" y="1797050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6,47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2" name="Rectangle 60"/>
            <p:cNvSpPr>
              <a:spLocks noChangeArrowheads="1"/>
            </p:cNvSpPr>
            <p:nvPr/>
          </p:nvSpPr>
          <p:spPr bwMode="auto">
            <a:xfrm>
              <a:off x="6427788" y="2395538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5,29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3" name="Rectangle 61"/>
            <p:cNvSpPr>
              <a:spLocks noChangeArrowheads="1"/>
            </p:cNvSpPr>
            <p:nvPr/>
          </p:nvSpPr>
          <p:spPr bwMode="auto">
            <a:xfrm>
              <a:off x="6821488" y="242252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5,24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4" name="Rectangle 62"/>
            <p:cNvSpPr>
              <a:spLocks noChangeArrowheads="1"/>
            </p:cNvSpPr>
            <p:nvPr/>
          </p:nvSpPr>
          <p:spPr bwMode="auto">
            <a:xfrm>
              <a:off x="7215188" y="197167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6,10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5" name="Rectangle 63"/>
            <p:cNvSpPr>
              <a:spLocks noChangeArrowheads="1"/>
            </p:cNvSpPr>
            <p:nvPr/>
          </p:nvSpPr>
          <p:spPr bwMode="auto">
            <a:xfrm>
              <a:off x="7607300" y="190341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6,24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6" name="Rectangle 64"/>
            <p:cNvSpPr>
              <a:spLocks noChangeArrowheads="1"/>
            </p:cNvSpPr>
            <p:nvPr/>
          </p:nvSpPr>
          <p:spPr bwMode="auto">
            <a:xfrm>
              <a:off x="8001000" y="157162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6,98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57" name="Grupo 756"/>
          <p:cNvGrpSpPr/>
          <p:nvPr/>
        </p:nvGrpSpPr>
        <p:grpSpPr>
          <a:xfrm>
            <a:off x="948200" y="3031104"/>
            <a:ext cx="7538588" cy="1087437"/>
            <a:chOff x="1400175" y="1817688"/>
            <a:chExt cx="6783388" cy="1087437"/>
          </a:xfrm>
        </p:grpSpPr>
        <p:sp>
          <p:nvSpPr>
            <p:cNvPr id="758" name="Freeform 10"/>
            <p:cNvSpPr>
              <a:spLocks/>
            </p:cNvSpPr>
            <p:nvPr/>
          </p:nvSpPr>
          <p:spPr bwMode="auto">
            <a:xfrm>
              <a:off x="1423988" y="1839913"/>
              <a:ext cx="6737350" cy="1060450"/>
            </a:xfrm>
            <a:custGeom>
              <a:avLst/>
              <a:gdLst>
                <a:gd name="T0" fmla="*/ 404 w 8488"/>
                <a:gd name="T1" fmla="*/ 1261 h 1336"/>
                <a:gd name="T2" fmla="*/ 584 w 8488"/>
                <a:gd name="T3" fmla="*/ 1171 h 1336"/>
                <a:gd name="T4" fmla="*/ 937 w 8488"/>
                <a:gd name="T5" fmla="*/ 766 h 1336"/>
                <a:gd name="T6" fmla="*/ 1316 w 8488"/>
                <a:gd name="T7" fmla="*/ 455 h 1336"/>
                <a:gd name="T8" fmla="*/ 1705 w 8488"/>
                <a:gd name="T9" fmla="*/ 328 h 1336"/>
                <a:gd name="T10" fmla="*/ 2101 w 8488"/>
                <a:gd name="T11" fmla="*/ 318 h 1336"/>
                <a:gd name="T12" fmla="*/ 2498 w 8488"/>
                <a:gd name="T13" fmla="*/ 230 h 1336"/>
                <a:gd name="T14" fmla="*/ 2869 w 8488"/>
                <a:gd name="T15" fmla="*/ 397 h 1336"/>
                <a:gd name="T16" fmla="*/ 3259 w 8488"/>
                <a:gd name="T17" fmla="*/ 514 h 1336"/>
                <a:gd name="T18" fmla="*/ 3673 w 8488"/>
                <a:gd name="T19" fmla="*/ 641 h 1336"/>
                <a:gd name="T20" fmla="*/ 4113 w 8488"/>
                <a:gd name="T21" fmla="*/ 919 h 1336"/>
                <a:gd name="T22" fmla="*/ 4368 w 8488"/>
                <a:gd name="T23" fmla="*/ 1144 h 1336"/>
                <a:gd name="T24" fmla="*/ 4489 w 8488"/>
                <a:gd name="T25" fmla="*/ 1121 h 1336"/>
                <a:gd name="T26" fmla="*/ 4629 w 8488"/>
                <a:gd name="T27" fmla="*/ 862 h 1336"/>
                <a:gd name="T28" fmla="*/ 4846 w 8488"/>
                <a:gd name="T29" fmla="*/ 324 h 1336"/>
                <a:gd name="T30" fmla="*/ 4977 w 8488"/>
                <a:gd name="T31" fmla="*/ 153 h 1336"/>
                <a:gd name="T32" fmla="*/ 5144 w 8488"/>
                <a:gd name="T33" fmla="*/ 163 h 1336"/>
                <a:gd name="T34" fmla="*/ 5397 w 8488"/>
                <a:gd name="T35" fmla="*/ 405 h 1336"/>
                <a:gd name="T36" fmla="*/ 5536 w 8488"/>
                <a:gd name="T37" fmla="*/ 451 h 1336"/>
                <a:gd name="T38" fmla="*/ 5774 w 8488"/>
                <a:gd name="T39" fmla="*/ 307 h 1336"/>
                <a:gd name="T40" fmla="*/ 5993 w 8488"/>
                <a:gd name="T41" fmla="*/ 288 h 1336"/>
                <a:gd name="T42" fmla="*/ 6194 w 8488"/>
                <a:gd name="T43" fmla="*/ 549 h 1336"/>
                <a:gd name="T44" fmla="*/ 6438 w 8488"/>
                <a:gd name="T45" fmla="*/ 987 h 1336"/>
                <a:gd name="T46" fmla="*/ 6609 w 8488"/>
                <a:gd name="T47" fmla="*/ 1113 h 1336"/>
                <a:gd name="T48" fmla="*/ 6922 w 8488"/>
                <a:gd name="T49" fmla="*/ 1092 h 1336"/>
                <a:gd name="T50" fmla="*/ 7125 w 8488"/>
                <a:gd name="T51" fmla="*/ 896 h 1336"/>
                <a:gd name="T52" fmla="*/ 7390 w 8488"/>
                <a:gd name="T53" fmla="*/ 551 h 1336"/>
                <a:gd name="T54" fmla="*/ 7613 w 8488"/>
                <a:gd name="T55" fmla="*/ 453 h 1336"/>
                <a:gd name="T56" fmla="*/ 7914 w 8488"/>
                <a:gd name="T57" fmla="*/ 436 h 1336"/>
                <a:gd name="T58" fmla="*/ 8304 w 8488"/>
                <a:gd name="T59" fmla="*/ 123 h 1336"/>
                <a:gd name="T60" fmla="*/ 8475 w 8488"/>
                <a:gd name="T61" fmla="*/ 61 h 1336"/>
                <a:gd name="T62" fmla="*/ 8037 w 8488"/>
                <a:gd name="T63" fmla="*/ 449 h 1336"/>
                <a:gd name="T64" fmla="*/ 7740 w 8488"/>
                <a:gd name="T65" fmla="*/ 524 h 1336"/>
                <a:gd name="T66" fmla="*/ 7496 w 8488"/>
                <a:gd name="T67" fmla="*/ 560 h 1336"/>
                <a:gd name="T68" fmla="*/ 7306 w 8488"/>
                <a:gd name="T69" fmla="*/ 764 h 1336"/>
                <a:gd name="T70" fmla="*/ 7035 w 8488"/>
                <a:gd name="T71" fmla="*/ 1106 h 1336"/>
                <a:gd name="T72" fmla="*/ 6682 w 8488"/>
                <a:gd name="T73" fmla="*/ 1205 h 1336"/>
                <a:gd name="T74" fmla="*/ 6449 w 8488"/>
                <a:gd name="T75" fmla="*/ 1100 h 1336"/>
                <a:gd name="T76" fmla="*/ 6256 w 8488"/>
                <a:gd name="T77" fmla="*/ 819 h 1336"/>
                <a:gd name="T78" fmla="*/ 6012 w 8488"/>
                <a:gd name="T79" fmla="*/ 397 h 1336"/>
                <a:gd name="T80" fmla="*/ 5866 w 8488"/>
                <a:gd name="T81" fmla="*/ 341 h 1336"/>
                <a:gd name="T82" fmla="*/ 5622 w 8488"/>
                <a:gd name="T83" fmla="*/ 491 h 1336"/>
                <a:gd name="T84" fmla="*/ 5418 w 8488"/>
                <a:gd name="T85" fmla="*/ 507 h 1336"/>
                <a:gd name="T86" fmla="*/ 5163 w 8488"/>
                <a:gd name="T87" fmla="*/ 269 h 1336"/>
                <a:gd name="T88" fmla="*/ 5042 w 8488"/>
                <a:gd name="T89" fmla="*/ 203 h 1336"/>
                <a:gd name="T90" fmla="*/ 4962 w 8488"/>
                <a:gd name="T91" fmla="*/ 267 h 1336"/>
                <a:gd name="T92" fmla="*/ 4771 w 8488"/>
                <a:gd name="T93" fmla="*/ 689 h 1336"/>
                <a:gd name="T94" fmla="*/ 4574 w 8488"/>
                <a:gd name="T95" fmla="*/ 1129 h 1336"/>
                <a:gd name="T96" fmla="*/ 4411 w 8488"/>
                <a:gd name="T97" fmla="*/ 1226 h 1336"/>
                <a:gd name="T98" fmla="*/ 4188 w 8488"/>
                <a:gd name="T99" fmla="*/ 1094 h 1336"/>
                <a:gd name="T100" fmla="*/ 3854 w 8488"/>
                <a:gd name="T101" fmla="*/ 831 h 1336"/>
                <a:gd name="T102" fmla="*/ 3401 w 8488"/>
                <a:gd name="T103" fmla="*/ 608 h 1336"/>
                <a:gd name="T104" fmla="*/ 2961 w 8488"/>
                <a:gd name="T105" fmla="*/ 524 h 1336"/>
                <a:gd name="T106" fmla="*/ 2564 w 8488"/>
                <a:gd name="T107" fmla="*/ 317 h 1336"/>
                <a:gd name="T108" fmla="*/ 2274 w 8488"/>
                <a:gd name="T109" fmla="*/ 338 h 1336"/>
                <a:gd name="T110" fmla="*/ 1859 w 8488"/>
                <a:gd name="T111" fmla="*/ 409 h 1336"/>
                <a:gd name="T112" fmla="*/ 1475 w 8488"/>
                <a:gd name="T113" fmla="*/ 447 h 1336"/>
                <a:gd name="T114" fmla="*/ 1049 w 8488"/>
                <a:gd name="T115" fmla="*/ 754 h 1336"/>
                <a:gd name="T116" fmla="*/ 711 w 8488"/>
                <a:gd name="T117" fmla="*/ 1146 h 1336"/>
                <a:gd name="T118" fmla="*/ 496 w 8488"/>
                <a:gd name="T119" fmla="*/ 1309 h 1336"/>
                <a:gd name="T120" fmla="*/ 125 w 8488"/>
                <a:gd name="T121" fmla="*/ 1315 h 1336"/>
                <a:gd name="T122" fmla="*/ 35 w 8488"/>
                <a:gd name="T123" fmla="*/ 1242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88" h="1336">
                  <a:moveTo>
                    <a:pt x="35" y="1242"/>
                  </a:moveTo>
                  <a:lnTo>
                    <a:pt x="66" y="1240"/>
                  </a:lnTo>
                  <a:lnTo>
                    <a:pt x="98" y="1242"/>
                  </a:lnTo>
                  <a:lnTo>
                    <a:pt x="131" y="1244"/>
                  </a:lnTo>
                  <a:lnTo>
                    <a:pt x="164" y="1248"/>
                  </a:lnTo>
                  <a:lnTo>
                    <a:pt x="225" y="1255"/>
                  </a:lnTo>
                  <a:lnTo>
                    <a:pt x="256" y="1259"/>
                  </a:lnTo>
                  <a:lnTo>
                    <a:pt x="286" y="1261"/>
                  </a:lnTo>
                  <a:lnTo>
                    <a:pt x="315" y="1263"/>
                  </a:lnTo>
                  <a:lnTo>
                    <a:pt x="346" y="1265"/>
                  </a:lnTo>
                  <a:lnTo>
                    <a:pt x="375" y="1263"/>
                  </a:lnTo>
                  <a:lnTo>
                    <a:pt x="404" y="1261"/>
                  </a:lnTo>
                  <a:lnTo>
                    <a:pt x="430" y="1255"/>
                  </a:lnTo>
                  <a:lnTo>
                    <a:pt x="444" y="1251"/>
                  </a:lnTo>
                  <a:lnTo>
                    <a:pt x="457" y="1248"/>
                  </a:lnTo>
                  <a:lnTo>
                    <a:pt x="473" y="1242"/>
                  </a:lnTo>
                  <a:lnTo>
                    <a:pt x="486" y="1236"/>
                  </a:lnTo>
                  <a:lnTo>
                    <a:pt x="500" y="1230"/>
                  </a:lnTo>
                  <a:lnTo>
                    <a:pt x="515" y="1223"/>
                  </a:lnTo>
                  <a:lnTo>
                    <a:pt x="528" y="1215"/>
                  </a:lnTo>
                  <a:lnTo>
                    <a:pt x="542" y="1205"/>
                  </a:lnTo>
                  <a:lnTo>
                    <a:pt x="555" y="1196"/>
                  </a:lnTo>
                  <a:lnTo>
                    <a:pt x="571" y="1184"/>
                  </a:lnTo>
                  <a:lnTo>
                    <a:pt x="584" y="1171"/>
                  </a:lnTo>
                  <a:lnTo>
                    <a:pt x="599" y="1157"/>
                  </a:lnTo>
                  <a:lnTo>
                    <a:pt x="615" y="1144"/>
                  </a:lnTo>
                  <a:lnTo>
                    <a:pt x="628" y="1129"/>
                  </a:lnTo>
                  <a:lnTo>
                    <a:pt x="659" y="1096"/>
                  </a:lnTo>
                  <a:lnTo>
                    <a:pt x="690" y="1063"/>
                  </a:lnTo>
                  <a:lnTo>
                    <a:pt x="720" y="1027"/>
                  </a:lnTo>
                  <a:lnTo>
                    <a:pt x="751" y="988"/>
                  </a:lnTo>
                  <a:lnTo>
                    <a:pt x="813" y="912"/>
                  </a:lnTo>
                  <a:lnTo>
                    <a:pt x="843" y="873"/>
                  </a:lnTo>
                  <a:lnTo>
                    <a:pt x="874" y="837"/>
                  </a:lnTo>
                  <a:lnTo>
                    <a:pt x="907" y="800"/>
                  </a:lnTo>
                  <a:lnTo>
                    <a:pt x="937" y="766"/>
                  </a:lnTo>
                  <a:lnTo>
                    <a:pt x="953" y="748"/>
                  </a:lnTo>
                  <a:lnTo>
                    <a:pt x="970" y="731"/>
                  </a:lnTo>
                  <a:lnTo>
                    <a:pt x="985" y="716"/>
                  </a:lnTo>
                  <a:lnTo>
                    <a:pt x="1003" y="702"/>
                  </a:lnTo>
                  <a:lnTo>
                    <a:pt x="1064" y="649"/>
                  </a:lnTo>
                  <a:lnTo>
                    <a:pt x="1125" y="597"/>
                  </a:lnTo>
                  <a:lnTo>
                    <a:pt x="1158" y="570"/>
                  </a:lnTo>
                  <a:lnTo>
                    <a:pt x="1189" y="545"/>
                  </a:lnTo>
                  <a:lnTo>
                    <a:pt x="1221" y="522"/>
                  </a:lnTo>
                  <a:lnTo>
                    <a:pt x="1252" y="499"/>
                  </a:lnTo>
                  <a:lnTo>
                    <a:pt x="1283" y="476"/>
                  </a:lnTo>
                  <a:lnTo>
                    <a:pt x="1316" y="455"/>
                  </a:lnTo>
                  <a:lnTo>
                    <a:pt x="1346" y="436"/>
                  </a:lnTo>
                  <a:lnTo>
                    <a:pt x="1379" y="416"/>
                  </a:lnTo>
                  <a:lnTo>
                    <a:pt x="1412" y="399"/>
                  </a:lnTo>
                  <a:lnTo>
                    <a:pt x="1442" y="384"/>
                  </a:lnTo>
                  <a:lnTo>
                    <a:pt x="1475" y="368"/>
                  </a:lnTo>
                  <a:lnTo>
                    <a:pt x="1508" y="357"/>
                  </a:lnTo>
                  <a:lnTo>
                    <a:pt x="1540" y="345"/>
                  </a:lnTo>
                  <a:lnTo>
                    <a:pt x="1575" y="338"/>
                  </a:lnTo>
                  <a:lnTo>
                    <a:pt x="1607" y="332"/>
                  </a:lnTo>
                  <a:lnTo>
                    <a:pt x="1640" y="328"/>
                  </a:lnTo>
                  <a:lnTo>
                    <a:pt x="1675" y="328"/>
                  </a:lnTo>
                  <a:lnTo>
                    <a:pt x="1705" y="328"/>
                  </a:lnTo>
                  <a:lnTo>
                    <a:pt x="1738" y="328"/>
                  </a:lnTo>
                  <a:lnTo>
                    <a:pt x="1771" y="330"/>
                  </a:lnTo>
                  <a:lnTo>
                    <a:pt x="1832" y="336"/>
                  </a:lnTo>
                  <a:lnTo>
                    <a:pt x="1863" y="338"/>
                  </a:lnTo>
                  <a:lnTo>
                    <a:pt x="1893" y="340"/>
                  </a:lnTo>
                  <a:lnTo>
                    <a:pt x="1924" y="340"/>
                  </a:lnTo>
                  <a:lnTo>
                    <a:pt x="1955" y="340"/>
                  </a:lnTo>
                  <a:lnTo>
                    <a:pt x="1984" y="340"/>
                  </a:lnTo>
                  <a:lnTo>
                    <a:pt x="2012" y="336"/>
                  </a:lnTo>
                  <a:lnTo>
                    <a:pt x="2041" y="332"/>
                  </a:lnTo>
                  <a:lnTo>
                    <a:pt x="2070" y="326"/>
                  </a:lnTo>
                  <a:lnTo>
                    <a:pt x="2101" y="318"/>
                  </a:lnTo>
                  <a:lnTo>
                    <a:pt x="2130" y="309"/>
                  </a:lnTo>
                  <a:lnTo>
                    <a:pt x="2160" y="299"/>
                  </a:lnTo>
                  <a:lnTo>
                    <a:pt x="2191" y="290"/>
                  </a:lnTo>
                  <a:lnTo>
                    <a:pt x="2252" y="270"/>
                  </a:lnTo>
                  <a:lnTo>
                    <a:pt x="2283" y="261"/>
                  </a:lnTo>
                  <a:lnTo>
                    <a:pt x="2316" y="251"/>
                  </a:lnTo>
                  <a:lnTo>
                    <a:pt x="2348" y="244"/>
                  </a:lnTo>
                  <a:lnTo>
                    <a:pt x="2379" y="236"/>
                  </a:lnTo>
                  <a:lnTo>
                    <a:pt x="2414" y="232"/>
                  </a:lnTo>
                  <a:lnTo>
                    <a:pt x="2446" y="230"/>
                  </a:lnTo>
                  <a:lnTo>
                    <a:pt x="2479" y="230"/>
                  </a:lnTo>
                  <a:lnTo>
                    <a:pt x="2498" y="230"/>
                  </a:lnTo>
                  <a:lnTo>
                    <a:pt x="2516" y="232"/>
                  </a:lnTo>
                  <a:lnTo>
                    <a:pt x="2531" y="234"/>
                  </a:lnTo>
                  <a:lnTo>
                    <a:pt x="2548" y="238"/>
                  </a:lnTo>
                  <a:lnTo>
                    <a:pt x="2583" y="247"/>
                  </a:lnTo>
                  <a:lnTo>
                    <a:pt x="2615" y="259"/>
                  </a:lnTo>
                  <a:lnTo>
                    <a:pt x="2648" y="272"/>
                  </a:lnTo>
                  <a:lnTo>
                    <a:pt x="2681" y="288"/>
                  </a:lnTo>
                  <a:lnTo>
                    <a:pt x="2713" y="305"/>
                  </a:lnTo>
                  <a:lnTo>
                    <a:pt x="2746" y="324"/>
                  </a:lnTo>
                  <a:lnTo>
                    <a:pt x="2777" y="341"/>
                  </a:lnTo>
                  <a:lnTo>
                    <a:pt x="2838" y="380"/>
                  </a:lnTo>
                  <a:lnTo>
                    <a:pt x="2869" y="397"/>
                  </a:lnTo>
                  <a:lnTo>
                    <a:pt x="2900" y="414"/>
                  </a:lnTo>
                  <a:lnTo>
                    <a:pt x="2930" y="432"/>
                  </a:lnTo>
                  <a:lnTo>
                    <a:pt x="2959" y="445"/>
                  </a:lnTo>
                  <a:lnTo>
                    <a:pt x="2990" y="459"/>
                  </a:lnTo>
                  <a:lnTo>
                    <a:pt x="3019" y="470"/>
                  </a:lnTo>
                  <a:lnTo>
                    <a:pt x="3047" y="480"/>
                  </a:lnTo>
                  <a:lnTo>
                    <a:pt x="3076" y="485"/>
                  </a:lnTo>
                  <a:lnTo>
                    <a:pt x="3107" y="493"/>
                  </a:lnTo>
                  <a:lnTo>
                    <a:pt x="3136" y="499"/>
                  </a:lnTo>
                  <a:lnTo>
                    <a:pt x="3166" y="503"/>
                  </a:lnTo>
                  <a:lnTo>
                    <a:pt x="3197" y="507"/>
                  </a:lnTo>
                  <a:lnTo>
                    <a:pt x="3259" y="514"/>
                  </a:lnTo>
                  <a:lnTo>
                    <a:pt x="3320" y="522"/>
                  </a:lnTo>
                  <a:lnTo>
                    <a:pt x="3353" y="528"/>
                  </a:lnTo>
                  <a:lnTo>
                    <a:pt x="3383" y="533"/>
                  </a:lnTo>
                  <a:lnTo>
                    <a:pt x="3416" y="539"/>
                  </a:lnTo>
                  <a:lnTo>
                    <a:pt x="3449" y="547"/>
                  </a:lnTo>
                  <a:lnTo>
                    <a:pt x="3479" y="556"/>
                  </a:lnTo>
                  <a:lnTo>
                    <a:pt x="3512" y="568"/>
                  </a:lnTo>
                  <a:lnTo>
                    <a:pt x="3545" y="581"/>
                  </a:lnTo>
                  <a:lnTo>
                    <a:pt x="3577" y="595"/>
                  </a:lnTo>
                  <a:lnTo>
                    <a:pt x="3610" y="610"/>
                  </a:lnTo>
                  <a:lnTo>
                    <a:pt x="3641" y="626"/>
                  </a:lnTo>
                  <a:lnTo>
                    <a:pt x="3673" y="641"/>
                  </a:lnTo>
                  <a:lnTo>
                    <a:pt x="3704" y="658"/>
                  </a:lnTo>
                  <a:lnTo>
                    <a:pt x="3765" y="695"/>
                  </a:lnTo>
                  <a:lnTo>
                    <a:pt x="3829" y="731"/>
                  </a:lnTo>
                  <a:lnTo>
                    <a:pt x="3890" y="770"/>
                  </a:lnTo>
                  <a:lnTo>
                    <a:pt x="3954" y="806"/>
                  </a:lnTo>
                  <a:lnTo>
                    <a:pt x="4015" y="843"/>
                  </a:lnTo>
                  <a:lnTo>
                    <a:pt x="4030" y="852"/>
                  </a:lnTo>
                  <a:lnTo>
                    <a:pt x="4048" y="864"/>
                  </a:lnTo>
                  <a:lnTo>
                    <a:pt x="4065" y="877"/>
                  </a:lnTo>
                  <a:lnTo>
                    <a:pt x="4080" y="891"/>
                  </a:lnTo>
                  <a:lnTo>
                    <a:pt x="4098" y="904"/>
                  </a:lnTo>
                  <a:lnTo>
                    <a:pt x="4113" y="919"/>
                  </a:lnTo>
                  <a:lnTo>
                    <a:pt x="4146" y="950"/>
                  </a:lnTo>
                  <a:lnTo>
                    <a:pt x="4176" y="981"/>
                  </a:lnTo>
                  <a:lnTo>
                    <a:pt x="4207" y="1013"/>
                  </a:lnTo>
                  <a:lnTo>
                    <a:pt x="4238" y="1044"/>
                  </a:lnTo>
                  <a:lnTo>
                    <a:pt x="4268" y="1073"/>
                  </a:lnTo>
                  <a:lnTo>
                    <a:pt x="4284" y="1084"/>
                  </a:lnTo>
                  <a:lnTo>
                    <a:pt x="4297" y="1098"/>
                  </a:lnTo>
                  <a:lnTo>
                    <a:pt x="4313" y="1109"/>
                  </a:lnTo>
                  <a:lnTo>
                    <a:pt x="4326" y="1121"/>
                  </a:lnTo>
                  <a:lnTo>
                    <a:pt x="4341" y="1129"/>
                  </a:lnTo>
                  <a:lnTo>
                    <a:pt x="4355" y="1138"/>
                  </a:lnTo>
                  <a:lnTo>
                    <a:pt x="4368" y="1144"/>
                  </a:lnTo>
                  <a:lnTo>
                    <a:pt x="4382" y="1150"/>
                  </a:lnTo>
                  <a:lnTo>
                    <a:pt x="4393" y="1154"/>
                  </a:lnTo>
                  <a:lnTo>
                    <a:pt x="4405" y="1155"/>
                  </a:lnTo>
                  <a:lnTo>
                    <a:pt x="4416" y="1155"/>
                  </a:lnTo>
                  <a:lnTo>
                    <a:pt x="4428" y="1155"/>
                  </a:lnTo>
                  <a:lnTo>
                    <a:pt x="4439" y="1154"/>
                  </a:lnTo>
                  <a:lnTo>
                    <a:pt x="4451" y="1150"/>
                  </a:lnTo>
                  <a:lnTo>
                    <a:pt x="4460" y="1144"/>
                  </a:lnTo>
                  <a:lnTo>
                    <a:pt x="4472" y="1136"/>
                  </a:lnTo>
                  <a:lnTo>
                    <a:pt x="4478" y="1132"/>
                  </a:lnTo>
                  <a:lnTo>
                    <a:pt x="4483" y="1127"/>
                  </a:lnTo>
                  <a:lnTo>
                    <a:pt x="4489" y="1121"/>
                  </a:lnTo>
                  <a:lnTo>
                    <a:pt x="4497" y="1113"/>
                  </a:lnTo>
                  <a:lnTo>
                    <a:pt x="4503" y="1106"/>
                  </a:lnTo>
                  <a:lnTo>
                    <a:pt x="4510" y="1096"/>
                  </a:lnTo>
                  <a:lnTo>
                    <a:pt x="4516" y="1086"/>
                  </a:lnTo>
                  <a:lnTo>
                    <a:pt x="4524" y="1077"/>
                  </a:lnTo>
                  <a:lnTo>
                    <a:pt x="4539" y="1052"/>
                  </a:lnTo>
                  <a:lnTo>
                    <a:pt x="4553" y="1027"/>
                  </a:lnTo>
                  <a:lnTo>
                    <a:pt x="4568" y="996"/>
                  </a:lnTo>
                  <a:lnTo>
                    <a:pt x="4583" y="965"/>
                  </a:lnTo>
                  <a:lnTo>
                    <a:pt x="4599" y="933"/>
                  </a:lnTo>
                  <a:lnTo>
                    <a:pt x="4614" y="898"/>
                  </a:lnTo>
                  <a:lnTo>
                    <a:pt x="4629" y="862"/>
                  </a:lnTo>
                  <a:lnTo>
                    <a:pt x="4645" y="823"/>
                  </a:lnTo>
                  <a:lnTo>
                    <a:pt x="4660" y="785"/>
                  </a:lnTo>
                  <a:lnTo>
                    <a:pt x="4675" y="745"/>
                  </a:lnTo>
                  <a:lnTo>
                    <a:pt x="4706" y="664"/>
                  </a:lnTo>
                  <a:lnTo>
                    <a:pt x="4737" y="583"/>
                  </a:lnTo>
                  <a:lnTo>
                    <a:pt x="4752" y="543"/>
                  </a:lnTo>
                  <a:lnTo>
                    <a:pt x="4768" y="505"/>
                  </a:lnTo>
                  <a:lnTo>
                    <a:pt x="4783" y="466"/>
                  </a:lnTo>
                  <a:lnTo>
                    <a:pt x="4798" y="428"/>
                  </a:lnTo>
                  <a:lnTo>
                    <a:pt x="4814" y="391"/>
                  </a:lnTo>
                  <a:lnTo>
                    <a:pt x="4831" y="357"/>
                  </a:lnTo>
                  <a:lnTo>
                    <a:pt x="4846" y="324"/>
                  </a:lnTo>
                  <a:lnTo>
                    <a:pt x="4862" y="294"/>
                  </a:lnTo>
                  <a:lnTo>
                    <a:pt x="4879" y="265"/>
                  </a:lnTo>
                  <a:lnTo>
                    <a:pt x="4894" y="240"/>
                  </a:lnTo>
                  <a:lnTo>
                    <a:pt x="4902" y="226"/>
                  </a:lnTo>
                  <a:lnTo>
                    <a:pt x="4912" y="215"/>
                  </a:lnTo>
                  <a:lnTo>
                    <a:pt x="4919" y="203"/>
                  </a:lnTo>
                  <a:lnTo>
                    <a:pt x="4929" y="194"/>
                  </a:lnTo>
                  <a:lnTo>
                    <a:pt x="4937" y="184"/>
                  </a:lnTo>
                  <a:lnTo>
                    <a:pt x="4946" y="174"/>
                  </a:lnTo>
                  <a:lnTo>
                    <a:pt x="4956" y="167"/>
                  </a:lnTo>
                  <a:lnTo>
                    <a:pt x="4965" y="159"/>
                  </a:lnTo>
                  <a:lnTo>
                    <a:pt x="4977" y="153"/>
                  </a:lnTo>
                  <a:lnTo>
                    <a:pt x="4985" y="148"/>
                  </a:lnTo>
                  <a:lnTo>
                    <a:pt x="5004" y="140"/>
                  </a:lnTo>
                  <a:lnTo>
                    <a:pt x="5010" y="138"/>
                  </a:lnTo>
                  <a:lnTo>
                    <a:pt x="5025" y="134"/>
                  </a:lnTo>
                  <a:lnTo>
                    <a:pt x="5031" y="134"/>
                  </a:lnTo>
                  <a:lnTo>
                    <a:pt x="5046" y="132"/>
                  </a:lnTo>
                  <a:lnTo>
                    <a:pt x="5067" y="134"/>
                  </a:lnTo>
                  <a:lnTo>
                    <a:pt x="5071" y="134"/>
                  </a:lnTo>
                  <a:lnTo>
                    <a:pt x="5086" y="138"/>
                  </a:lnTo>
                  <a:lnTo>
                    <a:pt x="5106" y="144"/>
                  </a:lnTo>
                  <a:lnTo>
                    <a:pt x="5125" y="153"/>
                  </a:lnTo>
                  <a:lnTo>
                    <a:pt x="5144" y="163"/>
                  </a:lnTo>
                  <a:lnTo>
                    <a:pt x="5161" y="174"/>
                  </a:lnTo>
                  <a:lnTo>
                    <a:pt x="5178" y="188"/>
                  </a:lnTo>
                  <a:lnTo>
                    <a:pt x="5196" y="201"/>
                  </a:lnTo>
                  <a:lnTo>
                    <a:pt x="5211" y="217"/>
                  </a:lnTo>
                  <a:lnTo>
                    <a:pt x="5228" y="232"/>
                  </a:lnTo>
                  <a:lnTo>
                    <a:pt x="5259" y="265"/>
                  </a:lnTo>
                  <a:lnTo>
                    <a:pt x="5292" y="297"/>
                  </a:lnTo>
                  <a:lnTo>
                    <a:pt x="5322" y="332"/>
                  </a:lnTo>
                  <a:lnTo>
                    <a:pt x="5353" y="365"/>
                  </a:lnTo>
                  <a:lnTo>
                    <a:pt x="5367" y="378"/>
                  </a:lnTo>
                  <a:lnTo>
                    <a:pt x="5382" y="393"/>
                  </a:lnTo>
                  <a:lnTo>
                    <a:pt x="5397" y="405"/>
                  </a:lnTo>
                  <a:lnTo>
                    <a:pt x="5411" y="418"/>
                  </a:lnTo>
                  <a:lnTo>
                    <a:pt x="5426" y="428"/>
                  </a:lnTo>
                  <a:lnTo>
                    <a:pt x="5440" y="437"/>
                  </a:lnTo>
                  <a:lnTo>
                    <a:pt x="5453" y="445"/>
                  </a:lnTo>
                  <a:lnTo>
                    <a:pt x="5465" y="449"/>
                  </a:lnTo>
                  <a:lnTo>
                    <a:pt x="5476" y="453"/>
                  </a:lnTo>
                  <a:lnTo>
                    <a:pt x="5488" y="455"/>
                  </a:lnTo>
                  <a:lnTo>
                    <a:pt x="5501" y="457"/>
                  </a:lnTo>
                  <a:lnTo>
                    <a:pt x="5495" y="457"/>
                  </a:lnTo>
                  <a:lnTo>
                    <a:pt x="5511" y="457"/>
                  </a:lnTo>
                  <a:lnTo>
                    <a:pt x="5524" y="455"/>
                  </a:lnTo>
                  <a:lnTo>
                    <a:pt x="5536" y="451"/>
                  </a:lnTo>
                  <a:lnTo>
                    <a:pt x="5549" y="447"/>
                  </a:lnTo>
                  <a:lnTo>
                    <a:pt x="5562" y="441"/>
                  </a:lnTo>
                  <a:lnTo>
                    <a:pt x="5576" y="436"/>
                  </a:lnTo>
                  <a:lnTo>
                    <a:pt x="5589" y="428"/>
                  </a:lnTo>
                  <a:lnTo>
                    <a:pt x="5603" y="420"/>
                  </a:lnTo>
                  <a:lnTo>
                    <a:pt x="5618" y="411"/>
                  </a:lnTo>
                  <a:lnTo>
                    <a:pt x="5647" y="391"/>
                  </a:lnTo>
                  <a:lnTo>
                    <a:pt x="5678" y="370"/>
                  </a:lnTo>
                  <a:lnTo>
                    <a:pt x="5708" y="347"/>
                  </a:lnTo>
                  <a:lnTo>
                    <a:pt x="5741" y="326"/>
                  </a:lnTo>
                  <a:lnTo>
                    <a:pt x="5756" y="317"/>
                  </a:lnTo>
                  <a:lnTo>
                    <a:pt x="5774" y="307"/>
                  </a:lnTo>
                  <a:lnTo>
                    <a:pt x="5789" y="297"/>
                  </a:lnTo>
                  <a:lnTo>
                    <a:pt x="5806" y="288"/>
                  </a:lnTo>
                  <a:lnTo>
                    <a:pt x="5824" y="282"/>
                  </a:lnTo>
                  <a:lnTo>
                    <a:pt x="5841" y="274"/>
                  </a:lnTo>
                  <a:lnTo>
                    <a:pt x="5858" y="270"/>
                  </a:lnTo>
                  <a:lnTo>
                    <a:pt x="5877" y="267"/>
                  </a:lnTo>
                  <a:lnTo>
                    <a:pt x="5897" y="265"/>
                  </a:lnTo>
                  <a:lnTo>
                    <a:pt x="5916" y="265"/>
                  </a:lnTo>
                  <a:lnTo>
                    <a:pt x="5935" y="267"/>
                  </a:lnTo>
                  <a:lnTo>
                    <a:pt x="5954" y="270"/>
                  </a:lnTo>
                  <a:lnTo>
                    <a:pt x="5973" y="278"/>
                  </a:lnTo>
                  <a:lnTo>
                    <a:pt x="5993" y="288"/>
                  </a:lnTo>
                  <a:lnTo>
                    <a:pt x="6012" y="299"/>
                  </a:lnTo>
                  <a:lnTo>
                    <a:pt x="6031" y="315"/>
                  </a:lnTo>
                  <a:lnTo>
                    <a:pt x="6048" y="332"/>
                  </a:lnTo>
                  <a:lnTo>
                    <a:pt x="6066" y="349"/>
                  </a:lnTo>
                  <a:lnTo>
                    <a:pt x="6081" y="370"/>
                  </a:lnTo>
                  <a:lnTo>
                    <a:pt x="6098" y="391"/>
                  </a:lnTo>
                  <a:lnTo>
                    <a:pt x="6114" y="416"/>
                  </a:lnTo>
                  <a:lnTo>
                    <a:pt x="6131" y="439"/>
                  </a:lnTo>
                  <a:lnTo>
                    <a:pt x="6146" y="466"/>
                  </a:lnTo>
                  <a:lnTo>
                    <a:pt x="6162" y="493"/>
                  </a:lnTo>
                  <a:lnTo>
                    <a:pt x="6177" y="520"/>
                  </a:lnTo>
                  <a:lnTo>
                    <a:pt x="6194" y="549"/>
                  </a:lnTo>
                  <a:lnTo>
                    <a:pt x="6225" y="606"/>
                  </a:lnTo>
                  <a:lnTo>
                    <a:pt x="6256" y="666"/>
                  </a:lnTo>
                  <a:lnTo>
                    <a:pt x="6286" y="727"/>
                  </a:lnTo>
                  <a:lnTo>
                    <a:pt x="6317" y="785"/>
                  </a:lnTo>
                  <a:lnTo>
                    <a:pt x="6332" y="814"/>
                  </a:lnTo>
                  <a:lnTo>
                    <a:pt x="6348" y="843"/>
                  </a:lnTo>
                  <a:lnTo>
                    <a:pt x="6363" y="869"/>
                  </a:lnTo>
                  <a:lnTo>
                    <a:pt x="6378" y="896"/>
                  </a:lnTo>
                  <a:lnTo>
                    <a:pt x="6394" y="921"/>
                  </a:lnTo>
                  <a:lnTo>
                    <a:pt x="6409" y="944"/>
                  </a:lnTo>
                  <a:lnTo>
                    <a:pt x="6425" y="965"/>
                  </a:lnTo>
                  <a:lnTo>
                    <a:pt x="6438" y="987"/>
                  </a:lnTo>
                  <a:lnTo>
                    <a:pt x="6453" y="1004"/>
                  </a:lnTo>
                  <a:lnTo>
                    <a:pt x="6467" y="1021"/>
                  </a:lnTo>
                  <a:lnTo>
                    <a:pt x="6482" y="1034"/>
                  </a:lnTo>
                  <a:lnTo>
                    <a:pt x="6496" y="1046"/>
                  </a:lnTo>
                  <a:lnTo>
                    <a:pt x="6509" y="1058"/>
                  </a:lnTo>
                  <a:lnTo>
                    <a:pt x="6524" y="1067"/>
                  </a:lnTo>
                  <a:lnTo>
                    <a:pt x="6538" y="1077"/>
                  </a:lnTo>
                  <a:lnTo>
                    <a:pt x="6553" y="1086"/>
                  </a:lnTo>
                  <a:lnTo>
                    <a:pt x="6567" y="1094"/>
                  </a:lnTo>
                  <a:lnTo>
                    <a:pt x="6582" y="1102"/>
                  </a:lnTo>
                  <a:lnTo>
                    <a:pt x="6595" y="1107"/>
                  </a:lnTo>
                  <a:lnTo>
                    <a:pt x="6609" y="1113"/>
                  </a:lnTo>
                  <a:lnTo>
                    <a:pt x="6624" y="1119"/>
                  </a:lnTo>
                  <a:lnTo>
                    <a:pt x="6638" y="1125"/>
                  </a:lnTo>
                  <a:lnTo>
                    <a:pt x="6666" y="1130"/>
                  </a:lnTo>
                  <a:lnTo>
                    <a:pt x="6695" y="1136"/>
                  </a:lnTo>
                  <a:lnTo>
                    <a:pt x="6722" y="1138"/>
                  </a:lnTo>
                  <a:lnTo>
                    <a:pt x="6751" y="1138"/>
                  </a:lnTo>
                  <a:lnTo>
                    <a:pt x="6778" y="1136"/>
                  </a:lnTo>
                  <a:lnTo>
                    <a:pt x="6807" y="1130"/>
                  </a:lnTo>
                  <a:lnTo>
                    <a:pt x="6835" y="1125"/>
                  </a:lnTo>
                  <a:lnTo>
                    <a:pt x="6864" y="1115"/>
                  </a:lnTo>
                  <a:lnTo>
                    <a:pt x="6893" y="1106"/>
                  </a:lnTo>
                  <a:lnTo>
                    <a:pt x="6922" y="1092"/>
                  </a:lnTo>
                  <a:lnTo>
                    <a:pt x="6951" y="1077"/>
                  </a:lnTo>
                  <a:lnTo>
                    <a:pt x="6964" y="1069"/>
                  </a:lnTo>
                  <a:lnTo>
                    <a:pt x="6977" y="1059"/>
                  </a:lnTo>
                  <a:lnTo>
                    <a:pt x="6991" y="1048"/>
                  </a:lnTo>
                  <a:lnTo>
                    <a:pt x="7006" y="1036"/>
                  </a:lnTo>
                  <a:lnTo>
                    <a:pt x="7020" y="1023"/>
                  </a:lnTo>
                  <a:lnTo>
                    <a:pt x="7035" y="1008"/>
                  </a:lnTo>
                  <a:lnTo>
                    <a:pt x="7049" y="992"/>
                  </a:lnTo>
                  <a:lnTo>
                    <a:pt x="7064" y="975"/>
                  </a:lnTo>
                  <a:lnTo>
                    <a:pt x="7079" y="956"/>
                  </a:lnTo>
                  <a:lnTo>
                    <a:pt x="7095" y="937"/>
                  </a:lnTo>
                  <a:lnTo>
                    <a:pt x="7125" y="896"/>
                  </a:lnTo>
                  <a:lnTo>
                    <a:pt x="7154" y="854"/>
                  </a:lnTo>
                  <a:lnTo>
                    <a:pt x="7185" y="812"/>
                  </a:lnTo>
                  <a:lnTo>
                    <a:pt x="7216" y="768"/>
                  </a:lnTo>
                  <a:lnTo>
                    <a:pt x="7248" y="724"/>
                  </a:lnTo>
                  <a:lnTo>
                    <a:pt x="7279" y="681"/>
                  </a:lnTo>
                  <a:lnTo>
                    <a:pt x="7294" y="660"/>
                  </a:lnTo>
                  <a:lnTo>
                    <a:pt x="7310" y="641"/>
                  </a:lnTo>
                  <a:lnTo>
                    <a:pt x="7327" y="620"/>
                  </a:lnTo>
                  <a:lnTo>
                    <a:pt x="7342" y="603"/>
                  </a:lnTo>
                  <a:lnTo>
                    <a:pt x="7358" y="583"/>
                  </a:lnTo>
                  <a:lnTo>
                    <a:pt x="7375" y="568"/>
                  </a:lnTo>
                  <a:lnTo>
                    <a:pt x="7390" y="551"/>
                  </a:lnTo>
                  <a:lnTo>
                    <a:pt x="7408" y="537"/>
                  </a:lnTo>
                  <a:lnTo>
                    <a:pt x="7425" y="522"/>
                  </a:lnTo>
                  <a:lnTo>
                    <a:pt x="7442" y="510"/>
                  </a:lnTo>
                  <a:lnTo>
                    <a:pt x="7459" y="501"/>
                  </a:lnTo>
                  <a:lnTo>
                    <a:pt x="7477" y="491"/>
                  </a:lnTo>
                  <a:lnTo>
                    <a:pt x="7494" y="482"/>
                  </a:lnTo>
                  <a:lnTo>
                    <a:pt x="7511" y="476"/>
                  </a:lnTo>
                  <a:lnTo>
                    <a:pt x="7529" y="470"/>
                  </a:lnTo>
                  <a:lnTo>
                    <a:pt x="7546" y="464"/>
                  </a:lnTo>
                  <a:lnTo>
                    <a:pt x="7563" y="461"/>
                  </a:lnTo>
                  <a:lnTo>
                    <a:pt x="7580" y="457"/>
                  </a:lnTo>
                  <a:lnTo>
                    <a:pt x="7613" y="453"/>
                  </a:lnTo>
                  <a:lnTo>
                    <a:pt x="7646" y="451"/>
                  </a:lnTo>
                  <a:lnTo>
                    <a:pt x="7678" y="451"/>
                  </a:lnTo>
                  <a:lnTo>
                    <a:pt x="7711" y="453"/>
                  </a:lnTo>
                  <a:lnTo>
                    <a:pt x="7742" y="453"/>
                  </a:lnTo>
                  <a:lnTo>
                    <a:pt x="7772" y="455"/>
                  </a:lnTo>
                  <a:lnTo>
                    <a:pt x="7803" y="455"/>
                  </a:lnTo>
                  <a:lnTo>
                    <a:pt x="7832" y="453"/>
                  </a:lnTo>
                  <a:lnTo>
                    <a:pt x="7861" y="449"/>
                  </a:lnTo>
                  <a:lnTo>
                    <a:pt x="7874" y="447"/>
                  </a:lnTo>
                  <a:lnTo>
                    <a:pt x="7888" y="443"/>
                  </a:lnTo>
                  <a:lnTo>
                    <a:pt x="7901" y="439"/>
                  </a:lnTo>
                  <a:lnTo>
                    <a:pt x="7914" y="436"/>
                  </a:lnTo>
                  <a:lnTo>
                    <a:pt x="7928" y="430"/>
                  </a:lnTo>
                  <a:lnTo>
                    <a:pt x="7941" y="422"/>
                  </a:lnTo>
                  <a:lnTo>
                    <a:pt x="7972" y="407"/>
                  </a:lnTo>
                  <a:lnTo>
                    <a:pt x="8001" y="388"/>
                  </a:lnTo>
                  <a:lnTo>
                    <a:pt x="8030" y="368"/>
                  </a:lnTo>
                  <a:lnTo>
                    <a:pt x="8060" y="345"/>
                  </a:lnTo>
                  <a:lnTo>
                    <a:pt x="8089" y="320"/>
                  </a:lnTo>
                  <a:lnTo>
                    <a:pt x="8120" y="295"/>
                  </a:lnTo>
                  <a:lnTo>
                    <a:pt x="8151" y="269"/>
                  </a:lnTo>
                  <a:lnTo>
                    <a:pt x="8181" y="240"/>
                  </a:lnTo>
                  <a:lnTo>
                    <a:pt x="8243" y="182"/>
                  </a:lnTo>
                  <a:lnTo>
                    <a:pt x="8304" y="123"/>
                  </a:lnTo>
                  <a:lnTo>
                    <a:pt x="8335" y="92"/>
                  </a:lnTo>
                  <a:lnTo>
                    <a:pt x="8366" y="63"/>
                  </a:lnTo>
                  <a:lnTo>
                    <a:pt x="8398" y="36"/>
                  </a:lnTo>
                  <a:lnTo>
                    <a:pt x="8429" y="7"/>
                  </a:lnTo>
                  <a:lnTo>
                    <a:pt x="8442" y="2"/>
                  </a:lnTo>
                  <a:lnTo>
                    <a:pt x="8456" y="0"/>
                  </a:lnTo>
                  <a:lnTo>
                    <a:pt x="8467" y="4"/>
                  </a:lnTo>
                  <a:lnTo>
                    <a:pt x="8479" y="11"/>
                  </a:lnTo>
                  <a:lnTo>
                    <a:pt x="8487" y="25"/>
                  </a:lnTo>
                  <a:lnTo>
                    <a:pt x="8488" y="38"/>
                  </a:lnTo>
                  <a:lnTo>
                    <a:pt x="8485" y="52"/>
                  </a:lnTo>
                  <a:lnTo>
                    <a:pt x="8475" y="61"/>
                  </a:lnTo>
                  <a:lnTo>
                    <a:pt x="8444" y="88"/>
                  </a:lnTo>
                  <a:lnTo>
                    <a:pt x="8416" y="115"/>
                  </a:lnTo>
                  <a:lnTo>
                    <a:pt x="8385" y="144"/>
                  </a:lnTo>
                  <a:lnTo>
                    <a:pt x="8354" y="173"/>
                  </a:lnTo>
                  <a:lnTo>
                    <a:pt x="8291" y="232"/>
                  </a:lnTo>
                  <a:lnTo>
                    <a:pt x="8229" y="292"/>
                  </a:lnTo>
                  <a:lnTo>
                    <a:pt x="8197" y="320"/>
                  </a:lnTo>
                  <a:lnTo>
                    <a:pt x="8166" y="349"/>
                  </a:lnTo>
                  <a:lnTo>
                    <a:pt x="8135" y="376"/>
                  </a:lnTo>
                  <a:lnTo>
                    <a:pt x="8103" y="401"/>
                  </a:lnTo>
                  <a:lnTo>
                    <a:pt x="8070" y="426"/>
                  </a:lnTo>
                  <a:lnTo>
                    <a:pt x="8037" y="449"/>
                  </a:lnTo>
                  <a:lnTo>
                    <a:pt x="8005" y="468"/>
                  </a:lnTo>
                  <a:lnTo>
                    <a:pt x="7972" y="487"/>
                  </a:lnTo>
                  <a:lnTo>
                    <a:pt x="7955" y="495"/>
                  </a:lnTo>
                  <a:lnTo>
                    <a:pt x="7937" y="503"/>
                  </a:lnTo>
                  <a:lnTo>
                    <a:pt x="7920" y="509"/>
                  </a:lnTo>
                  <a:lnTo>
                    <a:pt x="7903" y="512"/>
                  </a:lnTo>
                  <a:lnTo>
                    <a:pt x="7886" y="516"/>
                  </a:lnTo>
                  <a:lnTo>
                    <a:pt x="7868" y="520"/>
                  </a:lnTo>
                  <a:lnTo>
                    <a:pt x="7836" y="524"/>
                  </a:lnTo>
                  <a:lnTo>
                    <a:pt x="7803" y="526"/>
                  </a:lnTo>
                  <a:lnTo>
                    <a:pt x="7770" y="526"/>
                  </a:lnTo>
                  <a:lnTo>
                    <a:pt x="7740" y="524"/>
                  </a:lnTo>
                  <a:lnTo>
                    <a:pt x="7709" y="524"/>
                  </a:lnTo>
                  <a:lnTo>
                    <a:pt x="7678" y="522"/>
                  </a:lnTo>
                  <a:lnTo>
                    <a:pt x="7649" y="522"/>
                  </a:lnTo>
                  <a:lnTo>
                    <a:pt x="7621" y="524"/>
                  </a:lnTo>
                  <a:lnTo>
                    <a:pt x="7592" y="528"/>
                  </a:lnTo>
                  <a:lnTo>
                    <a:pt x="7578" y="530"/>
                  </a:lnTo>
                  <a:lnTo>
                    <a:pt x="7565" y="533"/>
                  </a:lnTo>
                  <a:lnTo>
                    <a:pt x="7552" y="537"/>
                  </a:lnTo>
                  <a:lnTo>
                    <a:pt x="7538" y="541"/>
                  </a:lnTo>
                  <a:lnTo>
                    <a:pt x="7523" y="547"/>
                  </a:lnTo>
                  <a:lnTo>
                    <a:pt x="7509" y="553"/>
                  </a:lnTo>
                  <a:lnTo>
                    <a:pt x="7496" y="560"/>
                  </a:lnTo>
                  <a:lnTo>
                    <a:pt x="7482" y="568"/>
                  </a:lnTo>
                  <a:lnTo>
                    <a:pt x="7469" y="578"/>
                  </a:lnTo>
                  <a:lnTo>
                    <a:pt x="7456" y="589"/>
                  </a:lnTo>
                  <a:lnTo>
                    <a:pt x="7440" y="603"/>
                  </a:lnTo>
                  <a:lnTo>
                    <a:pt x="7427" y="616"/>
                  </a:lnTo>
                  <a:lnTo>
                    <a:pt x="7411" y="631"/>
                  </a:lnTo>
                  <a:lnTo>
                    <a:pt x="7396" y="649"/>
                  </a:lnTo>
                  <a:lnTo>
                    <a:pt x="7381" y="666"/>
                  </a:lnTo>
                  <a:lnTo>
                    <a:pt x="7367" y="683"/>
                  </a:lnTo>
                  <a:lnTo>
                    <a:pt x="7352" y="702"/>
                  </a:lnTo>
                  <a:lnTo>
                    <a:pt x="7337" y="724"/>
                  </a:lnTo>
                  <a:lnTo>
                    <a:pt x="7306" y="764"/>
                  </a:lnTo>
                  <a:lnTo>
                    <a:pt x="7275" y="808"/>
                  </a:lnTo>
                  <a:lnTo>
                    <a:pt x="7244" y="852"/>
                  </a:lnTo>
                  <a:lnTo>
                    <a:pt x="7212" y="896"/>
                  </a:lnTo>
                  <a:lnTo>
                    <a:pt x="7181" y="940"/>
                  </a:lnTo>
                  <a:lnTo>
                    <a:pt x="7150" y="981"/>
                  </a:lnTo>
                  <a:lnTo>
                    <a:pt x="7133" y="1002"/>
                  </a:lnTo>
                  <a:lnTo>
                    <a:pt x="7118" y="1021"/>
                  </a:lnTo>
                  <a:lnTo>
                    <a:pt x="7102" y="1040"/>
                  </a:lnTo>
                  <a:lnTo>
                    <a:pt x="7085" y="1058"/>
                  </a:lnTo>
                  <a:lnTo>
                    <a:pt x="7070" y="1075"/>
                  </a:lnTo>
                  <a:lnTo>
                    <a:pt x="7052" y="1090"/>
                  </a:lnTo>
                  <a:lnTo>
                    <a:pt x="7035" y="1106"/>
                  </a:lnTo>
                  <a:lnTo>
                    <a:pt x="7018" y="1119"/>
                  </a:lnTo>
                  <a:lnTo>
                    <a:pt x="7001" y="1130"/>
                  </a:lnTo>
                  <a:lnTo>
                    <a:pt x="6983" y="1140"/>
                  </a:lnTo>
                  <a:lnTo>
                    <a:pt x="6951" y="1157"/>
                  </a:lnTo>
                  <a:lnTo>
                    <a:pt x="6918" y="1171"/>
                  </a:lnTo>
                  <a:lnTo>
                    <a:pt x="6885" y="1184"/>
                  </a:lnTo>
                  <a:lnTo>
                    <a:pt x="6851" y="1194"/>
                  </a:lnTo>
                  <a:lnTo>
                    <a:pt x="6818" y="1202"/>
                  </a:lnTo>
                  <a:lnTo>
                    <a:pt x="6784" y="1207"/>
                  </a:lnTo>
                  <a:lnTo>
                    <a:pt x="6751" y="1209"/>
                  </a:lnTo>
                  <a:lnTo>
                    <a:pt x="6716" y="1209"/>
                  </a:lnTo>
                  <a:lnTo>
                    <a:pt x="6682" y="1205"/>
                  </a:lnTo>
                  <a:lnTo>
                    <a:pt x="6649" y="1200"/>
                  </a:lnTo>
                  <a:lnTo>
                    <a:pt x="6617" y="1192"/>
                  </a:lnTo>
                  <a:lnTo>
                    <a:pt x="6599" y="1186"/>
                  </a:lnTo>
                  <a:lnTo>
                    <a:pt x="6582" y="1178"/>
                  </a:lnTo>
                  <a:lnTo>
                    <a:pt x="6565" y="1173"/>
                  </a:lnTo>
                  <a:lnTo>
                    <a:pt x="6549" y="1165"/>
                  </a:lnTo>
                  <a:lnTo>
                    <a:pt x="6532" y="1155"/>
                  </a:lnTo>
                  <a:lnTo>
                    <a:pt x="6515" y="1146"/>
                  </a:lnTo>
                  <a:lnTo>
                    <a:pt x="6499" y="1136"/>
                  </a:lnTo>
                  <a:lnTo>
                    <a:pt x="6482" y="1125"/>
                  </a:lnTo>
                  <a:lnTo>
                    <a:pt x="6465" y="1113"/>
                  </a:lnTo>
                  <a:lnTo>
                    <a:pt x="6449" y="1100"/>
                  </a:lnTo>
                  <a:lnTo>
                    <a:pt x="6430" y="1084"/>
                  </a:lnTo>
                  <a:lnTo>
                    <a:pt x="6415" y="1067"/>
                  </a:lnTo>
                  <a:lnTo>
                    <a:pt x="6398" y="1048"/>
                  </a:lnTo>
                  <a:lnTo>
                    <a:pt x="6382" y="1029"/>
                  </a:lnTo>
                  <a:lnTo>
                    <a:pt x="6365" y="1006"/>
                  </a:lnTo>
                  <a:lnTo>
                    <a:pt x="6350" y="983"/>
                  </a:lnTo>
                  <a:lnTo>
                    <a:pt x="6334" y="958"/>
                  </a:lnTo>
                  <a:lnTo>
                    <a:pt x="6317" y="931"/>
                  </a:lnTo>
                  <a:lnTo>
                    <a:pt x="6302" y="904"/>
                  </a:lnTo>
                  <a:lnTo>
                    <a:pt x="6286" y="877"/>
                  </a:lnTo>
                  <a:lnTo>
                    <a:pt x="6271" y="848"/>
                  </a:lnTo>
                  <a:lnTo>
                    <a:pt x="6256" y="819"/>
                  </a:lnTo>
                  <a:lnTo>
                    <a:pt x="6223" y="760"/>
                  </a:lnTo>
                  <a:lnTo>
                    <a:pt x="6192" y="700"/>
                  </a:lnTo>
                  <a:lnTo>
                    <a:pt x="6162" y="641"/>
                  </a:lnTo>
                  <a:lnTo>
                    <a:pt x="6131" y="583"/>
                  </a:lnTo>
                  <a:lnTo>
                    <a:pt x="6115" y="555"/>
                  </a:lnTo>
                  <a:lnTo>
                    <a:pt x="6100" y="528"/>
                  </a:lnTo>
                  <a:lnTo>
                    <a:pt x="6087" y="503"/>
                  </a:lnTo>
                  <a:lnTo>
                    <a:pt x="6071" y="480"/>
                  </a:lnTo>
                  <a:lnTo>
                    <a:pt x="6056" y="457"/>
                  </a:lnTo>
                  <a:lnTo>
                    <a:pt x="6041" y="436"/>
                  </a:lnTo>
                  <a:lnTo>
                    <a:pt x="6027" y="416"/>
                  </a:lnTo>
                  <a:lnTo>
                    <a:pt x="6012" y="397"/>
                  </a:lnTo>
                  <a:lnTo>
                    <a:pt x="5998" y="382"/>
                  </a:lnTo>
                  <a:lnTo>
                    <a:pt x="5985" y="370"/>
                  </a:lnTo>
                  <a:lnTo>
                    <a:pt x="5973" y="359"/>
                  </a:lnTo>
                  <a:lnTo>
                    <a:pt x="5960" y="351"/>
                  </a:lnTo>
                  <a:lnTo>
                    <a:pt x="5948" y="343"/>
                  </a:lnTo>
                  <a:lnTo>
                    <a:pt x="5937" y="340"/>
                  </a:lnTo>
                  <a:lnTo>
                    <a:pt x="5925" y="338"/>
                  </a:lnTo>
                  <a:lnTo>
                    <a:pt x="5914" y="336"/>
                  </a:lnTo>
                  <a:lnTo>
                    <a:pt x="5902" y="334"/>
                  </a:lnTo>
                  <a:lnTo>
                    <a:pt x="5891" y="336"/>
                  </a:lnTo>
                  <a:lnTo>
                    <a:pt x="5877" y="338"/>
                  </a:lnTo>
                  <a:lnTo>
                    <a:pt x="5866" y="341"/>
                  </a:lnTo>
                  <a:lnTo>
                    <a:pt x="5852" y="345"/>
                  </a:lnTo>
                  <a:lnTo>
                    <a:pt x="5837" y="353"/>
                  </a:lnTo>
                  <a:lnTo>
                    <a:pt x="5824" y="359"/>
                  </a:lnTo>
                  <a:lnTo>
                    <a:pt x="5810" y="366"/>
                  </a:lnTo>
                  <a:lnTo>
                    <a:pt x="5795" y="376"/>
                  </a:lnTo>
                  <a:lnTo>
                    <a:pt x="5779" y="386"/>
                  </a:lnTo>
                  <a:lnTo>
                    <a:pt x="5751" y="405"/>
                  </a:lnTo>
                  <a:lnTo>
                    <a:pt x="5718" y="428"/>
                  </a:lnTo>
                  <a:lnTo>
                    <a:pt x="5687" y="451"/>
                  </a:lnTo>
                  <a:lnTo>
                    <a:pt x="5655" y="472"/>
                  </a:lnTo>
                  <a:lnTo>
                    <a:pt x="5639" y="482"/>
                  </a:lnTo>
                  <a:lnTo>
                    <a:pt x="5622" y="491"/>
                  </a:lnTo>
                  <a:lnTo>
                    <a:pt x="5605" y="501"/>
                  </a:lnTo>
                  <a:lnTo>
                    <a:pt x="5587" y="509"/>
                  </a:lnTo>
                  <a:lnTo>
                    <a:pt x="5570" y="514"/>
                  </a:lnTo>
                  <a:lnTo>
                    <a:pt x="5551" y="520"/>
                  </a:lnTo>
                  <a:lnTo>
                    <a:pt x="5534" y="524"/>
                  </a:lnTo>
                  <a:lnTo>
                    <a:pt x="5514" y="528"/>
                  </a:lnTo>
                  <a:lnTo>
                    <a:pt x="5499" y="528"/>
                  </a:lnTo>
                  <a:lnTo>
                    <a:pt x="5493" y="528"/>
                  </a:lnTo>
                  <a:lnTo>
                    <a:pt x="5474" y="526"/>
                  </a:lnTo>
                  <a:lnTo>
                    <a:pt x="5455" y="522"/>
                  </a:lnTo>
                  <a:lnTo>
                    <a:pt x="5436" y="514"/>
                  </a:lnTo>
                  <a:lnTo>
                    <a:pt x="5418" y="507"/>
                  </a:lnTo>
                  <a:lnTo>
                    <a:pt x="5401" y="497"/>
                  </a:lnTo>
                  <a:lnTo>
                    <a:pt x="5382" y="485"/>
                  </a:lnTo>
                  <a:lnTo>
                    <a:pt x="5367" y="472"/>
                  </a:lnTo>
                  <a:lnTo>
                    <a:pt x="5349" y="459"/>
                  </a:lnTo>
                  <a:lnTo>
                    <a:pt x="5334" y="443"/>
                  </a:lnTo>
                  <a:lnTo>
                    <a:pt x="5317" y="428"/>
                  </a:lnTo>
                  <a:lnTo>
                    <a:pt x="5301" y="413"/>
                  </a:lnTo>
                  <a:lnTo>
                    <a:pt x="5271" y="380"/>
                  </a:lnTo>
                  <a:lnTo>
                    <a:pt x="5240" y="347"/>
                  </a:lnTo>
                  <a:lnTo>
                    <a:pt x="5209" y="315"/>
                  </a:lnTo>
                  <a:lnTo>
                    <a:pt x="5178" y="284"/>
                  </a:lnTo>
                  <a:lnTo>
                    <a:pt x="5163" y="269"/>
                  </a:lnTo>
                  <a:lnTo>
                    <a:pt x="5150" y="257"/>
                  </a:lnTo>
                  <a:lnTo>
                    <a:pt x="5134" y="244"/>
                  </a:lnTo>
                  <a:lnTo>
                    <a:pt x="5121" y="234"/>
                  </a:lnTo>
                  <a:lnTo>
                    <a:pt x="5107" y="224"/>
                  </a:lnTo>
                  <a:lnTo>
                    <a:pt x="5096" y="217"/>
                  </a:lnTo>
                  <a:lnTo>
                    <a:pt x="5082" y="211"/>
                  </a:lnTo>
                  <a:lnTo>
                    <a:pt x="5071" y="207"/>
                  </a:lnTo>
                  <a:lnTo>
                    <a:pt x="5056" y="203"/>
                  </a:lnTo>
                  <a:lnTo>
                    <a:pt x="5061" y="205"/>
                  </a:lnTo>
                  <a:lnTo>
                    <a:pt x="5052" y="203"/>
                  </a:lnTo>
                  <a:lnTo>
                    <a:pt x="5034" y="205"/>
                  </a:lnTo>
                  <a:lnTo>
                    <a:pt x="5042" y="203"/>
                  </a:lnTo>
                  <a:lnTo>
                    <a:pt x="5025" y="207"/>
                  </a:lnTo>
                  <a:lnTo>
                    <a:pt x="5031" y="205"/>
                  </a:lnTo>
                  <a:lnTo>
                    <a:pt x="5019" y="211"/>
                  </a:lnTo>
                  <a:lnTo>
                    <a:pt x="5011" y="215"/>
                  </a:lnTo>
                  <a:lnTo>
                    <a:pt x="5008" y="217"/>
                  </a:lnTo>
                  <a:lnTo>
                    <a:pt x="5002" y="221"/>
                  </a:lnTo>
                  <a:lnTo>
                    <a:pt x="4996" y="226"/>
                  </a:lnTo>
                  <a:lnTo>
                    <a:pt x="4988" y="232"/>
                  </a:lnTo>
                  <a:lnTo>
                    <a:pt x="4983" y="240"/>
                  </a:lnTo>
                  <a:lnTo>
                    <a:pt x="4975" y="247"/>
                  </a:lnTo>
                  <a:lnTo>
                    <a:pt x="4969" y="257"/>
                  </a:lnTo>
                  <a:lnTo>
                    <a:pt x="4962" y="267"/>
                  </a:lnTo>
                  <a:lnTo>
                    <a:pt x="4954" y="276"/>
                  </a:lnTo>
                  <a:lnTo>
                    <a:pt x="4940" y="299"/>
                  </a:lnTo>
                  <a:lnTo>
                    <a:pt x="4925" y="326"/>
                  </a:lnTo>
                  <a:lnTo>
                    <a:pt x="4910" y="355"/>
                  </a:lnTo>
                  <a:lnTo>
                    <a:pt x="4894" y="388"/>
                  </a:lnTo>
                  <a:lnTo>
                    <a:pt x="4879" y="420"/>
                  </a:lnTo>
                  <a:lnTo>
                    <a:pt x="4864" y="457"/>
                  </a:lnTo>
                  <a:lnTo>
                    <a:pt x="4850" y="493"/>
                  </a:lnTo>
                  <a:lnTo>
                    <a:pt x="4833" y="530"/>
                  </a:lnTo>
                  <a:lnTo>
                    <a:pt x="4818" y="570"/>
                  </a:lnTo>
                  <a:lnTo>
                    <a:pt x="4802" y="608"/>
                  </a:lnTo>
                  <a:lnTo>
                    <a:pt x="4771" y="689"/>
                  </a:lnTo>
                  <a:lnTo>
                    <a:pt x="4741" y="770"/>
                  </a:lnTo>
                  <a:lnTo>
                    <a:pt x="4725" y="810"/>
                  </a:lnTo>
                  <a:lnTo>
                    <a:pt x="4710" y="850"/>
                  </a:lnTo>
                  <a:lnTo>
                    <a:pt x="4695" y="889"/>
                  </a:lnTo>
                  <a:lnTo>
                    <a:pt x="4679" y="925"/>
                  </a:lnTo>
                  <a:lnTo>
                    <a:pt x="4664" y="962"/>
                  </a:lnTo>
                  <a:lnTo>
                    <a:pt x="4647" y="996"/>
                  </a:lnTo>
                  <a:lnTo>
                    <a:pt x="4631" y="1029"/>
                  </a:lnTo>
                  <a:lnTo>
                    <a:pt x="4616" y="1061"/>
                  </a:lnTo>
                  <a:lnTo>
                    <a:pt x="4599" y="1090"/>
                  </a:lnTo>
                  <a:lnTo>
                    <a:pt x="4583" y="1115"/>
                  </a:lnTo>
                  <a:lnTo>
                    <a:pt x="4574" y="1129"/>
                  </a:lnTo>
                  <a:lnTo>
                    <a:pt x="4566" y="1140"/>
                  </a:lnTo>
                  <a:lnTo>
                    <a:pt x="4556" y="1152"/>
                  </a:lnTo>
                  <a:lnTo>
                    <a:pt x="4549" y="1161"/>
                  </a:lnTo>
                  <a:lnTo>
                    <a:pt x="4539" y="1171"/>
                  </a:lnTo>
                  <a:lnTo>
                    <a:pt x="4530" y="1180"/>
                  </a:lnTo>
                  <a:lnTo>
                    <a:pt x="4520" y="1188"/>
                  </a:lnTo>
                  <a:lnTo>
                    <a:pt x="4510" y="1196"/>
                  </a:lnTo>
                  <a:lnTo>
                    <a:pt x="4491" y="1207"/>
                  </a:lnTo>
                  <a:lnTo>
                    <a:pt x="4470" y="1217"/>
                  </a:lnTo>
                  <a:lnTo>
                    <a:pt x="4451" y="1223"/>
                  </a:lnTo>
                  <a:lnTo>
                    <a:pt x="4432" y="1226"/>
                  </a:lnTo>
                  <a:lnTo>
                    <a:pt x="4411" y="1226"/>
                  </a:lnTo>
                  <a:lnTo>
                    <a:pt x="4391" y="1225"/>
                  </a:lnTo>
                  <a:lnTo>
                    <a:pt x="4372" y="1221"/>
                  </a:lnTo>
                  <a:lnTo>
                    <a:pt x="4355" y="1215"/>
                  </a:lnTo>
                  <a:lnTo>
                    <a:pt x="4336" y="1207"/>
                  </a:lnTo>
                  <a:lnTo>
                    <a:pt x="4318" y="1198"/>
                  </a:lnTo>
                  <a:lnTo>
                    <a:pt x="4301" y="1188"/>
                  </a:lnTo>
                  <a:lnTo>
                    <a:pt x="4284" y="1177"/>
                  </a:lnTo>
                  <a:lnTo>
                    <a:pt x="4268" y="1165"/>
                  </a:lnTo>
                  <a:lnTo>
                    <a:pt x="4251" y="1152"/>
                  </a:lnTo>
                  <a:lnTo>
                    <a:pt x="4236" y="1138"/>
                  </a:lnTo>
                  <a:lnTo>
                    <a:pt x="4219" y="1123"/>
                  </a:lnTo>
                  <a:lnTo>
                    <a:pt x="4188" y="1094"/>
                  </a:lnTo>
                  <a:lnTo>
                    <a:pt x="4157" y="1063"/>
                  </a:lnTo>
                  <a:lnTo>
                    <a:pt x="4126" y="1031"/>
                  </a:lnTo>
                  <a:lnTo>
                    <a:pt x="4096" y="1000"/>
                  </a:lnTo>
                  <a:lnTo>
                    <a:pt x="4065" y="971"/>
                  </a:lnTo>
                  <a:lnTo>
                    <a:pt x="4050" y="958"/>
                  </a:lnTo>
                  <a:lnTo>
                    <a:pt x="4036" y="944"/>
                  </a:lnTo>
                  <a:lnTo>
                    <a:pt x="4021" y="933"/>
                  </a:lnTo>
                  <a:lnTo>
                    <a:pt x="4007" y="923"/>
                  </a:lnTo>
                  <a:lnTo>
                    <a:pt x="3994" y="914"/>
                  </a:lnTo>
                  <a:lnTo>
                    <a:pt x="3979" y="904"/>
                  </a:lnTo>
                  <a:lnTo>
                    <a:pt x="3915" y="867"/>
                  </a:lnTo>
                  <a:lnTo>
                    <a:pt x="3854" y="831"/>
                  </a:lnTo>
                  <a:lnTo>
                    <a:pt x="3792" y="793"/>
                  </a:lnTo>
                  <a:lnTo>
                    <a:pt x="3731" y="756"/>
                  </a:lnTo>
                  <a:lnTo>
                    <a:pt x="3669" y="722"/>
                  </a:lnTo>
                  <a:lnTo>
                    <a:pt x="3639" y="704"/>
                  </a:lnTo>
                  <a:lnTo>
                    <a:pt x="3610" y="689"/>
                  </a:lnTo>
                  <a:lnTo>
                    <a:pt x="3579" y="674"/>
                  </a:lnTo>
                  <a:lnTo>
                    <a:pt x="3548" y="660"/>
                  </a:lnTo>
                  <a:lnTo>
                    <a:pt x="3520" y="647"/>
                  </a:lnTo>
                  <a:lnTo>
                    <a:pt x="3489" y="635"/>
                  </a:lnTo>
                  <a:lnTo>
                    <a:pt x="3460" y="626"/>
                  </a:lnTo>
                  <a:lnTo>
                    <a:pt x="3431" y="616"/>
                  </a:lnTo>
                  <a:lnTo>
                    <a:pt x="3401" y="608"/>
                  </a:lnTo>
                  <a:lnTo>
                    <a:pt x="3372" y="603"/>
                  </a:lnTo>
                  <a:lnTo>
                    <a:pt x="3341" y="597"/>
                  </a:lnTo>
                  <a:lnTo>
                    <a:pt x="3310" y="593"/>
                  </a:lnTo>
                  <a:lnTo>
                    <a:pt x="3249" y="585"/>
                  </a:lnTo>
                  <a:lnTo>
                    <a:pt x="3188" y="578"/>
                  </a:lnTo>
                  <a:lnTo>
                    <a:pt x="3155" y="574"/>
                  </a:lnTo>
                  <a:lnTo>
                    <a:pt x="3124" y="568"/>
                  </a:lnTo>
                  <a:lnTo>
                    <a:pt x="3092" y="562"/>
                  </a:lnTo>
                  <a:lnTo>
                    <a:pt x="3059" y="555"/>
                  </a:lnTo>
                  <a:lnTo>
                    <a:pt x="3026" y="547"/>
                  </a:lnTo>
                  <a:lnTo>
                    <a:pt x="2994" y="535"/>
                  </a:lnTo>
                  <a:lnTo>
                    <a:pt x="2961" y="524"/>
                  </a:lnTo>
                  <a:lnTo>
                    <a:pt x="2928" y="510"/>
                  </a:lnTo>
                  <a:lnTo>
                    <a:pt x="2896" y="493"/>
                  </a:lnTo>
                  <a:lnTo>
                    <a:pt x="2865" y="476"/>
                  </a:lnTo>
                  <a:lnTo>
                    <a:pt x="2832" y="459"/>
                  </a:lnTo>
                  <a:lnTo>
                    <a:pt x="2802" y="439"/>
                  </a:lnTo>
                  <a:lnTo>
                    <a:pt x="2740" y="403"/>
                  </a:lnTo>
                  <a:lnTo>
                    <a:pt x="2709" y="386"/>
                  </a:lnTo>
                  <a:lnTo>
                    <a:pt x="2681" y="368"/>
                  </a:lnTo>
                  <a:lnTo>
                    <a:pt x="2650" y="353"/>
                  </a:lnTo>
                  <a:lnTo>
                    <a:pt x="2621" y="338"/>
                  </a:lnTo>
                  <a:lnTo>
                    <a:pt x="2592" y="326"/>
                  </a:lnTo>
                  <a:lnTo>
                    <a:pt x="2564" y="317"/>
                  </a:lnTo>
                  <a:lnTo>
                    <a:pt x="2535" y="307"/>
                  </a:lnTo>
                  <a:lnTo>
                    <a:pt x="2521" y="305"/>
                  </a:lnTo>
                  <a:lnTo>
                    <a:pt x="2508" y="303"/>
                  </a:lnTo>
                  <a:lnTo>
                    <a:pt x="2492" y="301"/>
                  </a:lnTo>
                  <a:lnTo>
                    <a:pt x="2479" y="301"/>
                  </a:lnTo>
                  <a:lnTo>
                    <a:pt x="2452" y="299"/>
                  </a:lnTo>
                  <a:lnTo>
                    <a:pt x="2423" y="303"/>
                  </a:lnTo>
                  <a:lnTo>
                    <a:pt x="2395" y="307"/>
                  </a:lnTo>
                  <a:lnTo>
                    <a:pt x="2364" y="313"/>
                  </a:lnTo>
                  <a:lnTo>
                    <a:pt x="2335" y="320"/>
                  </a:lnTo>
                  <a:lnTo>
                    <a:pt x="2304" y="328"/>
                  </a:lnTo>
                  <a:lnTo>
                    <a:pt x="2274" y="338"/>
                  </a:lnTo>
                  <a:lnTo>
                    <a:pt x="2212" y="357"/>
                  </a:lnTo>
                  <a:lnTo>
                    <a:pt x="2181" y="368"/>
                  </a:lnTo>
                  <a:lnTo>
                    <a:pt x="2149" y="378"/>
                  </a:lnTo>
                  <a:lnTo>
                    <a:pt x="2118" y="388"/>
                  </a:lnTo>
                  <a:lnTo>
                    <a:pt x="2085" y="395"/>
                  </a:lnTo>
                  <a:lnTo>
                    <a:pt x="2053" y="401"/>
                  </a:lnTo>
                  <a:lnTo>
                    <a:pt x="2018" y="407"/>
                  </a:lnTo>
                  <a:lnTo>
                    <a:pt x="1986" y="411"/>
                  </a:lnTo>
                  <a:lnTo>
                    <a:pt x="1953" y="411"/>
                  </a:lnTo>
                  <a:lnTo>
                    <a:pt x="1922" y="411"/>
                  </a:lnTo>
                  <a:lnTo>
                    <a:pt x="1890" y="411"/>
                  </a:lnTo>
                  <a:lnTo>
                    <a:pt x="1859" y="409"/>
                  </a:lnTo>
                  <a:lnTo>
                    <a:pt x="1828" y="407"/>
                  </a:lnTo>
                  <a:lnTo>
                    <a:pt x="1767" y="401"/>
                  </a:lnTo>
                  <a:lnTo>
                    <a:pt x="1736" y="399"/>
                  </a:lnTo>
                  <a:lnTo>
                    <a:pt x="1705" y="399"/>
                  </a:lnTo>
                  <a:lnTo>
                    <a:pt x="1677" y="399"/>
                  </a:lnTo>
                  <a:lnTo>
                    <a:pt x="1648" y="399"/>
                  </a:lnTo>
                  <a:lnTo>
                    <a:pt x="1619" y="403"/>
                  </a:lnTo>
                  <a:lnTo>
                    <a:pt x="1590" y="407"/>
                  </a:lnTo>
                  <a:lnTo>
                    <a:pt x="1561" y="413"/>
                  </a:lnTo>
                  <a:lnTo>
                    <a:pt x="1533" y="422"/>
                  </a:lnTo>
                  <a:lnTo>
                    <a:pt x="1504" y="434"/>
                  </a:lnTo>
                  <a:lnTo>
                    <a:pt x="1475" y="447"/>
                  </a:lnTo>
                  <a:lnTo>
                    <a:pt x="1444" y="461"/>
                  </a:lnTo>
                  <a:lnTo>
                    <a:pt x="1415" y="478"/>
                  </a:lnTo>
                  <a:lnTo>
                    <a:pt x="1385" y="495"/>
                  </a:lnTo>
                  <a:lnTo>
                    <a:pt x="1354" y="514"/>
                  </a:lnTo>
                  <a:lnTo>
                    <a:pt x="1325" y="535"/>
                  </a:lnTo>
                  <a:lnTo>
                    <a:pt x="1294" y="556"/>
                  </a:lnTo>
                  <a:lnTo>
                    <a:pt x="1264" y="578"/>
                  </a:lnTo>
                  <a:lnTo>
                    <a:pt x="1233" y="601"/>
                  </a:lnTo>
                  <a:lnTo>
                    <a:pt x="1202" y="626"/>
                  </a:lnTo>
                  <a:lnTo>
                    <a:pt x="1172" y="651"/>
                  </a:lnTo>
                  <a:lnTo>
                    <a:pt x="1110" y="702"/>
                  </a:lnTo>
                  <a:lnTo>
                    <a:pt x="1049" y="754"/>
                  </a:lnTo>
                  <a:lnTo>
                    <a:pt x="1035" y="768"/>
                  </a:lnTo>
                  <a:lnTo>
                    <a:pt x="1020" y="783"/>
                  </a:lnTo>
                  <a:lnTo>
                    <a:pt x="1005" y="796"/>
                  </a:lnTo>
                  <a:lnTo>
                    <a:pt x="989" y="812"/>
                  </a:lnTo>
                  <a:lnTo>
                    <a:pt x="960" y="846"/>
                  </a:lnTo>
                  <a:lnTo>
                    <a:pt x="930" y="881"/>
                  </a:lnTo>
                  <a:lnTo>
                    <a:pt x="899" y="919"/>
                  </a:lnTo>
                  <a:lnTo>
                    <a:pt x="868" y="956"/>
                  </a:lnTo>
                  <a:lnTo>
                    <a:pt x="805" y="1034"/>
                  </a:lnTo>
                  <a:lnTo>
                    <a:pt x="774" y="1073"/>
                  </a:lnTo>
                  <a:lnTo>
                    <a:pt x="743" y="1109"/>
                  </a:lnTo>
                  <a:lnTo>
                    <a:pt x="711" y="1146"/>
                  </a:lnTo>
                  <a:lnTo>
                    <a:pt x="680" y="1178"/>
                  </a:lnTo>
                  <a:lnTo>
                    <a:pt x="663" y="1196"/>
                  </a:lnTo>
                  <a:lnTo>
                    <a:pt x="647" y="1211"/>
                  </a:lnTo>
                  <a:lnTo>
                    <a:pt x="630" y="1225"/>
                  </a:lnTo>
                  <a:lnTo>
                    <a:pt x="615" y="1240"/>
                  </a:lnTo>
                  <a:lnTo>
                    <a:pt x="597" y="1253"/>
                  </a:lnTo>
                  <a:lnTo>
                    <a:pt x="580" y="1265"/>
                  </a:lnTo>
                  <a:lnTo>
                    <a:pt x="565" y="1276"/>
                  </a:lnTo>
                  <a:lnTo>
                    <a:pt x="548" y="1286"/>
                  </a:lnTo>
                  <a:lnTo>
                    <a:pt x="530" y="1296"/>
                  </a:lnTo>
                  <a:lnTo>
                    <a:pt x="513" y="1303"/>
                  </a:lnTo>
                  <a:lnTo>
                    <a:pt x="496" y="1309"/>
                  </a:lnTo>
                  <a:lnTo>
                    <a:pt x="478" y="1315"/>
                  </a:lnTo>
                  <a:lnTo>
                    <a:pt x="461" y="1321"/>
                  </a:lnTo>
                  <a:lnTo>
                    <a:pt x="444" y="1324"/>
                  </a:lnTo>
                  <a:lnTo>
                    <a:pt x="409" y="1330"/>
                  </a:lnTo>
                  <a:lnTo>
                    <a:pt x="377" y="1334"/>
                  </a:lnTo>
                  <a:lnTo>
                    <a:pt x="344" y="1336"/>
                  </a:lnTo>
                  <a:lnTo>
                    <a:pt x="311" y="1334"/>
                  </a:lnTo>
                  <a:lnTo>
                    <a:pt x="279" y="1332"/>
                  </a:lnTo>
                  <a:lnTo>
                    <a:pt x="248" y="1330"/>
                  </a:lnTo>
                  <a:lnTo>
                    <a:pt x="217" y="1326"/>
                  </a:lnTo>
                  <a:lnTo>
                    <a:pt x="156" y="1319"/>
                  </a:lnTo>
                  <a:lnTo>
                    <a:pt x="125" y="1315"/>
                  </a:lnTo>
                  <a:lnTo>
                    <a:pt x="96" y="1313"/>
                  </a:lnTo>
                  <a:lnTo>
                    <a:pt x="68" y="1311"/>
                  </a:lnTo>
                  <a:lnTo>
                    <a:pt x="35" y="1313"/>
                  </a:lnTo>
                  <a:lnTo>
                    <a:pt x="22" y="1309"/>
                  </a:lnTo>
                  <a:lnTo>
                    <a:pt x="10" y="1301"/>
                  </a:lnTo>
                  <a:lnTo>
                    <a:pt x="2" y="1292"/>
                  </a:lnTo>
                  <a:lnTo>
                    <a:pt x="0" y="1276"/>
                  </a:lnTo>
                  <a:lnTo>
                    <a:pt x="2" y="1263"/>
                  </a:lnTo>
                  <a:lnTo>
                    <a:pt x="10" y="1251"/>
                  </a:lnTo>
                  <a:lnTo>
                    <a:pt x="22" y="1244"/>
                  </a:lnTo>
                  <a:lnTo>
                    <a:pt x="35" y="1242"/>
                  </a:lnTo>
                  <a:lnTo>
                    <a:pt x="35" y="1242"/>
                  </a:lnTo>
                  <a:close/>
                </a:path>
              </a:pathLst>
            </a:custGeom>
            <a:solidFill>
              <a:srgbClr val="D9D9D9"/>
            </a:solidFill>
            <a:ln w="1588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59" name="Freeform 11"/>
            <p:cNvSpPr>
              <a:spLocks/>
            </p:cNvSpPr>
            <p:nvPr/>
          </p:nvSpPr>
          <p:spPr bwMode="auto">
            <a:xfrm>
              <a:off x="1400175" y="2803525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0" name="Freeform 12"/>
            <p:cNvSpPr>
              <a:spLocks/>
            </p:cNvSpPr>
            <p:nvPr/>
          </p:nvSpPr>
          <p:spPr bwMode="auto">
            <a:xfrm>
              <a:off x="1400175" y="2803525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1" name="Freeform 13"/>
            <p:cNvSpPr>
              <a:spLocks/>
            </p:cNvSpPr>
            <p:nvPr/>
          </p:nvSpPr>
          <p:spPr bwMode="auto">
            <a:xfrm>
              <a:off x="1793875" y="2784475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2" name="Freeform 14"/>
            <p:cNvSpPr>
              <a:spLocks/>
            </p:cNvSpPr>
            <p:nvPr/>
          </p:nvSpPr>
          <p:spPr bwMode="auto">
            <a:xfrm>
              <a:off x="1793875" y="2784475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3" name="Freeform 15"/>
            <p:cNvSpPr>
              <a:spLocks/>
            </p:cNvSpPr>
            <p:nvPr/>
          </p:nvSpPr>
          <p:spPr bwMode="auto">
            <a:xfrm>
              <a:off x="2187575" y="2366963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4" name="Freeform 16"/>
            <p:cNvSpPr>
              <a:spLocks/>
            </p:cNvSpPr>
            <p:nvPr/>
          </p:nvSpPr>
          <p:spPr bwMode="auto">
            <a:xfrm>
              <a:off x="2187575" y="2366963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5" name="Freeform 17"/>
            <p:cNvSpPr>
              <a:spLocks/>
            </p:cNvSpPr>
            <p:nvPr/>
          </p:nvSpPr>
          <p:spPr bwMode="auto">
            <a:xfrm>
              <a:off x="2579688" y="2098675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9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6" name="Freeform 18"/>
            <p:cNvSpPr>
              <a:spLocks/>
            </p:cNvSpPr>
            <p:nvPr/>
          </p:nvSpPr>
          <p:spPr bwMode="auto">
            <a:xfrm>
              <a:off x="2579688" y="2098675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9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7" name="Freeform 19"/>
            <p:cNvSpPr>
              <a:spLocks/>
            </p:cNvSpPr>
            <p:nvPr/>
          </p:nvSpPr>
          <p:spPr bwMode="auto">
            <a:xfrm>
              <a:off x="2971800" y="2082800"/>
              <a:ext cx="101600" cy="103188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8" name="Freeform 20"/>
            <p:cNvSpPr>
              <a:spLocks/>
            </p:cNvSpPr>
            <p:nvPr/>
          </p:nvSpPr>
          <p:spPr bwMode="auto">
            <a:xfrm>
              <a:off x="2971800" y="2082800"/>
              <a:ext cx="101600" cy="103188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69" name="Freeform 21"/>
            <p:cNvSpPr>
              <a:spLocks/>
            </p:cNvSpPr>
            <p:nvPr/>
          </p:nvSpPr>
          <p:spPr bwMode="auto">
            <a:xfrm>
              <a:off x="3365500" y="2001838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8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8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0" name="Freeform 22"/>
            <p:cNvSpPr>
              <a:spLocks/>
            </p:cNvSpPr>
            <p:nvPr/>
          </p:nvSpPr>
          <p:spPr bwMode="auto">
            <a:xfrm>
              <a:off x="3365500" y="2001838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8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8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1" name="Freeform 23"/>
            <p:cNvSpPr>
              <a:spLocks/>
            </p:cNvSpPr>
            <p:nvPr/>
          </p:nvSpPr>
          <p:spPr bwMode="auto">
            <a:xfrm>
              <a:off x="3757613" y="2189163"/>
              <a:ext cx="103188" cy="101600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3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100 w 128"/>
                <a:gd name="T11" fmla="*/ 117 h 129"/>
                <a:gd name="T12" fmla="*/ 88 w 128"/>
                <a:gd name="T13" fmla="*/ 123 h 129"/>
                <a:gd name="T14" fmla="*/ 77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4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4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7 w 128"/>
                <a:gd name="T51" fmla="*/ 0 h 129"/>
                <a:gd name="T52" fmla="*/ 88 w 128"/>
                <a:gd name="T53" fmla="*/ 4 h 129"/>
                <a:gd name="T54" fmla="*/ 100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3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6" y="50"/>
                  </a:lnTo>
                  <a:lnTo>
                    <a:pt x="128" y="6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2" name="Freeform 24"/>
            <p:cNvSpPr>
              <a:spLocks/>
            </p:cNvSpPr>
            <p:nvPr/>
          </p:nvSpPr>
          <p:spPr bwMode="auto">
            <a:xfrm>
              <a:off x="3757613" y="2189163"/>
              <a:ext cx="103188" cy="101600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3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100 w 128"/>
                <a:gd name="T11" fmla="*/ 117 h 129"/>
                <a:gd name="T12" fmla="*/ 88 w 128"/>
                <a:gd name="T13" fmla="*/ 123 h 129"/>
                <a:gd name="T14" fmla="*/ 77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4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4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7 w 128"/>
                <a:gd name="T51" fmla="*/ 0 h 129"/>
                <a:gd name="T52" fmla="*/ 88 w 128"/>
                <a:gd name="T53" fmla="*/ 4 h 129"/>
                <a:gd name="T54" fmla="*/ 100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3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3" name="Freeform 25"/>
            <p:cNvSpPr>
              <a:spLocks/>
            </p:cNvSpPr>
            <p:nvPr/>
          </p:nvSpPr>
          <p:spPr bwMode="auto">
            <a:xfrm>
              <a:off x="4151313" y="2266950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4" name="Freeform 26"/>
            <p:cNvSpPr>
              <a:spLocks/>
            </p:cNvSpPr>
            <p:nvPr/>
          </p:nvSpPr>
          <p:spPr bwMode="auto">
            <a:xfrm>
              <a:off x="4151313" y="2266950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5" name="Freeform 27"/>
            <p:cNvSpPr>
              <a:spLocks/>
            </p:cNvSpPr>
            <p:nvPr/>
          </p:nvSpPr>
          <p:spPr bwMode="auto">
            <a:xfrm>
              <a:off x="4545013" y="2482850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8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9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9 h 129"/>
                <a:gd name="T56" fmla="*/ 110 w 129"/>
                <a:gd name="T57" fmla="*/ 17 h 129"/>
                <a:gd name="T58" fmla="*/ 118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6" name="Freeform 28"/>
            <p:cNvSpPr>
              <a:spLocks/>
            </p:cNvSpPr>
            <p:nvPr/>
          </p:nvSpPr>
          <p:spPr bwMode="auto">
            <a:xfrm>
              <a:off x="4545013" y="2482850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8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9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9 h 129"/>
                <a:gd name="T56" fmla="*/ 110 w 129"/>
                <a:gd name="T57" fmla="*/ 17 h 129"/>
                <a:gd name="T58" fmla="*/ 118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7" name="Freeform 29"/>
            <p:cNvSpPr>
              <a:spLocks/>
            </p:cNvSpPr>
            <p:nvPr/>
          </p:nvSpPr>
          <p:spPr bwMode="auto">
            <a:xfrm>
              <a:off x="4937125" y="2714625"/>
              <a:ext cx="103188" cy="101600"/>
            </a:xfrm>
            <a:custGeom>
              <a:avLst/>
              <a:gdLst>
                <a:gd name="T0" fmla="*/ 128 w 128"/>
                <a:gd name="T1" fmla="*/ 63 h 128"/>
                <a:gd name="T2" fmla="*/ 127 w 128"/>
                <a:gd name="T3" fmla="*/ 76 h 128"/>
                <a:gd name="T4" fmla="*/ 123 w 128"/>
                <a:gd name="T5" fmla="*/ 88 h 128"/>
                <a:gd name="T6" fmla="*/ 117 w 128"/>
                <a:gd name="T7" fmla="*/ 100 h 128"/>
                <a:gd name="T8" fmla="*/ 109 w 128"/>
                <a:gd name="T9" fmla="*/ 109 h 128"/>
                <a:gd name="T10" fmla="*/ 100 w 128"/>
                <a:gd name="T11" fmla="*/ 117 h 128"/>
                <a:gd name="T12" fmla="*/ 88 w 128"/>
                <a:gd name="T13" fmla="*/ 123 h 128"/>
                <a:gd name="T14" fmla="*/ 77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3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100 h 128"/>
                <a:gd name="T28" fmla="*/ 4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50 h 128"/>
                <a:gd name="T36" fmla="*/ 4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4 h 128"/>
                <a:gd name="T46" fmla="*/ 50 w 128"/>
                <a:gd name="T47" fmla="*/ 0 h 128"/>
                <a:gd name="T48" fmla="*/ 63 w 128"/>
                <a:gd name="T49" fmla="*/ 0 h 128"/>
                <a:gd name="T50" fmla="*/ 77 w 128"/>
                <a:gd name="T51" fmla="*/ 0 h 128"/>
                <a:gd name="T52" fmla="*/ 88 w 128"/>
                <a:gd name="T53" fmla="*/ 4 h 128"/>
                <a:gd name="T54" fmla="*/ 100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3 w 128"/>
                <a:gd name="T61" fmla="*/ 38 h 128"/>
                <a:gd name="T62" fmla="*/ 127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8" name="Freeform 30"/>
            <p:cNvSpPr>
              <a:spLocks/>
            </p:cNvSpPr>
            <p:nvPr/>
          </p:nvSpPr>
          <p:spPr bwMode="auto">
            <a:xfrm>
              <a:off x="4937125" y="2714625"/>
              <a:ext cx="103188" cy="101600"/>
            </a:xfrm>
            <a:custGeom>
              <a:avLst/>
              <a:gdLst>
                <a:gd name="T0" fmla="*/ 128 w 128"/>
                <a:gd name="T1" fmla="*/ 63 h 128"/>
                <a:gd name="T2" fmla="*/ 127 w 128"/>
                <a:gd name="T3" fmla="*/ 76 h 128"/>
                <a:gd name="T4" fmla="*/ 123 w 128"/>
                <a:gd name="T5" fmla="*/ 88 h 128"/>
                <a:gd name="T6" fmla="*/ 117 w 128"/>
                <a:gd name="T7" fmla="*/ 100 h 128"/>
                <a:gd name="T8" fmla="*/ 109 w 128"/>
                <a:gd name="T9" fmla="*/ 109 h 128"/>
                <a:gd name="T10" fmla="*/ 100 w 128"/>
                <a:gd name="T11" fmla="*/ 117 h 128"/>
                <a:gd name="T12" fmla="*/ 88 w 128"/>
                <a:gd name="T13" fmla="*/ 123 h 128"/>
                <a:gd name="T14" fmla="*/ 77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3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100 h 128"/>
                <a:gd name="T28" fmla="*/ 4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50 h 128"/>
                <a:gd name="T36" fmla="*/ 4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4 h 128"/>
                <a:gd name="T46" fmla="*/ 50 w 128"/>
                <a:gd name="T47" fmla="*/ 0 h 128"/>
                <a:gd name="T48" fmla="*/ 63 w 128"/>
                <a:gd name="T49" fmla="*/ 0 h 128"/>
                <a:gd name="T50" fmla="*/ 77 w 128"/>
                <a:gd name="T51" fmla="*/ 0 h 128"/>
                <a:gd name="T52" fmla="*/ 88 w 128"/>
                <a:gd name="T53" fmla="*/ 4 h 128"/>
                <a:gd name="T54" fmla="*/ 100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3 w 128"/>
                <a:gd name="T61" fmla="*/ 38 h 128"/>
                <a:gd name="T62" fmla="*/ 127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79" name="Freeform 31"/>
            <p:cNvSpPr>
              <a:spLocks/>
            </p:cNvSpPr>
            <p:nvPr/>
          </p:nvSpPr>
          <p:spPr bwMode="auto">
            <a:xfrm>
              <a:off x="5330825" y="1938338"/>
              <a:ext cx="101600" cy="103188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7 w 129"/>
                <a:gd name="T7" fmla="*/ 99 h 128"/>
                <a:gd name="T8" fmla="*/ 110 w 129"/>
                <a:gd name="T9" fmla="*/ 109 h 128"/>
                <a:gd name="T10" fmla="*/ 100 w 129"/>
                <a:gd name="T11" fmla="*/ 117 h 128"/>
                <a:gd name="T12" fmla="*/ 88 w 129"/>
                <a:gd name="T13" fmla="*/ 122 h 128"/>
                <a:gd name="T14" fmla="*/ 77 w 129"/>
                <a:gd name="T15" fmla="*/ 126 h 128"/>
                <a:gd name="T16" fmla="*/ 63 w 129"/>
                <a:gd name="T17" fmla="*/ 128 h 128"/>
                <a:gd name="T18" fmla="*/ 50 w 129"/>
                <a:gd name="T19" fmla="*/ 126 h 128"/>
                <a:gd name="T20" fmla="*/ 39 w 129"/>
                <a:gd name="T21" fmla="*/ 122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99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49 h 128"/>
                <a:gd name="T36" fmla="*/ 4 w 129"/>
                <a:gd name="T37" fmla="*/ 38 h 128"/>
                <a:gd name="T38" fmla="*/ 10 w 129"/>
                <a:gd name="T39" fmla="*/ 26 h 128"/>
                <a:gd name="T40" fmla="*/ 17 w 129"/>
                <a:gd name="T41" fmla="*/ 17 h 128"/>
                <a:gd name="T42" fmla="*/ 27 w 129"/>
                <a:gd name="T43" fmla="*/ 9 h 128"/>
                <a:gd name="T44" fmla="*/ 39 w 129"/>
                <a:gd name="T45" fmla="*/ 3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3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6 h 128"/>
                <a:gd name="T60" fmla="*/ 123 w 129"/>
                <a:gd name="T61" fmla="*/ 38 h 128"/>
                <a:gd name="T62" fmla="*/ 127 w 129"/>
                <a:gd name="T63" fmla="*/ 49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2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9" y="122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9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3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7" y="49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0" name="Freeform 32"/>
            <p:cNvSpPr>
              <a:spLocks/>
            </p:cNvSpPr>
            <p:nvPr/>
          </p:nvSpPr>
          <p:spPr bwMode="auto">
            <a:xfrm>
              <a:off x="5330825" y="1938338"/>
              <a:ext cx="101600" cy="103188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7 w 129"/>
                <a:gd name="T7" fmla="*/ 99 h 128"/>
                <a:gd name="T8" fmla="*/ 110 w 129"/>
                <a:gd name="T9" fmla="*/ 109 h 128"/>
                <a:gd name="T10" fmla="*/ 100 w 129"/>
                <a:gd name="T11" fmla="*/ 117 h 128"/>
                <a:gd name="T12" fmla="*/ 88 w 129"/>
                <a:gd name="T13" fmla="*/ 122 h 128"/>
                <a:gd name="T14" fmla="*/ 77 w 129"/>
                <a:gd name="T15" fmla="*/ 126 h 128"/>
                <a:gd name="T16" fmla="*/ 63 w 129"/>
                <a:gd name="T17" fmla="*/ 128 h 128"/>
                <a:gd name="T18" fmla="*/ 50 w 129"/>
                <a:gd name="T19" fmla="*/ 126 h 128"/>
                <a:gd name="T20" fmla="*/ 39 w 129"/>
                <a:gd name="T21" fmla="*/ 122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99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49 h 128"/>
                <a:gd name="T36" fmla="*/ 4 w 129"/>
                <a:gd name="T37" fmla="*/ 38 h 128"/>
                <a:gd name="T38" fmla="*/ 10 w 129"/>
                <a:gd name="T39" fmla="*/ 26 h 128"/>
                <a:gd name="T40" fmla="*/ 17 w 129"/>
                <a:gd name="T41" fmla="*/ 17 h 128"/>
                <a:gd name="T42" fmla="*/ 27 w 129"/>
                <a:gd name="T43" fmla="*/ 9 h 128"/>
                <a:gd name="T44" fmla="*/ 39 w 129"/>
                <a:gd name="T45" fmla="*/ 3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3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6 h 128"/>
                <a:gd name="T60" fmla="*/ 123 w 129"/>
                <a:gd name="T61" fmla="*/ 38 h 128"/>
                <a:gd name="T62" fmla="*/ 127 w 129"/>
                <a:gd name="T63" fmla="*/ 49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2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9" y="122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9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3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7" y="49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1" name="Freeform 33"/>
            <p:cNvSpPr>
              <a:spLocks/>
            </p:cNvSpPr>
            <p:nvPr/>
          </p:nvSpPr>
          <p:spPr bwMode="auto">
            <a:xfrm>
              <a:off x="5724525" y="2179638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8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7 h 128"/>
                <a:gd name="T16" fmla="*/ 64 w 129"/>
                <a:gd name="T17" fmla="*/ 128 h 128"/>
                <a:gd name="T18" fmla="*/ 50 w 129"/>
                <a:gd name="T19" fmla="*/ 127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8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8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2" name="Freeform 34"/>
            <p:cNvSpPr>
              <a:spLocks/>
            </p:cNvSpPr>
            <p:nvPr/>
          </p:nvSpPr>
          <p:spPr bwMode="auto">
            <a:xfrm>
              <a:off x="5724525" y="2179638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8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7 h 128"/>
                <a:gd name="T16" fmla="*/ 64 w 129"/>
                <a:gd name="T17" fmla="*/ 128 h 128"/>
                <a:gd name="T18" fmla="*/ 50 w 129"/>
                <a:gd name="T19" fmla="*/ 127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8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8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3" name="Freeform 35"/>
            <p:cNvSpPr>
              <a:spLocks/>
            </p:cNvSpPr>
            <p:nvPr/>
          </p:nvSpPr>
          <p:spPr bwMode="auto">
            <a:xfrm>
              <a:off x="6116638" y="2043113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7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100 w 128"/>
                <a:gd name="T11" fmla="*/ 117 h 129"/>
                <a:gd name="T12" fmla="*/ 88 w 128"/>
                <a:gd name="T13" fmla="*/ 123 h 129"/>
                <a:gd name="T14" fmla="*/ 77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4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4 w 128"/>
                <a:gd name="T37" fmla="*/ 39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7 w 128"/>
                <a:gd name="T51" fmla="*/ 0 h 129"/>
                <a:gd name="T52" fmla="*/ 88 w 128"/>
                <a:gd name="T53" fmla="*/ 4 h 129"/>
                <a:gd name="T54" fmla="*/ 100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9 h 129"/>
                <a:gd name="T62" fmla="*/ 127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4" name="Freeform 36"/>
            <p:cNvSpPr>
              <a:spLocks/>
            </p:cNvSpPr>
            <p:nvPr/>
          </p:nvSpPr>
          <p:spPr bwMode="auto">
            <a:xfrm>
              <a:off x="6116638" y="2043113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7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100 w 128"/>
                <a:gd name="T11" fmla="*/ 117 h 129"/>
                <a:gd name="T12" fmla="*/ 88 w 128"/>
                <a:gd name="T13" fmla="*/ 123 h 129"/>
                <a:gd name="T14" fmla="*/ 77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4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4 w 128"/>
                <a:gd name="T37" fmla="*/ 39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7 w 128"/>
                <a:gd name="T51" fmla="*/ 0 h 129"/>
                <a:gd name="T52" fmla="*/ 88 w 128"/>
                <a:gd name="T53" fmla="*/ 4 h 129"/>
                <a:gd name="T54" fmla="*/ 100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9 h 129"/>
                <a:gd name="T62" fmla="*/ 127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5" name="Freeform 37"/>
            <p:cNvSpPr>
              <a:spLocks/>
            </p:cNvSpPr>
            <p:nvPr/>
          </p:nvSpPr>
          <p:spPr bwMode="auto">
            <a:xfrm>
              <a:off x="6508750" y="2641600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7 w 129"/>
                <a:gd name="T7" fmla="*/ 99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2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2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99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49 h 128"/>
                <a:gd name="T36" fmla="*/ 4 w 129"/>
                <a:gd name="T37" fmla="*/ 38 h 128"/>
                <a:gd name="T38" fmla="*/ 10 w 129"/>
                <a:gd name="T39" fmla="*/ 26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3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3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6 h 128"/>
                <a:gd name="T60" fmla="*/ 123 w 129"/>
                <a:gd name="T61" fmla="*/ 38 h 128"/>
                <a:gd name="T62" fmla="*/ 127 w 129"/>
                <a:gd name="T63" fmla="*/ 49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2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2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10" y="26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3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3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7" y="49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6" name="Freeform 38"/>
            <p:cNvSpPr>
              <a:spLocks/>
            </p:cNvSpPr>
            <p:nvPr/>
          </p:nvSpPr>
          <p:spPr bwMode="auto">
            <a:xfrm>
              <a:off x="6508750" y="2641600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7 w 129"/>
                <a:gd name="T7" fmla="*/ 99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2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2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99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49 h 128"/>
                <a:gd name="T36" fmla="*/ 4 w 129"/>
                <a:gd name="T37" fmla="*/ 38 h 128"/>
                <a:gd name="T38" fmla="*/ 10 w 129"/>
                <a:gd name="T39" fmla="*/ 26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3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3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6 h 128"/>
                <a:gd name="T60" fmla="*/ 123 w 129"/>
                <a:gd name="T61" fmla="*/ 38 h 128"/>
                <a:gd name="T62" fmla="*/ 127 w 129"/>
                <a:gd name="T63" fmla="*/ 49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2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2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10" y="26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3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3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7" y="49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7" name="Freeform 39"/>
            <p:cNvSpPr>
              <a:spLocks/>
            </p:cNvSpPr>
            <p:nvPr/>
          </p:nvSpPr>
          <p:spPr bwMode="auto">
            <a:xfrm>
              <a:off x="6902450" y="2668588"/>
              <a:ext cx="101600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8" name="Freeform 40"/>
            <p:cNvSpPr>
              <a:spLocks/>
            </p:cNvSpPr>
            <p:nvPr/>
          </p:nvSpPr>
          <p:spPr bwMode="auto">
            <a:xfrm>
              <a:off x="6902450" y="2668588"/>
              <a:ext cx="101600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89" name="Freeform 41"/>
            <p:cNvSpPr>
              <a:spLocks/>
            </p:cNvSpPr>
            <p:nvPr/>
          </p:nvSpPr>
          <p:spPr bwMode="auto">
            <a:xfrm>
              <a:off x="7294563" y="2217738"/>
              <a:ext cx="103188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09 w 129"/>
                <a:gd name="T9" fmla="*/ 109 h 128"/>
                <a:gd name="T10" fmla="*/ 100 w 129"/>
                <a:gd name="T11" fmla="*/ 117 h 128"/>
                <a:gd name="T12" fmla="*/ 88 w 129"/>
                <a:gd name="T13" fmla="*/ 123 h 128"/>
                <a:gd name="T14" fmla="*/ 77 w 129"/>
                <a:gd name="T15" fmla="*/ 127 h 128"/>
                <a:gd name="T16" fmla="*/ 63 w 129"/>
                <a:gd name="T17" fmla="*/ 128 h 128"/>
                <a:gd name="T18" fmla="*/ 50 w 129"/>
                <a:gd name="T19" fmla="*/ 127 h 128"/>
                <a:gd name="T20" fmla="*/ 38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8 w 129"/>
                <a:gd name="T45" fmla="*/ 4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4 h 128"/>
                <a:gd name="T54" fmla="*/ 100 w 129"/>
                <a:gd name="T55" fmla="*/ 9 h 128"/>
                <a:gd name="T56" fmla="*/ 109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8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0" name="Freeform 42"/>
            <p:cNvSpPr>
              <a:spLocks/>
            </p:cNvSpPr>
            <p:nvPr/>
          </p:nvSpPr>
          <p:spPr bwMode="auto">
            <a:xfrm>
              <a:off x="7294563" y="2217738"/>
              <a:ext cx="103188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09 w 129"/>
                <a:gd name="T9" fmla="*/ 109 h 128"/>
                <a:gd name="T10" fmla="*/ 100 w 129"/>
                <a:gd name="T11" fmla="*/ 117 h 128"/>
                <a:gd name="T12" fmla="*/ 88 w 129"/>
                <a:gd name="T13" fmla="*/ 123 h 128"/>
                <a:gd name="T14" fmla="*/ 77 w 129"/>
                <a:gd name="T15" fmla="*/ 127 h 128"/>
                <a:gd name="T16" fmla="*/ 63 w 129"/>
                <a:gd name="T17" fmla="*/ 128 h 128"/>
                <a:gd name="T18" fmla="*/ 50 w 129"/>
                <a:gd name="T19" fmla="*/ 127 h 128"/>
                <a:gd name="T20" fmla="*/ 38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8 w 129"/>
                <a:gd name="T45" fmla="*/ 4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4 h 128"/>
                <a:gd name="T54" fmla="*/ 100 w 129"/>
                <a:gd name="T55" fmla="*/ 9 h 128"/>
                <a:gd name="T56" fmla="*/ 109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8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1" name="Freeform 43"/>
            <p:cNvSpPr>
              <a:spLocks/>
            </p:cNvSpPr>
            <p:nvPr/>
          </p:nvSpPr>
          <p:spPr bwMode="auto">
            <a:xfrm>
              <a:off x="7688263" y="2151063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8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8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2" name="Freeform 44"/>
            <p:cNvSpPr>
              <a:spLocks/>
            </p:cNvSpPr>
            <p:nvPr/>
          </p:nvSpPr>
          <p:spPr bwMode="auto">
            <a:xfrm>
              <a:off x="7688263" y="2151063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8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8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3" name="Freeform 45"/>
            <p:cNvSpPr>
              <a:spLocks/>
            </p:cNvSpPr>
            <p:nvPr/>
          </p:nvSpPr>
          <p:spPr bwMode="auto">
            <a:xfrm>
              <a:off x="8081963" y="1817688"/>
              <a:ext cx="101600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4" name="Freeform 46"/>
            <p:cNvSpPr>
              <a:spLocks/>
            </p:cNvSpPr>
            <p:nvPr/>
          </p:nvSpPr>
          <p:spPr bwMode="auto">
            <a:xfrm>
              <a:off x="8081963" y="1817688"/>
              <a:ext cx="101600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795" name="Grupo 794"/>
          <p:cNvGrpSpPr/>
          <p:nvPr/>
        </p:nvGrpSpPr>
        <p:grpSpPr>
          <a:xfrm>
            <a:off x="836492" y="2726230"/>
            <a:ext cx="7813809" cy="876300"/>
            <a:chOff x="1316038" y="1323975"/>
            <a:chExt cx="7031038" cy="876300"/>
          </a:xfrm>
        </p:grpSpPr>
        <p:sp>
          <p:nvSpPr>
            <p:cNvPr id="796" name="Freeform 10"/>
            <p:cNvSpPr>
              <a:spLocks/>
            </p:cNvSpPr>
            <p:nvPr/>
          </p:nvSpPr>
          <p:spPr bwMode="auto">
            <a:xfrm>
              <a:off x="1420813" y="1495425"/>
              <a:ext cx="6759575" cy="684213"/>
            </a:xfrm>
            <a:custGeom>
              <a:avLst/>
              <a:gdLst>
                <a:gd name="T0" fmla="*/ 388 w 8518"/>
                <a:gd name="T1" fmla="*/ 774 h 862"/>
                <a:gd name="T2" fmla="*/ 553 w 8518"/>
                <a:gd name="T3" fmla="*/ 781 h 862"/>
                <a:gd name="T4" fmla="*/ 790 w 8518"/>
                <a:gd name="T5" fmla="*/ 626 h 862"/>
                <a:gd name="T6" fmla="*/ 1195 w 8518"/>
                <a:gd name="T7" fmla="*/ 322 h 862"/>
                <a:gd name="T8" fmla="*/ 1536 w 8518"/>
                <a:gd name="T9" fmla="*/ 159 h 862"/>
                <a:gd name="T10" fmla="*/ 1849 w 8518"/>
                <a:gd name="T11" fmla="*/ 230 h 862"/>
                <a:gd name="T12" fmla="*/ 2139 w 8518"/>
                <a:gd name="T13" fmla="*/ 251 h 862"/>
                <a:gd name="T14" fmla="*/ 2504 w 8518"/>
                <a:gd name="T15" fmla="*/ 157 h 862"/>
                <a:gd name="T16" fmla="*/ 2875 w 8518"/>
                <a:gd name="T17" fmla="*/ 276 h 862"/>
                <a:gd name="T18" fmla="*/ 3201 w 8518"/>
                <a:gd name="T19" fmla="*/ 326 h 862"/>
                <a:gd name="T20" fmla="*/ 3645 w 8518"/>
                <a:gd name="T21" fmla="*/ 336 h 862"/>
                <a:gd name="T22" fmla="*/ 4136 w 8518"/>
                <a:gd name="T23" fmla="*/ 417 h 862"/>
                <a:gd name="T24" fmla="*/ 4495 w 8518"/>
                <a:gd name="T25" fmla="*/ 363 h 862"/>
                <a:gd name="T26" fmla="*/ 4701 w 8518"/>
                <a:gd name="T27" fmla="*/ 196 h 862"/>
                <a:gd name="T28" fmla="*/ 4927 w 8518"/>
                <a:gd name="T29" fmla="*/ 15 h 862"/>
                <a:gd name="T30" fmla="*/ 5133 w 8518"/>
                <a:gd name="T31" fmla="*/ 50 h 862"/>
                <a:gd name="T32" fmla="*/ 5386 w 8518"/>
                <a:gd name="T33" fmla="*/ 298 h 862"/>
                <a:gd name="T34" fmla="*/ 5528 w 8518"/>
                <a:gd name="T35" fmla="*/ 363 h 862"/>
                <a:gd name="T36" fmla="*/ 5726 w 8518"/>
                <a:gd name="T37" fmla="*/ 232 h 862"/>
                <a:gd name="T38" fmla="*/ 5960 w 8518"/>
                <a:gd name="T39" fmla="*/ 83 h 862"/>
                <a:gd name="T40" fmla="*/ 6158 w 8518"/>
                <a:gd name="T41" fmla="*/ 144 h 862"/>
                <a:gd name="T42" fmla="*/ 6469 w 8518"/>
                <a:gd name="T43" fmla="*/ 411 h 862"/>
                <a:gd name="T44" fmla="*/ 6816 w 8518"/>
                <a:gd name="T45" fmla="*/ 568 h 862"/>
                <a:gd name="T46" fmla="*/ 7055 w 8518"/>
                <a:gd name="T47" fmla="*/ 557 h 862"/>
                <a:gd name="T48" fmla="*/ 7345 w 8518"/>
                <a:gd name="T49" fmla="*/ 342 h 862"/>
                <a:gd name="T50" fmla="*/ 7537 w 8518"/>
                <a:gd name="T51" fmla="*/ 278 h 862"/>
                <a:gd name="T52" fmla="*/ 7815 w 8518"/>
                <a:gd name="T53" fmla="*/ 380 h 862"/>
                <a:gd name="T54" fmla="*/ 7997 w 8518"/>
                <a:gd name="T55" fmla="*/ 418 h 862"/>
                <a:gd name="T56" fmla="*/ 8341 w 8518"/>
                <a:gd name="T57" fmla="*/ 253 h 862"/>
                <a:gd name="T58" fmla="*/ 8510 w 8518"/>
                <a:gd name="T59" fmla="*/ 238 h 862"/>
                <a:gd name="T60" fmla="*/ 8155 w 8518"/>
                <a:gd name="T61" fmla="*/ 441 h 862"/>
                <a:gd name="T62" fmla="*/ 7899 w 8518"/>
                <a:gd name="T63" fmla="*/ 484 h 862"/>
                <a:gd name="T64" fmla="*/ 7604 w 8518"/>
                <a:gd name="T65" fmla="*/ 363 h 862"/>
                <a:gd name="T66" fmla="*/ 7456 w 8518"/>
                <a:gd name="T67" fmla="*/ 361 h 862"/>
                <a:gd name="T68" fmla="*/ 7201 w 8518"/>
                <a:gd name="T69" fmla="*/ 545 h 862"/>
                <a:gd name="T70" fmla="*/ 6962 w 8518"/>
                <a:gd name="T71" fmla="*/ 655 h 862"/>
                <a:gd name="T72" fmla="*/ 6603 w 8518"/>
                <a:gd name="T73" fmla="*/ 560 h 862"/>
                <a:gd name="T74" fmla="*/ 6254 w 8518"/>
                <a:gd name="T75" fmla="*/ 319 h 862"/>
                <a:gd name="T76" fmla="*/ 6035 w 8518"/>
                <a:gd name="T77" fmla="*/ 159 h 862"/>
                <a:gd name="T78" fmla="*/ 5895 w 8518"/>
                <a:gd name="T79" fmla="*/ 186 h 862"/>
                <a:gd name="T80" fmla="*/ 5628 w 8518"/>
                <a:gd name="T81" fmla="*/ 401 h 862"/>
                <a:gd name="T82" fmla="*/ 5421 w 8518"/>
                <a:gd name="T83" fmla="*/ 411 h 862"/>
                <a:gd name="T84" fmla="*/ 5165 w 8518"/>
                <a:gd name="T85" fmla="*/ 173 h 862"/>
                <a:gd name="T86" fmla="*/ 5017 w 8518"/>
                <a:gd name="T87" fmla="*/ 73 h 862"/>
                <a:gd name="T88" fmla="*/ 4872 w 8518"/>
                <a:gd name="T89" fmla="*/ 132 h 862"/>
                <a:gd name="T90" fmla="*/ 4607 w 8518"/>
                <a:gd name="T91" fmla="*/ 378 h 862"/>
                <a:gd name="T92" fmla="*/ 4324 w 8518"/>
                <a:gd name="T93" fmla="*/ 480 h 862"/>
                <a:gd name="T94" fmla="*/ 3879 w 8518"/>
                <a:gd name="T95" fmla="*/ 466 h 862"/>
                <a:gd name="T96" fmla="*/ 3453 w 8518"/>
                <a:gd name="T97" fmla="*/ 382 h 862"/>
                <a:gd name="T98" fmla="*/ 3009 w 8518"/>
                <a:gd name="T99" fmla="*/ 392 h 862"/>
                <a:gd name="T100" fmla="*/ 2633 w 8518"/>
                <a:gd name="T101" fmla="*/ 253 h 862"/>
                <a:gd name="T102" fmla="*/ 2345 w 8518"/>
                <a:gd name="T103" fmla="*/ 259 h 862"/>
                <a:gd name="T104" fmla="*/ 1988 w 8518"/>
                <a:gd name="T105" fmla="*/ 338 h 862"/>
                <a:gd name="T106" fmla="*/ 1615 w 8518"/>
                <a:gd name="T107" fmla="*/ 232 h 862"/>
                <a:gd name="T108" fmla="*/ 1389 w 8518"/>
                <a:gd name="T109" fmla="*/ 286 h 862"/>
                <a:gd name="T110" fmla="*/ 989 w 8518"/>
                <a:gd name="T111" fmla="*/ 551 h 862"/>
                <a:gd name="T112" fmla="*/ 657 w 8518"/>
                <a:gd name="T113" fmla="*/ 812 h 862"/>
                <a:gd name="T114" fmla="*/ 467 w 8518"/>
                <a:gd name="T115" fmla="*/ 862 h 862"/>
                <a:gd name="T116" fmla="*/ 144 w 8518"/>
                <a:gd name="T117" fmla="*/ 737 h 862"/>
                <a:gd name="T118" fmla="*/ 33 w 8518"/>
                <a:gd name="T119" fmla="*/ 614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18" h="862">
                  <a:moveTo>
                    <a:pt x="48" y="616"/>
                  </a:moveTo>
                  <a:lnTo>
                    <a:pt x="79" y="628"/>
                  </a:lnTo>
                  <a:lnTo>
                    <a:pt x="112" y="643"/>
                  </a:lnTo>
                  <a:lnTo>
                    <a:pt x="144" y="658"/>
                  </a:lnTo>
                  <a:lnTo>
                    <a:pt x="175" y="674"/>
                  </a:lnTo>
                  <a:lnTo>
                    <a:pt x="239" y="706"/>
                  </a:lnTo>
                  <a:lnTo>
                    <a:pt x="269" y="722"/>
                  </a:lnTo>
                  <a:lnTo>
                    <a:pt x="300" y="737"/>
                  </a:lnTo>
                  <a:lnTo>
                    <a:pt x="329" y="751"/>
                  </a:lnTo>
                  <a:lnTo>
                    <a:pt x="359" y="764"/>
                  </a:lnTo>
                  <a:lnTo>
                    <a:pt x="388" y="774"/>
                  </a:lnTo>
                  <a:lnTo>
                    <a:pt x="417" y="781"/>
                  </a:lnTo>
                  <a:lnTo>
                    <a:pt x="431" y="785"/>
                  </a:lnTo>
                  <a:lnTo>
                    <a:pt x="446" y="787"/>
                  </a:lnTo>
                  <a:lnTo>
                    <a:pt x="459" y="789"/>
                  </a:lnTo>
                  <a:lnTo>
                    <a:pt x="473" y="791"/>
                  </a:lnTo>
                  <a:lnTo>
                    <a:pt x="486" y="791"/>
                  </a:lnTo>
                  <a:lnTo>
                    <a:pt x="500" y="791"/>
                  </a:lnTo>
                  <a:lnTo>
                    <a:pt x="513" y="789"/>
                  </a:lnTo>
                  <a:lnTo>
                    <a:pt x="527" y="787"/>
                  </a:lnTo>
                  <a:lnTo>
                    <a:pt x="540" y="785"/>
                  </a:lnTo>
                  <a:lnTo>
                    <a:pt x="553" y="781"/>
                  </a:lnTo>
                  <a:lnTo>
                    <a:pt x="567" y="777"/>
                  </a:lnTo>
                  <a:lnTo>
                    <a:pt x="582" y="772"/>
                  </a:lnTo>
                  <a:lnTo>
                    <a:pt x="596" y="766"/>
                  </a:lnTo>
                  <a:lnTo>
                    <a:pt x="609" y="758"/>
                  </a:lnTo>
                  <a:lnTo>
                    <a:pt x="624" y="751"/>
                  </a:lnTo>
                  <a:lnTo>
                    <a:pt x="638" y="741"/>
                  </a:lnTo>
                  <a:lnTo>
                    <a:pt x="669" y="722"/>
                  </a:lnTo>
                  <a:lnTo>
                    <a:pt x="697" y="701"/>
                  </a:lnTo>
                  <a:lnTo>
                    <a:pt x="728" y="678"/>
                  </a:lnTo>
                  <a:lnTo>
                    <a:pt x="759" y="653"/>
                  </a:lnTo>
                  <a:lnTo>
                    <a:pt x="790" y="626"/>
                  </a:lnTo>
                  <a:lnTo>
                    <a:pt x="820" y="599"/>
                  </a:lnTo>
                  <a:lnTo>
                    <a:pt x="851" y="572"/>
                  </a:lnTo>
                  <a:lnTo>
                    <a:pt x="882" y="547"/>
                  </a:lnTo>
                  <a:lnTo>
                    <a:pt x="912" y="520"/>
                  </a:lnTo>
                  <a:lnTo>
                    <a:pt x="945" y="495"/>
                  </a:lnTo>
                  <a:lnTo>
                    <a:pt x="978" y="472"/>
                  </a:lnTo>
                  <a:lnTo>
                    <a:pt x="1008" y="449"/>
                  </a:lnTo>
                  <a:lnTo>
                    <a:pt x="1041" y="430"/>
                  </a:lnTo>
                  <a:lnTo>
                    <a:pt x="1072" y="409"/>
                  </a:lnTo>
                  <a:lnTo>
                    <a:pt x="1133" y="367"/>
                  </a:lnTo>
                  <a:lnTo>
                    <a:pt x="1195" y="322"/>
                  </a:lnTo>
                  <a:lnTo>
                    <a:pt x="1227" y="301"/>
                  </a:lnTo>
                  <a:lnTo>
                    <a:pt x="1258" y="280"/>
                  </a:lnTo>
                  <a:lnTo>
                    <a:pt x="1289" y="261"/>
                  </a:lnTo>
                  <a:lnTo>
                    <a:pt x="1321" y="242"/>
                  </a:lnTo>
                  <a:lnTo>
                    <a:pt x="1354" y="223"/>
                  </a:lnTo>
                  <a:lnTo>
                    <a:pt x="1387" y="207"/>
                  </a:lnTo>
                  <a:lnTo>
                    <a:pt x="1419" y="192"/>
                  </a:lnTo>
                  <a:lnTo>
                    <a:pt x="1452" y="180"/>
                  </a:lnTo>
                  <a:lnTo>
                    <a:pt x="1485" y="171"/>
                  </a:lnTo>
                  <a:lnTo>
                    <a:pt x="1519" y="163"/>
                  </a:lnTo>
                  <a:lnTo>
                    <a:pt x="1536" y="159"/>
                  </a:lnTo>
                  <a:lnTo>
                    <a:pt x="1554" y="157"/>
                  </a:lnTo>
                  <a:lnTo>
                    <a:pt x="1571" y="157"/>
                  </a:lnTo>
                  <a:lnTo>
                    <a:pt x="1588" y="157"/>
                  </a:lnTo>
                  <a:lnTo>
                    <a:pt x="1606" y="159"/>
                  </a:lnTo>
                  <a:lnTo>
                    <a:pt x="1623" y="161"/>
                  </a:lnTo>
                  <a:lnTo>
                    <a:pt x="1656" y="167"/>
                  </a:lnTo>
                  <a:lnTo>
                    <a:pt x="1690" y="175"/>
                  </a:lnTo>
                  <a:lnTo>
                    <a:pt x="1723" y="184"/>
                  </a:lnTo>
                  <a:lnTo>
                    <a:pt x="1755" y="196"/>
                  </a:lnTo>
                  <a:lnTo>
                    <a:pt x="1786" y="207"/>
                  </a:lnTo>
                  <a:lnTo>
                    <a:pt x="1849" y="230"/>
                  </a:lnTo>
                  <a:lnTo>
                    <a:pt x="1880" y="240"/>
                  </a:lnTo>
                  <a:lnTo>
                    <a:pt x="1909" y="250"/>
                  </a:lnTo>
                  <a:lnTo>
                    <a:pt x="1940" y="257"/>
                  </a:lnTo>
                  <a:lnTo>
                    <a:pt x="1968" y="263"/>
                  </a:lnTo>
                  <a:lnTo>
                    <a:pt x="1997" y="267"/>
                  </a:lnTo>
                  <a:lnTo>
                    <a:pt x="2011" y="269"/>
                  </a:lnTo>
                  <a:lnTo>
                    <a:pt x="2024" y="269"/>
                  </a:lnTo>
                  <a:lnTo>
                    <a:pt x="2053" y="267"/>
                  </a:lnTo>
                  <a:lnTo>
                    <a:pt x="2080" y="263"/>
                  </a:lnTo>
                  <a:lnTo>
                    <a:pt x="2109" y="259"/>
                  </a:lnTo>
                  <a:lnTo>
                    <a:pt x="2139" y="251"/>
                  </a:lnTo>
                  <a:lnTo>
                    <a:pt x="2168" y="242"/>
                  </a:lnTo>
                  <a:lnTo>
                    <a:pt x="2199" y="232"/>
                  </a:lnTo>
                  <a:lnTo>
                    <a:pt x="2260" y="211"/>
                  </a:lnTo>
                  <a:lnTo>
                    <a:pt x="2291" y="202"/>
                  </a:lnTo>
                  <a:lnTo>
                    <a:pt x="2322" y="190"/>
                  </a:lnTo>
                  <a:lnTo>
                    <a:pt x="2354" y="180"/>
                  </a:lnTo>
                  <a:lnTo>
                    <a:pt x="2387" y="173"/>
                  </a:lnTo>
                  <a:lnTo>
                    <a:pt x="2420" y="165"/>
                  </a:lnTo>
                  <a:lnTo>
                    <a:pt x="2452" y="161"/>
                  </a:lnTo>
                  <a:lnTo>
                    <a:pt x="2487" y="157"/>
                  </a:lnTo>
                  <a:lnTo>
                    <a:pt x="2504" y="157"/>
                  </a:lnTo>
                  <a:lnTo>
                    <a:pt x="2521" y="157"/>
                  </a:lnTo>
                  <a:lnTo>
                    <a:pt x="2554" y="161"/>
                  </a:lnTo>
                  <a:lnTo>
                    <a:pt x="2589" y="167"/>
                  </a:lnTo>
                  <a:lnTo>
                    <a:pt x="2621" y="175"/>
                  </a:lnTo>
                  <a:lnTo>
                    <a:pt x="2654" y="184"/>
                  </a:lnTo>
                  <a:lnTo>
                    <a:pt x="2687" y="196"/>
                  </a:lnTo>
                  <a:lnTo>
                    <a:pt x="2719" y="209"/>
                  </a:lnTo>
                  <a:lnTo>
                    <a:pt x="2752" y="223"/>
                  </a:lnTo>
                  <a:lnTo>
                    <a:pt x="2783" y="236"/>
                  </a:lnTo>
                  <a:lnTo>
                    <a:pt x="2844" y="265"/>
                  </a:lnTo>
                  <a:lnTo>
                    <a:pt x="2875" y="276"/>
                  </a:lnTo>
                  <a:lnTo>
                    <a:pt x="2905" y="290"/>
                  </a:lnTo>
                  <a:lnTo>
                    <a:pt x="2936" y="299"/>
                  </a:lnTo>
                  <a:lnTo>
                    <a:pt x="2965" y="309"/>
                  </a:lnTo>
                  <a:lnTo>
                    <a:pt x="2996" y="317"/>
                  </a:lnTo>
                  <a:lnTo>
                    <a:pt x="3023" y="322"/>
                  </a:lnTo>
                  <a:lnTo>
                    <a:pt x="3053" y="326"/>
                  </a:lnTo>
                  <a:lnTo>
                    <a:pt x="3082" y="328"/>
                  </a:lnTo>
                  <a:lnTo>
                    <a:pt x="3111" y="330"/>
                  </a:lnTo>
                  <a:lnTo>
                    <a:pt x="3142" y="330"/>
                  </a:lnTo>
                  <a:lnTo>
                    <a:pt x="3170" y="328"/>
                  </a:lnTo>
                  <a:lnTo>
                    <a:pt x="3201" y="326"/>
                  </a:lnTo>
                  <a:lnTo>
                    <a:pt x="3263" y="322"/>
                  </a:lnTo>
                  <a:lnTo>
                    <a:pt x="3324" y="317"/>
                  </a:lnTo>
                  <a:lnTo>
                    <a:pt x="3387" y="313"/>
                  </a:lnTo>
                  <a:lnTo>
                    <a:pt x="3420" y="311"/>
                  </a:lnTo>
                  <a:lnTo>
                    <a:pt x="3451" y="311"/>
                  </a:lnTo>
                  <a:lnTo>
                    <a:pt x="3483" y="313"/>
                  </a:lnTo>
                  <a:lnTo>
                    <a:pt x="3516" y="315"/>
                  </a:lnTo>
                  <a:lnTo>
                    <a:pt x="3549" y="319"/>
                  </a:lnTo>
                  <a:lnTo>
                    <a:pt x="3581" y="322"/>
                  </a:lnTo>
                  <a:lnTo>
                    <a:pt x="3614" y="328"/>
                  </a:lnTo>
                  <a:lnTo>
                    <a:pt x="3645" y="336"/>
                  </a:lnTo>
                  <a:lnTo>
                    <a:pt x="3708" y="351"/>
                  </a:lnTo>
                  <a:lnTo>
                    <a:pt x="3771" y="367"/>
                  </a:lnTo>
                  <a:lnTo>
                    <a:pt x="3833" y="382"/>
                  </a:lnTo>
                  <a:lnTo>
                    <a:pt x="3864" y="390"/>
                  </a:lnTo>
                  <a:lnTo>
                    <a:pt x="3894" y="395"/>
                  </a:lnTo>
                  <a:lnTo>
                    <a:pt x="3923" y="401"/>
                  </a:lnTo>
                  <a:lnTo>
                    <a:pt x="3954" y="407"/>
                  </a:lnTo>
                  <a:lnTo>
                    <a:pt x="3984" y="411"/>
                  </a:lnTo>
                  <a:lnTo>
                    <a:pt x="4013" y="413"/>
                  </a:lnTo>
                  <a:lnTo>
                    <a:pt x="4075" y="415"/>
                  </a:lnTo>
                  <a:lnTo>
                    <a:pt x="4136" y="417"/>
                  </a:lnTo>
                  <a:lnTo>
                    <a:pt x="4198" y="417"/>
                  </a:lnTo>
                  <a:lnTo>
                    <a:pt x="4226" y="417"/>
                  </a:lnTo>
                  <a:lnTo>
                    <a:pt x="4257" y="415"/>
                  </a:lnTo>
                  <a:lnTo>
                    <a:pt x="4288" y="413"/>
                  </a:lnTo>
                  <a:lnTo>
                    <a:pt x="4317" y="409"/>
                  </a:lnTo>
                  <a:lnTo>
                    <a:pt x="4347" y="405"/>
                  </a:lnTo>
                  <a:lnTo>
                    <a:pt x="4376" y="399"/>
                  </a:lnTo>
                  <a:lnTo>
                    <a:pt x="4407" y="392"/>
                  </a:lnTo>
                  <a:lnTo>
                    <a:pt x="4436" y="384"/>
                  </a:lnTo>
                  <a:lnTo>
                    <a:pt x="4464" y="374"/>
                  </a:lnTo>
                  <a:lnTo>
                    <a:pt x="4495" y="363"/>
                  </a:lnTo>
                  <a:lnTo>
                    <a:pt x="4509" y="357"/>
                  </a:lnTo>
                  <a:lnTo>
                    <a:pt x="4522" y="349"/>
                  </a:lnTo>
                  <a:lnTo>
                    <a:pt x="4536" y="342"/>
                  </a:lnTo>
                  <a:lnTo>
                    <a:pt x="4549" y="332"/>
                  </a:lnTo>
                  <a:lnTo>
                    <a:pt x="4564" y="321"/>
                  </a:lnTo>
                  <a:lnTo>
                    <a:pt x="4580" y="309"/>
                  </a:lnTo>
                  <a:lnTo>
                    <a:pt x="4593" y="298"/>
                  </a:lnTo>
                  <a:lnTo>
                    <a:pt x="4608" y="284"/>
                  </a:lnTo>
                  <a:lnTo>
                    <a:pt x="4639" y="255"/>
                  </a:lnTo>
                  <a:lnTo>
                    <a:pt x="4670" y="226"/>
                  </a:lnTo>
                  <a:lnTo>
                    <a:pt x="4701" y="196"/>
                  </a:lnTo>
                  <a:lnTo>
                    <a:pt x="4731" y="165"/>
                  </a:lnTo>
                  <a:lnTo>
                    <a:pt x="4762" y="134"/>
                  </a:lnTo>
                  <a:lnTo>
                    <a:pt x="4795" y="106"/>
                  </a:lnTo>
                  <a:lnTo>
                    <a:pt x="4810" y="90"/>
                  </a:lnTo>
                  <a:lnTo>
                    <a:pt x="4827" y="79"/>
                  </a:lnTo>
                  <a:lnTo>
                    <a:pt x="4843" y="65"/>
                  </a:lnTo>
                  <a:lnTo>
                    <a:pt x="4860" y="54"/>
                  </a:lnTo>
                  <a:lnTo>
                    <a:pt x="4875" y="42"/>
                  </a:lnTo>
                  <a:lnTo>
                    <a:pt x="4893" y="33"/>
                  </a:lnTo>
                  <a:lnTo>
                    <a:pt x="4910" y="23"/>
                  </a:lnTo>
                  <a:lnTo>
                    <a:pt x="4927" y="15"/>
                  </a:lnTo>
                  <a:lnTo>
                    <a:pt x="4946" y="10"/>
                  </a:lnTo>
                  <a:lnTo>
                    <a:pt x="4964" y="4"/>
                  </a:lnTo>
                  <a:lnTo>
                    <a:pt x="4983" y="2"/>
                  </a:lnTo>
                  <a:lnTo>
                    <a:pt x="5002" y="0"/>
                  </a:lnTo>
                  <a:lnTo>
                    <a:pt x="5023" y="2"/>
                  </a:lnTo>
                  <a:lnTo>
                    <a:pt x="5042" y="6"/>
                  </a:lnTo>
                  <a:lnTo>
                    <a:pt x="5062" y="11"/>
                  </a:lnTo>
                  <a:lnTo>
                    <a:pt x="5081" y="17"/>
                  </a:lnTo>
                  <a:lnTo>
                    <a:pt x="5098" y="27"/>
                  </a:lnTo>
                  <a:lnTo>
                    <a:pt x="5115" y="38"/>
                  </a:lnTo>
                  <a:lnTo>
                    <a:pt x="5133" y="50"/>
                  </a:lnTo>
                  <a:lnTo>
                    <a:pt x="5150" y="63"/>
                  </a:lnTo>
                  <a:lnTo>
                    <a:pt x="5167" y="77"/>
                  </a:lnTo>
                  <a:lnTo>
                    <a:pt x="5183" y="92"/>
                  </a:lnTo>
                  <a:lnTo>
                    <a:pt x="5200" y="107"/>
                  </a:lnTo>
                  <a:lnTo>
                    <a:pt x="5215" y="123"/>
                  </a:lnTo>
                  <a:lnTo>
                    <a:pt x="5248" y="155"/>
                  </a:lnTo>
                  <a:lnTo>
                    <a:pt x="5279" y="188"/>
                  </a:lnTo>
                  <a:lnTo>
                    <a:pt x="5309" y="223"/>
                  </a:lnTo>
                  <a:lnTo>
                    <a:pt x="5340" y="255"/>
                  </a:lnTo>
                  <a:lnTo>
                    <a:pt x="5371" y="284"/>
                  </a:lnTo>
                  <a:lnTo>
                    <a:pt x="5386" y="298"/>
                  </a:lnTo>
                  <a:lnTo>
                    <a:pt x="5400" y="311"/>
                  </a:lnTo>
                  <a:lnTo>
                    <a:pt x="5415" y="322"/>
                  </a:lnTo>
                  <a:lnTo>
                    <a:pt x="5428" y="334"/>
                  </a:lnTo>
                  <a:lnTo>
                    <a:pt x="5444" y="342"/>
                  </a:lnTo>
                  <a:lnTo>
                    <a:pt x="5457" y="349"/>
                  </a:lnTo>
                  <a:lnTo>
                    <a:pt x="5471" y="355"/>
                  </a:lnTo>
                  <a:lnTo>
                    <a:pt x="5482" y="361"/>
                  </a:lnTo>
                  <a:lnTo>
                    <a:pt x="5496" y="363"/>
                  </a:lnTo>
                  <a:lnTo>
                    <a:pt x="5507" y="365"/>
                  </a:lnTo>
                  <a:lnTo>
                    <a:pt x="5517" y="365"/>
                  </a:lnTo>
                  <a:lnTo>
                    <a:pt x="5528" y="363"/>
                  </a:lnTo>
                  <a:lnTo>
                    <a:pt x="5542" y="361"/>
                  </a:lnTo>
                  <a:lnTo>
                    <a:pt x="5553" y="357"/>
                  </a:lnTo>
                  <a:lnTo>
                    <a:pt x="5567" y="351"/>
                  </a:lnTo>
                  <a:lnTo>
                    <a:pt x="5580" y="345"/>
                  </a:lnTo>
                  <a:lnTo>
                    <a:pt x="5593" y="338"/>
                  </a:lnTo>
                  <a:lnTo>
                    <a:pt x="5607" y="330"/>
                  </a:lnTo>
                  <a:lnTo>
                    <a:pt x="5620" y="321"/>
                  </a:lnTo>
                  <a:lnTo>
                    <a:pt x="5636" y="309"/>
                  </a:lnTo>
                  <a:lnTo>
                    <a:pt x="5666" y="286"/>
                  </a:lnTo>
                  <a:lnTo>
                    <a:pt x="5695" y="259"/>
                  </a:lnTo>
                  <a:lnTo>
                    <a:pt x="5726" y="232"/>
                  </a:lnTo>
                  <a:lnTo>
                    <a:pt x="5757" y="203"/>
                  </a:lnTo>
                  <a:lnTo>
                    <a:pt x="5789" y="177"/>
                  </a:lnTo>
                  <a:lnTo>
                    <a:pt x="5820" y="152"/>
                  </a:lnTo>
                  <a:lnTo>
                    <a:pt x="5837" y="138"/>
                  </a:lnTo>
                  <a:lnTo>
                    <a:pt x="5855" y="127"/>
                  </a:lnTo>
                  <a:lnTo>
                    <a:pt x="5870" y="117"/>
                  </a:lnTo>
                  <a:lnTo>
                    <a:pt x="5887" y="107"/>
                  </a:lnTo>
                  <a:lnTo>
                    <a:pt x="5904" y="100"/>
                  </a:lnTo>
                  <a:lnTo>
                    <a:pt x="5924" y="92"/>
                  </a:lnTo>
                  <a:lnTo>
                    <a:pt x="5941" y="86"/>
                  </a:lnTo>
                  <a:lnTo>
                    <a:pt x="5960" y="83"/>
                  </a:lnTo>
                  <a:lnTo>
                    <a:pt x="5979" y="81"/>
                  </a:lnTo>
                  <a:lnTo>
                    <a:pt x="5999" y="79"/>
                  </a:lnTo>
                  <a:lnTo>
                    <a:pt x="6018" y="83"/>
                  </a:lnTo>
                  <a:lnTo>
                    <a:pt x="6037" y="84"/>
                  </a:lnTo>
                  <a:lnTo>
                    <a:pt x="6054" y="90"/>
                  </a:lnTo>
                  <a:lnTo>
                    <a:pt x="6072" y="96"/>
                  </a:lnTo>
                  <a:lnTo>
                    <a:pt x="6091" y="104"/>
                  </a:lnTo>
                  <a:lnTo>
                    <a:pt x="6108" y="113"/>
                  </a:lnTo>
                  <a:lnTo>
                    <a:pt x="6123" y="123"/>
                  </a:lnTo>
                  <a:lnTo>
                    <a:pt x="6141" y="132"/>
                  </a:lnTo>
                  <a:lnTo>
                    <a:pt x="6158" y="144"/>
                  </a:lnTo>
                  <a:lnTo>
                    <a:pt x="6175" y="155"/>
                  </a:lnTo>
                  <a:lnTo>
                    <a:pt x="6206" y="182"/>
                  </a:lnTo>
                  <a:lnTo>
                    <a:pt x="6239" y="209"/>
                  </a:lnTo>
                  <a:lnTo>
                    <a:pt x="6271" y="238"/>
                  </a:lnTo>
                  <a:lnTo>
                    <a:pt x="6302" y="267"/>
                  </a:lnTo>
                  <a:lnTo>
                    <a:pt x="6333" y="296"/>
                  </a:lnTo>
                  <a:lnTo>
                    <a:pt x="6363" y="324"/>
                  </a:lnTo>
                  <a:lnTo>
                    <a:pt x="6394" y="351"/>
                  </a:lnTo>
                  <a:lnTo>
                    <a:pt x="6425" y="378"/>
                  </a:lnTo>
                  <a:lnTo>
                    <a:pt x="6456" y="401"/>
                  </a:lnTo>
                  <a:lnTo>
                    <a:pt x="6469" y="411"/>
                  </a:lnTo>
                  <a:lnTo>
                    <a:pt x="6484" y="420"/>
                  </a:lnTo>
                  <a:lnTo>
                    <a:pt x="6498" y="428"/>
                  </a:lnTo>
                  <a:lnTo>
                    <a:pt x="6511" y="436"/>
                  </a:lnTo>
                  <a:lnTo>
                    <a:pt x="6573" y="466"/>
                  </a:lnTo>
                  <a:lnTo>
                    <a:pt x="6634" y="497"/>
                  </a:lnTo>
                  <a:lnTo>
                    <a:pt x="6665" y="513"/>
                  </a:lnTo>
                  <a:lnTo>
                    <a:pt x="6696" y="526"/>
                  </a:lnTo>
                  <a:lnTo>
                    <a:pt x="6726" y="537"/>
                  </a:lnTo>
                  <a:lnTo>
                    <a:pt x="6757" y="549"/>
                  </a:lnTo>
                  <a:lnTo>
                    <a:pt x="6786" y="559"/>
                  </a:lnTo>
                  <a:lnTo>
                    <a:pt x="6816" y="568"/>
                  </a:lnTo>
                  <a:lnTo>
                    <a:pt x="6845" y="576"/>
                  </a:lnTo>
                  <a:lnTo>
                    <a:pt x="6874" y="580"/>
                  </a:lnTo>
                  <a:lnTo>
                    <a:pt x="6903" y="584"/>
                  </a:lnTo>
                  <a:lnTo>
                    <a:pt x="6932" y="585"/>
                  </a:lnTo>
                  <a:lnTo>
                    <a:pt x="6960" y="584"/>
                  </a:lnTo>
                  <a:lnTo>
                    <a:pt x="6987" y="580"/>
                  </a:lnTo>
                  <a:lnTo>
                    <a:pt x="7001" y="578"/>
                  </a:lnTo>
                  <a:lnTo>
                    <a:pt x="7014" y="574"/>
                  </a:lnTo>
                  <a:lnTo>
                    <a:pt x="7028" y="570"/>
                  </a:lnTo>
                  <a:lnTo>
                    <a:pt x="7041" y="564"/>
                  </a:lnTo>
                  <a:lnTo>
                    <a:pt x="7055" y="557"/>
                  </a:lnTo>
                  <a:lnTo>
                    <a:pt x="7068" y="549"/>
                  </a:lnTo>
                  <a:lnTo>
                    <a:pt x="7083" y="541"/>
                  </a:lnTo>
                  <a:lnTo>
                    <a:pt x="7097" y="532"/>
                  </a:lnTo>
                  <a:lnTo>
                    <a:pt x="7128" y="511"/>
                  </a:lnTo>
                  <a:lnTo>
                    <a:pt x="7156" y="489"/>
                  </a:lnTo>
                  <a:lnTo>
                    <a:pt x="7187" y="465"/>
                  </a:lnTo>
                  <a:lnTo>
                    <a:pt x="7218" y="440"/>
                  </a:lnTo>
                  <a:lnTo>
                    <a:pt x="7249" y="413"/>
                  </a:lnTo>
                  <a:lnTo>
                    <a:pt x="7281" y="388"/>
                  </a:lnTo>
                  <a:lnTo>
                    <a:pt x="7312" y="365"/>
                  </a:lnTo>
                  <a:lnTo>
                    <a:pt x="7345" y="342"/>
                  </a:lnTo>
                  <a:lnTo>
                    <a:pt x="7362" y="330"/>
                  </a:lnTo>
                  <a:lnTo>
                    <a:pt x="7377" y="321"/>
                  </a:lnTo>
                  <a:lnTo>
                    <a:pt x="7394" y="311"/>
                  </a:lnTo>
                  <a:lnTo>
                    <a:pt x="7412" y="303"/>
                  </a:lnTo>
                  <a:lnTo>
                    <a:pt x="7429" y="296"/>
                  </a:lnTo>
                  <a:lnTo>
                    <a:pt x="7446" y="290"/>
                  </a:lnTo>
                  <a:lnTo>
                    <a:pt x="7464" y="284"/>
                  </a:lnTo>
                  <a:lnTo>
                    <a:pt x="7483" y="280"/>
                  </a:lnTo>
                  <a:lnTo>
                    <a:pt x="7500" y="278"/>
                  </a:lnTo>
                  <a:lnTo>
                    <a:pt x="7519" y="278"/>
                  </a:lnTo>
                  <a:lnTo>
                    <a:pt x="7537" y="278"/>
                  </a:lnTo>
                  <a:lnTo>
                    <a:pt x="7554" y="278"/>
                  </a:lnTo>
                  <a:lnTo>
                    <a:pt x="7571" y="282"/>
                  </a:lnTo>
                  <a:lnTo>
                    <a:pt x="7588" y="286"/>
                  </a:lnTo>
                  <a:lnTo>
                    <a:pt x="7606" y="290"/>
                  </a:lnTo>
                  <a:lnTo>
                    <a:pt x="7623" y="294"/>
                  </a:lnTo>
                  <a:lnTo>
                    <a:pt x="7656" y="305"/>
                  </a:lnTo>
                  <a:lnTo>
                    <a:pt x="7688" y="321"/>
                  </a:lnTo>
                  <a:lnTo>
                    <a:pt x="7721" y="334"/>
                  </a:lnTo>
                  <a:lnTo>
                    <a:pt x="7753" y="349"/>
                  </a:lnTo>
                  <a:lnTo>
                    <a:pt x="7784" y="365"/>
                  </a:lnTo>
                  <a:lnTo>
                    <a:pt x="7815" y="380"/>
                  </a:lnTo>
                  <a:lnTo>
                    <a:pt x="7846" y="392"/>
                  </a:lnTo>
                  <a:lnTo>
                    <a:pt x="7874" y="403"/>
                  </a:lnTo>
                  <a:lnTo>
                    <a:pt x="7888" y="409"/>
                  </a:lnTo>
                  <a:lnTo>
                    <a:pt x="7903" y="413"/>
                  </a:lnTo>
                  <a:lnTo>
                    <a:pt x="7917" y="417"/>
                  </a:lnTo>
                  <a:lnTo>
                    <a:pt x="7930" y="418"/>
                  </a:lnTo>
                  <a:lnTo>
                    <a:pt x="7944" y="420"/>
                  </a:lnTo>
                  <a:lnTo>
                    <a:pt x="7957" y="420"/>
                  </a:lnTo>
                  <a:lnTo>
                    <a:pt x="7970" y="420"/>
                  </a:lnTo>
                  <a:lnTo>
                    <a:pt x="7984" y="420"/>
                  </a:lnTo>
                  <a:lnTo>
                    <a:pt x="7997" y="418"/>
                  </a:lnTo>
                  <a:lnTo>
                    <a:pt x="8011" y="417"/>
                  </a:lnTo>
                  <a:lnTo>
                    <a:pt x="8040" y="409"/>
                  </a:lnTo>
                  <a:lnTo>
                    <a:pt x="8068" y="399"/>
                  </a:lnTo>
                  <a:lnTo>
                    <a:pt x="8097" y="390"/>
                  </a:lnTo>
                  <a:lnTo>
                    <a:pt x="8126" y="376"/>
                  </a:lnTo>
                  <a:lnTo>
                    <a:pt x="8157" y="361"/>
                  </a:lnTo>
                  <a:lnTo>
                    <a:pt x="8187" y="345"/>
                  </a:lnTo>
                  <a:lnTo>
                    <a:pt x="8216" y="328"/>
                  </a:lnTo>
                  <a:lnTo>
                    <a:pt x="8247" y="311"/>
                  </a:lnTo>
                  <a:lnTo>
                    <a:pt x="8278" y="292"/>
                  </a:lnTo>
                  <a:lnTo>
                    <a:pt x="8341" y="253"/>
                  </a:lnTo>
                  <a:lnTo>
                    <a:pt x="8372" y="236"/>
                  </a:lnTo>
                  <a:lnTo>
                    <a:pt x="8402" y="217"/>
                  </a:lnTo>
                  <a:lnTo>
                    <a:pt x="8435" y="200"/>
                  </a:lnTo>
                  <a:lnTo>
                    <a:pt x="8466" y="184"/>
                  </a:lnTo>
                  <a:lnTo>
                    <a:pt x="8481" y="180"/>
                  </a:lnTo>
                  <a:lnTo>
                    <a:pt x="8495" y="182"/>
                  </a:lnTo>
                  <a:lnTo>
                    <a:pt x="8506" y="188"/>
                  </a:lnTo>
                  <a:lnTo>
                    <a:pt x="8514" y="200"/>
                  </a:lnTo>
                  <a:lnTo>
                    <a:pt x="8518" y="213"/>
                  </a:lnTo>
                  <a:lnTo>
                    <a:pt x="8516" y="226"/>
                  </a:lnTo>
                  <a:lnTo>
                    <a:pt x="8510" y="238"/>
                  </a:lnTo>
                  <a:lnTo>
                    <a:pt x="8498" y="248"/>
                  </a:lnTo>
                  <a:lnTo>
                    <a:pt x="8468" y="263"/>
                  </a:lnTo>
                  <a:lnTo>
                    <a:pt x="8439" y="278"/>
                  </a:lnTo>
                  <a:lnTo>
                    <a:pt x="8408" y="296"/>
                  </a:lnTo>
                  <a:lnTo>
                    <a:pt x="8377" y="315"/>
                  </a:lnTo>
                  <a:lnTo>
                    <a:pt x="8314" y="353"/>
                  </a:lnTo>
                  <a:lnTo>
                    <a:pt x="8283" y="372"/>
                  </a:lnTo>
                  <a:lnTo>
                    <a:pt x="8253" y="390"/>
                  </a:lnTo>
                  <a:lnTo>
                    <a:pt x="8220" y="409"/>
                  </a:lnTo>
                  <a:lnTo>
                    <a:pt x="8187" y="424"/>
                  </a:lnTo>
                  <a:lnTo>
                    <a:pt x="8155" y="441"/>
                  </a:lnTo>
                  <a:lnTo>
                    <a:pt x="8122" y="455"/>
                  </a:lnTo>
                  <a:lnTo>
                    <a:pt x="8089" y="468"/>
                  </a:lnTo>
                  <a:lnTo>
                    <a:pt x="8057" y="478"/>
                  </a:lnTo>
                  <a:lnTo>
                    <a:pt x="8022" y="486"/>
                  </a:lnTo>
                  <a:lnTo>
                    <a:pt x="8005" y="489"/>
                  </a:lnTo>
                  <a:lnTo>
                    <a:pt x="7988" y="491"/>
                  </a:lnTo>
                  <a:lnTo>
                    <a:pt x="7970" y="491"/>
                  </a:lnTo>
                  <a:lnTo>
                    <a:pt x="7953" y="491"/>
                  </a:lnTo>
                  <a:lnTo>
                    <a:pt x="7934" y="489"/>
                  </a:lnTo>
                  <a:lnTo>
                    <a:pt x="7917" y="488"/>
                  </a:lnTo>
                  <a:lnTo>
                    <a:pt x="7899" y="484"/>
                  </a:lnTo>
                  <a:lnTo>
                    <a:pt x="7882" y="480"/>
                  </a:lnTo>
                  <a:lnTo>
                    <a:pt x="7867" y="476"/>
                  </a:lnTo>
                  <a:lnTo>
                    <a:pt x="7849" y="470"/>
                  </a:lnTo>
                  <a:lnTo>
                    <a:pt x="7817" y="457"/>
                  </a:lnTo>
                  <a:lnTo>
                    <a:pt x="7784" y="443"/>
                  </a:lnTo>
                  <a:lnTo>
                    <a:pt x="7753" y="428"/>
                  </a:lnTo>
                  <a:lnTo>
                    <a:pt x="7723" y="415"/>
                  </a:lnTo>
                  <a:lnTo>
                    <a:pt x="7692" y="399"/>
                  </a:lnTo>
                  <a:lnTo>
                    <a:pt x="7661" y="386"/>
                  </a:lnTo>
                  <a:lnTo>
                    <a:pt x="7633" y="372"/>
                  </a:lnTo>
                  <a:lnTo>
                    <a:pt x="7604" y="363"/>
                  </a:lnTo>
                  <a:lnTo>
                    <a:pt x="7588" y="359"/>
                  </a:lnTo>
                  <a:lnTo>
                    <a:pt x="7575" y="355"/>
                  </a:lnTo>
                  <a:lnTo>
                    <a:pt x="7561" y="351"/>
                  </a:lnTo>
                  <a:lnTo>
                    <a:pt x="7548" y="349"/>
                  </a:lnTo>
                  <a:lnTo>
                    <a:pt x="7535" y="349"/>
                  </a:lnTo>
                  <a:lnTo>
                    <a:pt x="7521" y="347"/>
                  </a:lnTo>
                  <a:lnTo>
                    <a:pt x="7510" y="349"/>
                  </a:lnTo>
                  <a:lnTo>
                    <a:pt x="7496" y="351"/>
                  </a:lnTo>
                  <a:lnTo>
                    <a:pt x="7483" y="353"/>
                  </a:lnTo>
                  <a:lnTo>
                    <a:pt x="7469" y="357"/>
                  </a:lnTo>
                  <a:lnTo>
                    <a:pt x="7456" y="361"/>
                  </a:lnTo>
                  <a:lnTo>
                    <a:pt x="7442" y="367"/>
                  </a:lnTo>
                  <a:lnTo>
                    <a:pt x="7429" y="374"/>
                  </a:lnTo>
                  <a:lnTo>
                    <a:pt x="7414" y="382"/>
                  </a:lnTo>
                  <a:lnTo>
                    <a:pt x="7400" y="390"/>
                  </a:lnTo>
                  <a:lnTo>
                    <a:pt x="7385" y="399"/>
                  </a:lnTo>
                  <a:lnTo>
                    <a:pt x="7356" y="420"/>
                  </a:lnTo>
                  <a:lnTo>
                    <a:pt x="7325" y="443"/>
                  </a:lnTo>
                  <a:lnTo>
                    <a:pt x="7295" y="468"/>
                  </a:lnTo>
                  <a:lnTo>
                    <a:pt x="7264" y="493"/>
                  </a:lnTo>
                  <a:lnTo>
                    <a:pt x="7231" y="520"/>
                  </a:lnTo>
                  <a:lnTo>
                    <a:pt x="7201" y="545"/>
                  </a:lnTo>
                  <a:lnTo>
                    <a:pt x="7168" y="570"/>
                  </a:lnTo>
                  <a:lnTo>
                    <a:pt x="7135" y="591"/>
                  </a:lnTo>
                  <a:lnTo>
                    <a:pt x="7118" y="603"/>
                  </a:lnTo>
                  <a:lnTo>
                    <a:pt x="7103" y="612"/>
                  </a:lnTo>
                  <a:lnTo>
                    <a:pt x="7085" y="622"/>
                  </a:lnTo>
                  <a:lnTo>
                    <a:pt x="7068" y="630"/>
                  </a:lnTo>
                  <a:lnTo>
                    <a:pt x="7051" y="637"/>
                  </a:lnTo>
                  <a:lnTo>
                    <a:pt x="7032" y="643"/>
                  </a:lnTo>
                  <a:lnTo>
                    <a:pt x="7014" y="647"/>
                  </a:lnTo>
                  <a:lnTo>
                    <a:pt x="6995" y="651"/>
                  </a:lnTo>
                  <a:lnTo>
                    <a:pt x="6962" y="655"/>
                  </a:lnTo>
                  <a:lnTo>
                    <a:pt x="6928" y="656"/>
                  </a:lnTo>
                  <a:lnTo>
                    <a:pt x="6895" y="655"/>
                  </a:lnTo>
                  <a:lnTo>
                    <a:pt x="6861" y="651"/>
                  </a:lnTo>
                  <a:lnTo>
                    <a:pt x="6828" y="645"/>
                  </a:lnTo>
                  <a:lnTo>
                    <a:pt x="6795" y="635"/>
                  </a:lnTo>
                  <a:lnTo>
                    <a:pt x="6763" y="626"/>
                  </a:lnTo>
                  <a:lnTo>
                    <a:pt x="6730" y="616"/>
                  </a:lnTo>
                  <a:lnTo>
                    <a:pt x="6699" y="603"/>
                  </a:lnTo>
                  <a:lnTo>
                    <a:pt x="6667" y="589"/>
                  </a:lnTo>
                  <a:lnTo>
                    <a:pt x="6636" y="576"/>
                  </a:lnTo>
                  <a:lnTo>
                    <a:pt x="6603" y="560"/>
                  </a:lnTo>
                  <a:lnTo>
                    <a:pt x="6542" y="530"/>
                  </a:lnTo>
                  <a:lnTo>
                    <a:pt x="6479" y="499"/>
                  </a:lnTo>
                  <a:lnTo>
                    <a:pt x="6461" y="489"/>
                  </a:lnTo>
                  <a:lnTo>
                    <a:pt x="6444" y="480"/>
                  </a:lnTo>
                  <a:lnTo>
                    <a:pt x="6429" y="468"/>
                  </a:lnTo>
                  <a:lnTo>
                    <a:pt x="6411" y="457"/>
                  </a:lnTo>
                  <a:lnTo>
                    <a:pt x="6379" y="432"/>
                  </a:lnTo>
                  <a:lnTo>
                    <a:pt x="6348" y="405"/>
                  </a:lnTo>
                  <a:lnTo>
                    <a:pt x="6315" y="376"/>
                  </a:lnTo>
                  <a:lnTo>
                    <a:pt x="6285" y="347"/>
                  </a:lnTo>
                  <a:lnTo>
                    <a:pt x="6254" y="319"/>
                  </a:lnTo>
                  <a:lnTo>
                    <a:pt x="6223" y="290"/>
                  </a:lnTo>
                  <a:lnTo>
                    <a:pt x="6192" y="263"/>
                  </a:lnTo>
                  <a:lnTo>
                    <a:pt x="6162" y="238"/>
                  </a:lnTo>
                  <a:lnTo>
                    <a:pt x="6133" y="213"/>
                  </a:lnTo>
                  <a:lnTo>
                    <a:pt x="6118" y="203"/>
                  </a:lnTo>
                  <a:lnTo>
                    <a:pt x="6104" y="194"/>
                  </a:lnTo>
                  <a:lnTo>
                    <a:pt x="6089" y="184"/>
                  </a:lnTo>
                  <a:lnTo>
                    <a:pt x="6075" y="177"/>
                  </a:lnTo>
                  <a:lnTo>
                    <a:pt x="6062" y="169"/>
                  </a:lnTo>
                  <a:lnTo>
                    <a:pt x="6048" y="163"/>
                  </a:lnTo>
                  <a:lnTo>
                    <a:pt x="6035" y="159"/>
                  </a:lnTo>
                  <a:lnTo>
                    <a:pt x="6022" y="155"/>
                  </a:lnTo>
                  <a:lnTo>
                    <a:pt x="6010" y="152"/>
                  </a:lnTo>
                  <a:lnTo>
                    <a:pt x="5999" y="150"/>
                  </a:lnTo>
                  <a:lnTo>
                    <a:pt x="5987" y="150"/>
                  </a:lnTo>
                  <a:lnTo>
                    <a:pt x="5976" y="152"/>
                  </a:lnTo>
                  <a:lnTo>
                    <a:pt x="5962" y="154"/>
                  </a:lnTo>
                  <a:lnTo>
                    <a:pt x="5949" y="157"/>
                  </a:lnTo>
                  <a:lnTo>
                    <a:pt x="5935" y="163"/>
                  </a:lnTo>
                  <a:lnTo>
                    <a:pt x="5922" y="169"/>
                  </a:lnTo>
                  <a:lnTo>
                    <a:pt x="5908" y="177"/>
                  </a:lnTo>
                  <a:lnTo>
                    <a:pt x="5895" y="186"/>
                  </a:lnTo>
                  <a:lnTo>
                    <a:pt x="5880" y="196"/>
                  </a:lnTo>
                  <a:lnTo>
                    <a:pt x="5864" y="207"/>
                  </a:lnTo>
                  <a:lnTo>
                    <a:pt x="5835" y="230"/>
                  </a:lnTo>
                  <a:lnTo>
                    <a:pt x="5805" y="257"/>
                  </a:lnTo>
                  <a:lnTo>
                    <a:pt x="5774" y="284"/>
                  </a:lnTo>
                  <a:lnTo>
                    <a:pt x="5741" y="313"/>
                  </a:lnTo>
                  <a:lnTo>
                    <a:pt x="5711" y="340"/>
                  </a:lnTo>
                  <a:lnTo>
                    <a:pt x="5678" y="367"/>
                  </a:lnTo>
                  <a:lnTo>
                    <a:pt x="5661" y="378"/>
                  </a:lnTo>
                  <a:lnTo>
                    <a:pt x="5643" y="390"/>
                  </a:lnTo>
                  <a:lnTo>
                    <a:pt x="5628" y="401"/>
                  </a:lnTo>
                  <a:lnTo>
                    <a:pt x="5609" y="411"/>
                  </a:lnTo>
                  <a:lnTo>
                    <a:pt x="5592" y="418"/>
                  </a:lnTo>
                  <a:lnTo>
                    <a:pt x="5574" y="426"/>
                  </a:lnTo>
                  <a:lnTo>
                    <a:pt x="5555" y="430"/>
                  </a:lnTo>
                  <a:lnTo>
                    <a:pt x="5536" y="434"/>
                  </a:lnTo>
                  <a:lnTo>
                    <a:pt x="5517" y="436"/>
                  </a:lnTo>
                  <a:lnTo>
                    <a:pt x="5496" y="436"/>
                  </a:lnTo>
                  <a:lnTo>
                    <a:pt x="5476" y="432"/>
                  </a:lnTo>
                  <a:lnTo>
                    <a:pt x="5457" y="428"/>
                  </a:lnTo>
                  <a:lnTo>
                    <a:pt x="5440" y="420"/>
                  </a:lnTo>
                  <a:lnTo>
                    <a:pt x="5421" y="411"/>
                  </a:lnTo>
                  <a:lnTo>
                    <a:pt x="5403" y="401"/>
                  </a:lnTo>
                  <a:lnTo>
                    <a:pt x="5388" y="390"/>
                  </a:lnTo>
                  <a:lnTo>
                    <a:pt x="5371" y="378"/>
                  </a:lnTo>
                  <a:lnTo>
                    <a:pt x="5353" y="365"/>
                  </a:lnTo>
                  <a:lnTo>
                    <a:pt x="5338" y="349"/>
                  </a:lnTo>
                  <a:lnTo>
                    <a:pt x="5321" y="336"/>
                  </a:lnTo>
                  <a:lnTo>
                    <a:pt x="5290" y="303"/>
                  </a:lnTo>
                  <a:lnTo>
                    <a:pt x="5257" y="271"/>
                  </a:lnTo>
                  <a:lnTo>
                    <a:pt x="5227" y="238"/>
                  </a:lnTo>
                  <a:lnTo>
                    <a:pt x="5196" y="205"/>
                  </a:lnTo>
                  <a:lnTo>
                    <a:pt x="5165" y="173"/>
                  </a:lnTo>
                  <a:lnTo>
                    <a:pt x="5150" y="157"/>
                  </a:lnTo>
                  <a:lnTo>
                    <a:pt x="5136" y="144"/>
                  </a:lnTo>
                  <a:lnTo>
                    <a:pt x="5121" y="130"/>
                  </a:lnTo>
                  <a:lnTo>
                    <a:pt x="5108" y="119"/>
                  </a:lnTo>
                  <a:lnTo>
                    <a:pt x="5092" y="107"/>
                  </a:lnTo>
                  <a:lnTo>
                    <a:pt x="5079" y="98"/>
                  </a:lnTo>
                  <a:lnTo>
                    <a:pt x="5065" y="90"/>
                  </a:lnTo>
                  <a:lnTo>
                    <a:pt x="5052" y="84"/>
                  </a:lnTo>
                  <a:lnTo>
                    <a:pt x="5040" y="79"/>
                  </a:lnTo>
                  <a:lnTo>
                    <a:pt x="5029" y="75"/>
                  </a:lnTo>
                  <a:lnTo>
                    <a:pt x="5017" y="73"/>
                  </a:lnTo>
                  <a:lnTo>
                    <a:pt x="5006" y="71"/>
                  </a:lnTo>
                  <a:lnTo>
                    <a:pt x="4994" y="71"/>
                  </a:lnTo>
                  <a:lnTo>
                    <a:pt x="4983" y="73"/>
                  </a:lnTo>
                  <a:lnTo>
                    <a:pt x="4969" y="77"/>
                  </a:lnTo>
                  <a:lnTo>
                    <a:pt x="4956" y="81"/>
                  </a:lnTo>
                  <a:lnTo>
                    <a:pt x="4943" y="86"/>
                  </a:lnTo>
                  <a:lnTo>
                    <a:pt x="4929" y="94"/>
                  </a:lnTo>
                  <a:lnTo>
                    <a:pt x="4916" y="102"/>
                  </a:lnTo>
                  <a:lnTo>
                    <a:pt x="4900" y="111"/>
                  </a:lnTo>
                  <a:lnTo>
                    <a:pt x="4887" y="121"/>
                  </a:lnTo>
                  <a:lnTo>
                    <a:pt x="4872" y="132"/>
                  </a:lnTo>
                  <a:lnTo>
                    <a:pt x="4856" y="144"/>
                  </a:lnTo>
                  <a:lnTo>
                    <a:pt x="4843" y="157"/>
                  </a:lnTo>
                  <a:lnTo>
                    <a:pt x="4812" y="186"/>
                  </a:lnTo>
                  <a:lnTo>
                    <a:pt x="4781" y="215"/>
                  </a:lnTo>
                  <a:lnTo>
                    <a:pt x="4751" y="246"/>
                  </a:lnTo>
                  <a:lnTo>
                    <a:pt x="4718" y="276"/>
                  </a:lnTo>
                  <a:lnTo>
                    <a:pt x="4687" y="307"/>
                  </a:lnTo>
                  <a:lnTo>
                    <a:pt x="4655" y="338"/>
                  </a:lnTo>
                  <a:lnTo>
                    <a:pt x="4639" y="351"/>
                  </a:lnTo>
                  <a:lnTo>
                    <a:pt x="4622" y="365"/>
                  </a:lnTo>
                  <a:lnTo>
                    <a:pt x="4607" y="378"/>
                  </a:lnTo>
                  <a:lnTo>
                    <a:pt x="4589" y="390"/>
                  </a:lnTo>
                  <a:lnTo>
                    <a:pt x="4572" y="401"/>
                  </a:lnTo>
                  <a:lnTo>
                    <a:pt x="4555" y="413"/>
                  </a:lnTo>
                  <a:lnTo>
                    <a:pt x="4537" y="422"/>
                  </a:lnTo>
                  <a:lnTo>
                    <a:pt x="4520" y="430"/>
                  </a:lnTo>
                  <a:lnTo>
                    <a:pt x="4488" y="441"/>
                  </a:lnTo>
                  <a:lnTo>
                    <a:pt x="4455" y="453"/>
                  </a:lnTo>
                  <a:lnTo>
                    <a:pt x="4422" y="463"/>
                  </a:lnTo>
                  <a:lnTo>
                    <a:pt x="4390" y="468"/>
                  </a:lnTo>
                  <a:lnTo>
                    <a:pt x="4357" y="476"/>
                  </a:lnTo>
                  <a:lnTo>
                    <a:pt x="4324" y="480"/>
                  </a:lnTo>
                  <a:lnTo>
                    <a:pt x="4294" y="484"/>
                  </a:lnTo>
                  <a:lnTo>
                    <a:pt x="4261" y="486"/>
                  </a:lnTo>
                  <a:lnTo>
                    <a:pt x="4228" y="488"/>
                  </a:lnTo>
                  <a:lnTo>
                    <a:pt x="4198" y="488"/>
                  </a:lnTo>
                  <a:lnTo>
                    <a:pt x="4134" y="488"/>
                  </a:lnTo>
                  <a:lnTo>
                    <a:pt x="4071" y="486"/>
                  </a:lnTo>
                  <a:lnTo>
                    <a:pt x="4008" y="484"/>
                  </a:lnTo>
                  <a:lnTo>
                    <a:pt x="3975" y="480"/>
                  </a:lnTo>
                  <a:lnTo>
                    <a:pt x="3942" y="476"/>
                  </a:lnTo>
                  <a:lnTo>
                    <a:pt x="3912" y="472"/>
                  </a:lnTo>
                  <a:lnTo>
                    <a:pt x="3879" y="466"/>
                  </a:lnTo>
                  <a:lnTo>
                    <a:pt x="3846" y="459"/>
                  </a:lnTo>
                  <a:lnTo>
                    <a:pt x="3816" y="451"/>
                  </a:lnTo>
                  <a:lnTo>
                    <a:pt x="3754" y="436"/>
                  </a:lnTo>
                  <a:lnTo>
                    <a:pt x="3693" y="420"/>
                  </a:lnTo>
                  <a:lnTo>
                    <a:pt x="3631" y="405"/>
                  </a:lnTo>
                  <a:lnTo>
                    <a:pt x="3600" y="399"/>
                  </a:lnTo>
                  <a:lnTo>
                    <a:pt x="3570" y="393"/>
                  </a:lnTo>
                  <a:lnTo>
                    <a:pt x="3541" y="388"/>
                  </a:lnTo>
                  <a:lnTo>
                    <a:pt x="3512" y="386"/>
                  </a:lnTo>
                  <a:lnTo>
                    <a:pt x="3481" y="384"/>
                  </a:lnTo>
                  <a:lnTo>
                    <a:pt x="3453" y="382"/>
                  </a:lnTo>
                  <a:lnTo>
                    <a:pt x="3422" y="382"/>
                  </a:lnTo>
                  <a:lnTo>
                    <a:pt x="3391" y="384"/>
                  </a:lnTo>
                  <a:lnTo>
                    <a:pt x="3330" y="388"/>
                  </a:lnTo>
                  <a:lnTo>
                    <a:pt x="3268" y="393"/>
                  </a:lnTo>
                  <a:lnTo>
                    <a:pt x="3205" y="397"/>
                  </a:lnTo>
                  <a:lnTo>
                    <a:pt x="3172" y="399"/>
                  </a:lnTo>
                  <a:lnTo>
                    <a:pt x="3142" y="401"/>
                  </a:lnTo>
                  <a:lnTo>
                    <a:pt x="3109" y="401"/>
                  </a:lnTo>
                  <a:lnTo>
                    <a:pt x="3076" y="399"/>
                  </a:lnTo>
                  <a:lnTo>
                    <a:pt x="3044" y="397"/>
                  </a:lnTo>
                  <a:lnTo>
                    <a:pt x="3009" y="392"/>
                  </a:lnTo>
                  <a:lnTo>
                    <a:pt x="2976" y="386"/>
                  </a:lnTo>
                  <a:lnTo>
                    <a:pt x="2944" y="378"/>
                  </a:lnTo>
                  <a:lnTo>
                    <a:pt x="2911" y="367"/>
                  </a:lnTo>
                  <a:lnTo>
                    <a:pt x="2879" y="355"/>
                  </a:lnTo>
                  <a:lnTo>
                    <a:pt x="2848" y="342"/>
                  </a:lnTo>
                  <a:lnTo>
                    <a:pt x="2815" y="328"/>
                  </a:lnTo>
                  <a:lnTo>
                    <a:pt x="2754" y="301"/>
                  </a:lnTo>
                  <a:lnTo>
                    <a:pt x="2723" y="288"/>
                  </a:lnTo>
                  <a:lnTo>
                    <a:pt x="2692" y="276"/>
                  </a:lnTo>
                  <a:lnTo>
                    <a:pt x="2664" y="263"/>
                  </a:lnTo>
                  <a:lnTo>
                    <a:pt x="2633" y="253"/>
                  </a:lnTo>
                  <a:lnTo>
                    <a:pt x="2604" y="244"/>
                  </a:lnTo>
                  <a:lnTo>
                    <a:pt x="2575" y="236"/>
                  </a:lnTo>
                  <a:lnTo>
                    <a:pt x="2548" y="232"/>
                  </a:lnTo>
                  <a:lnTo>
                    <a:pt x="2520" y="228"/>
                  </a:lnTo>
                  <a:lnTo>
                    <a:pt x="2504" y="228"/>
                  </a:lnTo>
                  <a:lnTo>
                    <a:pt x="2491" y="228"/>
                  </a:lnTo>
                  <a:lnTo>
                    <a:pt x="2464" y="230"/>
                  </a:lnTo>
                  <a:lnTo>
                    <a:pt x="2435" y="234"/>
                  </a:lnTo>
                  <a:lnTo>
                    <a:pt x="2404" y="242"/>
                  </a:lnTo>
                  <a:lnTo>
                    <a:pt x="2376" y="250"/>
                  </a:lnTo>
                  <a:lnTo>
                    <a:pt x="2345" y="259"/>
                  </a:lnTo>
                  <a:lnTo>
                    <a:pt x="2314" y="269"/>
                  </a:lnTo>
                  <a:lnTo>
                    <a:pt x="2283" y="278"/>
                  </a:lnTo>
                  <a:lnTo>
                    <a:pt x="2220" y="299"/>
                  </a:lnTo>
                  <a:lnTo>
                    <a:pt x="2187" y="311"/>
                  </a:lnTo>
                  <a:lnTo>
                    <a:pt x="2155" y="321"/>
                  </a:lnTo>
                  <a:lnTo>
                    <a:pt x="2122" y="328"/>
                  </a:lnTo>
                  <a:lnTo>
                    <a:pt x="2089" y="334"/>
                  </a:lnTo>
                  <a:lnTo>
                    <a:pt x="2055" y="338"/>
                  </a:lnTo>
                  <a:lnTo>
                    <a:pt x="2022" y="340"/>
                  </a:lnTo>
                  <a:lnTo>
                    <a:pt x="2005" y="340"/>
                  </a:lnTo>
                  <a:lnTo>
                    <a:pt x="1988" y="338"/>
                  </a:lnTo>
                  <a:lnTo>
                    <a:pt x="1953" y="334"/>
                  </a:lnTo>
                  <a:lnTo>
                    <a:pt x="1920" y="326"/>
                  </a:lnTo>
                  <a:lnTo>
                    <a:pt x="1888" y="317"/>
                  </a:lnTo>
                  <a:lnTo>
                    <a:pt x="1855" y="307"/>
                  </a:lnTo>
                  <a:lnTo>
                    <a:pt x="1824" y="296"/>
                  </a:lnTo>
                  <a:lnTo>
                    <a:pt x="1763" y="273"/>
                  </a:lnTo>
                  <a:lnTo>
                    <a:pt x="1732" y="263"/>
                  </a:lnTo>
                  <a:lnTo>
                    <a:pt x="1702" y="251"/>
                  </a:lnTo>
                  <a:lnTo>
                    <a:pt x="1673" y="244"/>
                  </a:lnTo>
                  <a:lnTo>
                    <a:pt x="1644" y="236"/>
                  </a:lnTo>
                  <a:lnTo>
                    <a:pt x="1615" y="232"/>
                  </a:lnTo>
                  <a:lnTo>
                    <a:pt x="1602" y="230"/>
                  </a:lnTo>
                  <a:lnTo>
                    <a:pt x="1588" y="228"/>
                  </a:lnTo>
                  <a:lnTo>
                    <a:pt x="1573" y="228"/>
                  </a:lnTo>
                  <a:lnTo>
                    <a:pt x="1560" y="228"/>
                  </a:lnTo>
                  <a:lnTo>
                    <a:pt x="1546" y="230"/>
                  </a:lnTo>
                  <a:lnTo>
                    <a:pt x="1535" y="232"/>
                  </a:lnTo>
                  <a:lnTo>
                    <a:pt x="1506" y="238"/>
                  </a:lnTo>
                  <a:lnTo>
                    <a:pt x="1477" y="246"/>
                  </a:lnTo>
                  <a:lnTo>
                    <a:pt x="1448" y="257"/>
                  </a:lnTo>
                  <a:lnTo>
                    <a:pt x="1417" y="271"/>
                  </a:lnTo>
                  <a:lnTo>
                    <a:pt x="1389" y="286"/>
                  </a:lnTo>
                  <a:lnTo>
                    <a:pt x="1358" y="301"/>
                  </a:lnTo>
                  <a:lnTo>
                    <a:pt x="1327" y="321"/>
                  </a:lnTo>
                  <a:lnTo>
                    <a:pt x="1296" y="340"/>
                  </a:lnTo>
                  <a:lnTo>
                    <a:pt x="1266" y="361"/>
                  </a:lnTo>
                  <a:lnTo>
                    <a:pt x="1235" y="382"/>
                  </a:lnTo>
                  <a:lnTo>
                    <a:pt x="1174" y="424"/>
                  </a:lnTo>
                  <a:lnTo>
                    <a:pt x="1110" y="468"/>
                  </a:lnTo>
                  <a:lnTo>
                    <a:pt x="1080" y="489"/>
                  </a:lnTo>
                  <a:lnTo>
                    <a:pt x="1049" y="509"/>
                  </a:lnTo>
                  <a:lnTo>
                    <a:pt x="1018" y="530"/>
                  </a:lnTo>
                  <a:lnTo>
                    <a:pt x="989" y="551"/>
                  </a:lnTo>
                  <a:lnTo>
                    <a:pt x="959" y="576"/>
                  </a:lnTo>
                  <a:lnTo>
                    <a:pt x="928" y="601"/>
                  </a:lnTo>
                  <a:lnTo>
                    <a:pt x="897" y="626"/>
                  </a:lnTo>
                  <a:lnTo>
                    <a:pt x="866" y="653"/>
                  </a:lnTo>
                  <a:lnTo>
                    <a:pt x="834" y="681"/>
                  </a:lnTo>
                  <a:lnTo>
                    <a:pt x="803" y="706"/>
                  </a:lnTo>
                  <a:lnTo>
                    <a:pt x="772" y="733"/>
                  </a:lnTo>
                  <a:lnTo>
                    <a:pt x="740" y="758"/>
                  </a:lnTo>
                  <a:lnTo>
                    <a:pt x="707" y="781"/>
                  </a:lnTo>
                  <a:lnTo>
                    <a:pt x="674" y="802"/>
                  </a:lnTo>
                  <a:lnTo>
                    <a:pt x="657" y="812"/>
                  </a:lnTo>
                  <a:lnTo>
                    <a:pt x="642" y="822"/>
                  </a:lnTo>
                  <a:lnTo>
                    <a:pt x="624" y="829"/>
                  </a:lnTo>
                  <a:lnTo>
                    <a:pt x="607" y="837"/>
                  </a:lnTo>
                  <a:lnTo>
                    <a:pt x="590" y="845"/>
                  </a:lnTo>
                  <a:lnTo>
                    <a:pt x="573" y="850"/>
                  </a:lnTo>
                  <a:lnTo>
                    <a:pt x="555" y="854"/>
                  </a:lnTo>
                  <a:lnTo>
                    <a:pt x="536" y="858"/>
                  </a:lnTo>
                  <a:lnTo>
                    <a:pt x="519" y="860"/>
                  </a:lnTo>
                  <a:lnTo>
                    <a:pt x="502" y="862"/>
                  </a:lnTo>
                  <a:lnTo>
                    <a:pt x="484" y="862"/>
                  </a:lnTo>
                  <a:lnTo>
                    <a:pt x="467" y="862"/>
                  </a:lnTo>
                  <a:lnTo>
                    <a:pt x="450" y="860"/>
                  </a:lnTo>
                  <a:lnTo>
                    <a:pt x="432" y="858"/>
                  </a:lnTo>
                  <a:lnTo>
                    <a:pt x="415" y="854"/>
                  </a:lnTo>
                  <a:lnTo>
                    <a:pt x="398" y="850"/>
                  </a:lnTo>
                  <a:lnTo>
                    <a:pt x="365" y="841"/>
                  </a:lnTo>
                  <a:lnTo>
                    <a:pt x="333" y="829"/>
                  </a:lnTo>
                  <a:lnTo>
                    <a:pt x="300" y="816"/>
                  </a:lnTo>
                  <a:lnTo>
                    <a:pt x="267" y="800"/>
                  </a:lnTo>
                  <a:lnTo>
                    <a:pt x="237" y="785"/>
                  </a:lnTo>
                  <a:lnTo>
                    <a:pt x="206" y="770"/>
                  </a:lnTo>
                  <a:lnTo>
                    <a:pt x="144" y="737"/>
                  </a:lnTo>
                  <a:lnTo>
                    <a:pt x="114" y="722"/>
                  </a:lnTo>
                  <a:lnTo>
                    <a:pt x="83" y="708"/>
                  </a:lnTo>
                  <a:lnTo>
                    <a:pt x="54" y="695"/>
                  </a:lnTo>
                  <a:lnTo>
                    <a:pt x="23" y="683"/>
                  </a:lnTo>
                  <a:lnTo>
                    <a:pt x="10" y="676"/>
                  </a:lnTo>
                  <a:lnTo>
                    <a:pt x="2" y="664"/>
                  </a:lnTo>
                  <a:lnTo>
                    <a:pt x="0" y="651"/>
                  </a:lnTo>
                  <a:lnTo>
                    <a:pt x="2" y="637"/>
                  </a:lnTo>
                  <a:lnTo>
                    <a:pt x="10" y="626"/>
                  </a:lnTo>
                  <a:lnTo>
                    <a:pt x="22" y="618"/>
                  </a:lnTo>
                  <a:lnTo>
                    <a:pt x="33" y="614"/>
                  </a:lnTo>
                  <a:lnTo>
                    <a:pt x="48" y="616"/>
                  </a:lnTo>
                  <a:lnTo>
                    <a:pt x="48" y="616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7" name="Freeform 11"/>
            <p:cNvSpPr>
              <a:spLocks/>
            </p:cNvSpPr>
            <p:nvPr/>
          </p:nvSpPr>
          <p:spPr bwMode="auto">
            <a:xfrm>
              <a:off x="1397000" y="1960563"/>
              <a:ext cx="103188" cy="101600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3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8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8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3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8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6" y="50"/>
                  </a:lnTo>
                  <a:lnTo>
                    <a:pt x="128" y="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8" name="Freeform 12"/>
            <p:cNvSpPr>
              <a:spLocks/>
            </p:cNvSpPr>
            <p:nvPr/>
          </p:nvSpPr>
          <p:spPr bwMode="auto">
            <a:xfrm>
              <a:off x="1397000" y="1960563"/>
              <a:ext cx="103188" cy="101600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3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8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8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3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8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99" name="Freeform 13"/>
            <p:cNvSpPr>
              <a:spLocks/>
            </p:cNvSpPr>
            <p:nvPr/>
          </p:nvSpPr>
          <p:spPr bwMode="auto">
            <a:xfrm>
              <a:off x="1792288" y="2098675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0" name="Freeform 14"/>
            <p:cNvSpPr>
              <a:spLocks/>
            </p:cNvSpPr>
            <p:nvPr/>
          </p:nvSpPr>
          <p:spPr bwMode="auto">
            <a:xfrm>
              <a:off x="1792288" y="2098675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1" name="Freeform 15"/>
            <p:cNvSpPr>
              <a:spLocks/>
            </p:cNvSpPr>
            <p:nvPr/>
          </p:nvSpPr>
          <p:spPr bwMode="auto">
            <a:xfrm>
              <a:off x="2185988" y="1825625"/>
              <a:ext cx="101600" cy="103188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7 w 129"/>
                <a:gd name="T7" fmla="*/ 99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2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2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99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49 h 128"/>
                <a:gd name="T36" fmla="*/ 4 w 129"/>
                <a:gd name="T37" fmla="*/ 38 h 128"/>
                <a:gd name="T38" fmla="*/ 10 w 129"/>
                <a:gd name="T39" fmla="*/ 26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3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3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6 h 128"/>
                <a:gd name="T60" fmla="*/ 123 w 129"/>
                <a:gd name="T61" fmla="*/ 38 h 128"/>
                <a:gd name="T62" fmla="*/ 127 w 129"/>
                <a:gd name="T63" fmla="*/ 49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2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2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10" y="26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3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3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7" y="49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2" name="Freeform 16"/>
            <p:cNvSpPr>
              <a:spLocks/>
            </p:cNvSpPr>
            <p:nvPr/>
          </p:nvSpPr>
          <p:spPr bwMode="auto">
            <a:xfrm>
              <a:off x="2185988" y="1825625"/>
              <a:ext cx="101600" cy="103188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7 w 129"/>
                <a:gd name="T7" fmla="*/ 99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2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2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99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49 h 128"/>
                <a:gd name="T36" fmla="*/ 4 w 129"/>
                <a:gd name="T37" fmla="*/ 38 h 128"/>
                <a:gd name="T38" fmla="*/ 10 w 129"/>
                <a:gd name="T39" fmla="*/ 26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3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3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6 h 128"/>
                <a:gd name="T60" fmla="*/ 123 w 129"/>
                <a:gd name="T61" fmla="*/ 38 h 128"/>
                <a:gd name="T62" fmla="*/ 127 w 129"/>
                <a:gd name="T63" fmla="*/ 49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2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2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10" y="26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3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3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7" y="49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3" name="Freeform 17"/>
            <p:cNvSpPr>
              <a:spLocks/>
            </p:cNvSpPr>
            <p:nvPr/>
          </p:nvSpPr>
          <p:spPr bwMode="auto">
            <a:xfrm>
              <a:off x="2579688" y="1600200"/>
              <a:ext cx="103188" cy="103188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2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8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6 w 128"/>
                <a:gd name="T23" fmla="*/ 118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6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2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2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8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6" y="118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2" y="39"/>
                  </a:lnTo>
                  <a:lnTo>
                    <a:pt x="126" y="50"/>
                  </a:lnTo>
                  <a:lnTo>
                    <a:pt x="128" y="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4" name="Freeform 18"/>
            <p:cNvSpPr>
              <a:spLocks/>
            </p:cNvSpPr>
            <p:nvPr/>
          </p:nvSpPr>
          <p:spPr bwMode="auto">
            <a:xfrm>
              <a:off x="2579688" y="1600200"/>
              <a:ext cx="103188" cy="103188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2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8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6 w 128"/>
                <a:gd name="T23" fmla="*/ 118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6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2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2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8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6" y="118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2" y="39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5" name="Freeform 19"/>
            <p:cNvSpPr>
              <a:spLocks/>
            </p:cNvSpPr>
            <p:nvPr/>
          </p:nvSpPr>
          <p:spPr bwMode="auto">
            <a:xfrm>
              <a:off x="2974975" y="1685925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9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9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6" name="Freeform 20"/>
            <p:cNvSpPr>
              <a:spLocks/>
            </p:cNvSpPr>
            <p:nvPr/>
          </p:nvSpPr>
          <p:spPr bwMode="auto">
            <a:xfrm>
              <a:off x="2974975" y="1685925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9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9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7" name="Freeform 21"/>
            <p:cNvSpPr>
              <a:spLocks/>
            </p:cNvSpPr>
            <p:nvPr/>
          </p:nvSpPr>
          <p:spPr bwMode="auto">
            <a:xfrm>
              <a:off x="3370263" y="1598613"/>
              <a:ext cx="101600" cy="103188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8 h 129"/>
                <a:gd name="T12" fmla="*/ 88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8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8" name="Freeform 22"/>
            <p:cNvSpPr>
              <a:spLocks/>
            </p:cNvSpPr>
            <p:nvPr/>
          </p:nvSpPr>
          <p:spPr bwMode="auto">
            <a:xfrm>
              <a:off x="3370263" y="1598613"/>
              <a:ext cx="101600" cy="103188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8 h 129"/>
                <a:gd name="T12" fmla="*/ 88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8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09" name="Freeform 23"/>
            <p:cNvSpPr>
              <a:spLocks/>
            </p:cNvSpPr>
            <p:nvPr/>
          </p:nvSpPr>
          <p:spPr bwMode="auto">
            <a:xfrm>
              <a:off x="3763963" y="1728788"/>
              <a:ext cx="103188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8 w 129"/>
                <a:gd name="T7" fmla="*/ 99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99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8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8" y="99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0" name="Freeform 24"/>
            <p:cNvSpPr>
              <a:spLocks/>
            </p:cNvSpPr>
            <p:nvPr/>
          </p:nvSpPr>
          <p:spPr bwMode="auto">
            <a:xfrm>
              <a:off x="3763963" y="1728788"/>
              <a:ext cx="103188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8 w 129"/>
                <a:gd name="T7" fmla="*/ 99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99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8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8" y="99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1" name="Freeform 25"/>
            <p:cNvSpPr>
              <a:spLocks/>
            </p:cNvSpPr>
            <p:nvPr/>
          </p:nvSpPr>
          <p:spPr bwMode="auto">
            <a:xfrm>
              <a:off x="4159250" y="1722438"/>
              <a:ext cx="101600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100 w 128"/>
                <a:gd name="T11" fmla="*/ 117 h 129"/>
                <a:gd name="T12" fmla="*/ 88 w 128"/>
                <a:gd name="T13" fmla="*/ 123 h 129"/>
                <a:gd name="T14" fmla="*/ 77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4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4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7 w 128"/>
                <a:gd name="T51" fmla="*/ 0 h 129"/>
                <a:gd name="T52" fmla="*/ 88 w 128"/>
                <a:gd name="T53" fmla="*/ 4 h 129"/>
                <a:gd name="T54" fmla="*/ 100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2" name="Freeform 26"/>
            <p:cNvSpPr>
              <a:spLocks/>
            </p:cNvSpPr>
            <p:nvPr/>
          </p:nvSpPr>
          <p:spPr bwMode="auto">
            <a:xfrm>
              <a:off x="4159250" y="1722438"/>
              <a:ext cx="101600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100 w 128"/>
                <a:gd name="T11" fmla="*/ 117 h 129"/>
                <a:gd name="T12" fmla="*/ 88 w 128"/>
                <a:gd name="T13" fmla="*/ 123 h 129"/>
                <a:gd name="T14" fmla="*/ 77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4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4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7 w 128"/>
                <a:gd name="T51" fmla="*/ 0 h 129"/>
                <a:gd name="T52" fmla="*/ 88 w 128"/>
                <a:gd name="T53" fmla="*/ 4 h 129"/>
                <a:gd name="T54" fmla="*/ 100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3" name="Freeform 27"/>
            <p:cNvSpPr>
              <a:spLocks/>
            </p:cNvSpPr>
            <p:nvPr/>
          </p:nvSpPr>
          <p:spPr bwMode="auto">
            <a:xfrm>
              <a:off x="4552950" y="1800225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9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9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4" name="Freeform 28"/>
            <p:cNvSpPr>
              <a:spLocks/>
            </p:cNvSpPr>
            <p:nvPr/>
          </p:nvSpPr>
          <p:spPr bwMode="auto">
            <a:xfrm>
              <a:off x="4552950" y="1800225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9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9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5" name="Freeform 29"/>
            <p:cNvSpPr>
              <a:spLocks/>
            </p:cNvSpPr>
            <p:nvPr/>
          </p:nvSpPr>
          <p:spPr bwMode="auto">
            <a:xfrm>
              <a:off x="4946650" y="1758950"/>
              <a:ext cx="103188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6" name="Freeform 30"/>
            <p:cNvSpPr>
              <a:spLocks/>
            </p:cNvSpPr>
            <p:nvPr/>
          </p:nvSpPr>
          <p:spPr bwMode="auto">
            <a:xfrm>
              <a:off x="4946650" y="1758950"/>
              <a:ext cx="103188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7" name="Freeform 31"/>
            <p:cNvSpPr>
              <a:spLocks/>
            </p:cNvSpPr>
            <p:nvPr/>
          </p:nvSpPr>
          <p:spPr bwMode="auto">
            <a:xfrm>
              <a:off x="5341938" y="1473200"/>
              <a:ext cx="101600" cy="101600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6" y="50"/>
                  </a:lnTo>
                  <a:lnTo>
                    <a:pt x="128" y="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8" name="Freeform 32"/>
            <p:cNvSpPr>
              <a:spLocks/>
            </p:cNvSpPr>
            <p:nvPr/>
          </p:nvSpPr>
          <p:spPr bwMode="auto">
            <a:xfrm>
              <a:off x="5341938" y="1473200"/>
              <a:ext cx="101600" cy="101600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19" name="Freeform 33"/>
            <p:cNvSpPr>
              <a:spLocks/>
            </p:cNvSpPr>
            <p:nvPr/>
          </p:nvSpPr>
          <p:spPr bwMode="auto">
            <a:xfrm>
              <a:off x="5735638" y="1762125"/>
              <a:ext cx="103188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9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9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0" name="Freeform 34"/>
            <p:cNvSpPr>
              <a:spLocks/>
            </p:cNvSpPr>
            <p:nvPr/>
          </p:nvSpPr>
          <p:spPr bwMode="auto">
            <a:xfrm>
              <a:off x="5735638" y="1762125"/>
              <a:ext cx="103188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9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9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1" name="Freeform 35"/>
            <p:cNvSpPr>
              <a:spLocks/>
            </p:cNvSpPr>
            <p:nvPr/>
          </p:nvSpPr>
          <p:spPr bwMode="auto">
            <a:xfrm>
              <a:off x="6130925" y="1536700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2" name="Freeform 36"/>
            <p:cNvSpPr>
              <a:spLocks/>
            </p:cNvSpPr>
            <p:nvPr/>
          </p:nvSpPr>
          <p:spPr bwMode="auto">
            <a:xfrm>
              <a:off x="6130925" y="1536700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3" name="Freeform 37"/>
            <p:cNvSpPr>
              <a:spLocks/>
            </p:cNvSpPr>
            <p:nvPr/>
          </p:nvSpPr>
          <p:spPr bwMode="auto">
            <a:xfrm>
              <a:off x="6524625" y="1816100"/>
              <a:ext cx="101600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49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10 h 129"/>
                <a:gd name="T44" fmla="*/ 38 w 128"/>
                <a:gd name="T45" fmla="*/ 4 h 129"/>
                <a:gd name="T46" fmla="*/ 49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4" name="Freeform 38"/>
            <p:cNvSpPr>
              <a:spLocks/>
            </p:cNvSpPr>
            <p:nvPr/>
          </p:nvSpPr>
          <p:spPr bwMode="auto">
            <a:xfrm>
              <a:off x="6524625" y="1816100"/>
              <a:ext cx="101600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49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10 h 129"/>
                <a:gd name="T44" fmla="*/ 38 w 128"/>
                <a:gd name="T45" fmla="*/ 4 h 129"/>
                <a:gd name="T46" fmla="*/ 49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5" name="Freeform 39"/>
            <p:cNvSpPr>
              <a:spLocks/>
            </p:cNvSpPr>
            <p:nvPr/>
          </p:nvSpPr>
          <p:spPr bwMode="auto">
            <a:xfrm>
              <a:off x="6918325" y="1933575"/>
              <a:ext cx="103188" cy="103188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09 w 129"/>
                <a:gd name="T9" fmla="*/ 109 h 128"/>
                <a:gd name="T10" fmla="*/ 100 w 129"/>
                <a:gd name="T11" fmla="*/ 117 h 128"/>
                <a:gd name="T12" fmla="*/ 88 w 129"/>
                <a:gd name="T13" fmla="*/ 123 h 128"/>
                <a:gd name="T14" fmla="*/ 77 w 129"/>
                <a:gd name="T15" fmla="*/ 127 h 128"/>
                <a:gd name="T16" fmla="*/ 63 w 129"/>
                <a:gd name="T17" fmla="*/ 128 h 128"/>
                <a:gd name="T18" fmla="*/ 50 w 129"/>
                <a:gd name="T19" fmla="*/ 127 h 128"/>
                <a:gd name="T20" fmla="*/ 38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9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9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8 w 129"/>
                <a:gd name="T45" fmla="*/ 4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4 h 128"/>
                <a:gd name="T54" fmla="*/ 100 w 129"/>
                <a:gd name="T55" fmla="*/ 9 h 128"/>
                <a:gd name="T56" fmla="*/ 109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8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6" name="Freeform 40"/>
            <p:cNvSpPr>
              <a:spLocks/>
            </p:cNvSpPr>
            <p:nvPr/>
          </p:nvSpPr>
          <p:spPr bwMode="auto">
            <a:xfrm>
              <a:off x="6918325" y="1933575"/>
              <a:ext cx="103188" cy="103188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09 w 129"/>
                <a:gd name="T9" fmla="*/ 109 h 128"/>
                <a:gd name="T10" fmla="*/ 100 w 129"/>
                <a:gd name="T11" fmla="*/ 117 h 128"/>
                <a:gd name="T12" fmla="*/ 88 w 129"/>
                <a:gd name="T13" fmla="*/ 123 h 128"/>
                <a:gd name="T14" fmla="*/ 77 w 129"/>
                <a:gd name="T15" fmla="*/ 127 h 128"/>
                <a:gd name="T16" fmla="*/ 63 w 129"/>
                <a:gd name="T17" fmla="*/ 128 h 128"/>
                <a:gd name="T18" fmla="*/ 50 w 129"/>
                <a:gd name="T19" fmla="*/ 127 h 128"/>
                <a:gd name="T20" fmla="*/ 38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9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9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8 w 129"/>
                <a:gd name="T45" fmla="*/ 4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4 h 128"/>
                <a:gd name="T54" fmla="*/ 100 w 129"/>
                <a:gd name="T55" fmla="*/ 9 h 128"/>
                <a:gd name="T56" fmla="*/ 109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8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7" name="Freeform 41"/>
            <p:cNvSpPr>
              <a:spLocks/>
            </p:cNvSpPr>
            <p:nvPr/>
          </p:nvSpPr>
          <p:spPr bwMode="auto">
            <a:xfrm>
              <a:off x="7313613" y="1695450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8 h 129"/>
                <a:gd name="T12" fmla="*/ 88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8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8" name="Freeform 42"/>
            <p:cNvSpPr>
              <a:spLocks/>
            </p:cNvSpPr>
            <p:nvPr/>
          </p:nvSpPr>
          <p:spPr bwMode="auto">
            <a:xfrm>
              <a:off x="7313613" y="1695450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8 h 129"/>
                <a:gd name="T12" fmla="*/ 88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8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29" name="Freeform 43"/>
            <p:cNvSpPr>
              <a:spLocks/>
            </p:cNvSpPr>
            <p:nvPr/>
          </p:nvSpPr>
          <p:spPr bwMode="auto">
            <a:xfrm>
              <a:off x="7708900" y="1806575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8 w 129"/>
                <a:gd name="T7" fmla="*/ 99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2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2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99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49 h 128"/>
                <a:gd name="T36" fmla="*/ 4 w 129"/>
                <a:gd name="T37" fmla="*/ 38 h 128"/>
                <a:gd name="T38" fmla="*/ 10 w 129"/>
                <a:gd name="T39" fmla="*/ 26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3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3 h 128"/>
                <a:gd name="T54" fmla="*/ 100 w 129"/>
                <a:gd name="T55" fmla="*/ 9 h 128"/>
                <a:gd name="T56" fmla="*/ 110 w 129"/>
                <a:gd name="T57" fmla="*/ 17 h 128"/>
                <a:gd name="T58" fmla="*/ 118 w 129"/>
                <a:gd name="T59" fmla="*/ 26 h 128"/>
                <a:gd name="T60" fmla="*/ 123 w 129"/>
                <a:gd name="T61" fmla="*/ 38 h 128"/>
                <a:gd name="T62" fmla="*/ 127 w 129"/>
                <a:gd name="T63" fmla="*/ 49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8" y="99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2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2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10" y="26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3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3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6"/>
                  </a:lnTo>
                  <a:lnTo>
                    <a:pt x="123" y="38"/>
                  </a:lnTo>
                  <a:lnTo>
                    <a:pt x="127" y="49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30" name="Freeform 44"/>
            <p:cNvSpPr>
              <a:spLocks/>
            </p:cNvSpPr>
            <p:nvPr/>
          </p:nvSpPr>
          <p:spPr bwMode="auto">
            <a:xfrm>
              <a:off x="7708900" y="1806575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8 w 129"/>
                <a:gd name="T7" fmla="*/ 99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2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2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99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49 h 128"/>
                <a:gd name="T36" fmla="*/ 4 w 129"/>
                <a:gd name="T37" fmla="*/ 38 h 128"/>
                <a:gd name="T38" fmla="*/ 10 w 129"/>
                <a:gd name="T39" fmla="*/ 26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3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3 h 128"/>
                <a:gd name="T54" fmla="*/ 100 w 129"/>
                <a:gd name="T55" fmla="*/ 9 h 128"/>
                <a:gd name="T56" fmla="*/ 110 w 129"/>
                <a:gd name="T57" fmla="*/ 17 h 128"/>
                <a:gd name="T58" fmla="*/ 118 w 129"/>
                <a:gd name="T59" fmla="*/ 26 h 128"/>
                <a:gd name="T60" fmla="*/ 123 w 129"/>
                <a:gd name="T61" fmla="*/ 38 h 128"/>
                <a:gd name="T62" fmla="*/ 127 w 129"/>
                <a:gd name="T63" fmla="*/ 49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8" y="99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2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2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10" y="26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3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3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6"/>
                  </a:lnTo>
                  <a:lnTo>
                    <a:pt x="123" y="38"/>
                  </a:lnTo>
                  <a:lnTo>
                    <a:pt x="127" y="49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31" name="Freeform 45"/>
            <p:cNvSpPr>
              <a:spLocks/>
            </p:cNvSpPr>
            <p:nvPr/>
          </p:nvSpPr>
          <p:spPr bwMode="auto">
            <a:xfrm>
              <a:off x="8102600" y="1616075"/>
              <a:ext cx="103188" cy="101600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6 h 128"/>
                <a:gd name="T4" fmla="*/ 123 w 128"/>
                <a:gd name="T5" fmla="*/ 88 h 128"/>
                <a:gd name="T6" fmla="*/ 117 w 128"/>
                <a:gd name="T7" fmla="*/ 99 h 128"/>
                <a:gd name="T8" fmla="*/ 109 w 128"/>
                <a:gd name="T9" fmla="*/ 109 h 128"/>
                <a:gd name="T10" fmla="*/ 100 w 128"/>
                <a:gd name="T11" fmla="*/ 117 h 128"/>
                <a:gd name="T12" fmla="*/ 88 w 128"/>
                <a:gd name="T13" fmla="*/ 122 h 128"/>
                <a:gd name="T14" fmla="*/ 77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2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99 h 128"/>
                <a:gd name="T28" fmla="*/ 4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50 h 128"/>
                <a:gd name="T36" fmla="*/ 4 w 128"/>
                <a:gd name="T37" fmla="*/ 38 h 128"/>
                <a:gd name="T38" fmla="*/ 9 w 128"/>
                <a:gd name="T39" fmla="*/ 26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3 h 128"/>
                <a:gd name="T46" fmla="*/ 50 w 128"/>
                <a:gd name="T47" fmla="*/ 0 h 128"/>
                <a:gd name="T48" fmla="*/ 63 w 128"/>
                <a:gd name="T49" fmla="*/ 0 h 128"/>
                <a:gd name="T50" fmla="*/ 77 w 128"/>
                <a:gd name="T51" fmla="*/ 0 h 128"/>
                <a:gd name="T52" fmla="*/ 88 w 128"/>
                <a:gd name="T53" fmla="*/ 3 h 128"/>
                <a:gd name="T54" fmla="*/ 100 w 128"/>
                <a:gd name="T55" fmla="*/ 9 h 128"/>
                <a:gd name="T56" fmla="*/ 109 w 128"/>
                <a:gd name="T57" fmla="*/ 17 h 128"/>
                <a:gd name="T58" fmla="*/ 117 w 128"/>
                <a:gd name="T59" fmla="*/ 26 h 128"/>
                <a:gd name="T60" fmla="*/ 123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2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3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32" name="Freeform 46"/>
            <p:cNvSpPr>
              <a:spLocks/>
            </p:cNvSpPr>
            <p:nvPr/>
          </p:nvSpPr>
          <p:spPr bwMode="auto">
            <a:xfrm>
              <a:off x="8102600" y="1616075"/>
              <a:ext cx="103188" cy="101600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6 h 128"/>
                <a:gd name="T4" fmla="*/ 123 w 128"/>
                <a:gd name="T5" fmla="*/ 88 h 128"/>
                <a:gd name="T6" fmla="*/ 117 w 128"/>
                <a:gd name="T7" fmla="*/ 99 h 128"/>
                <a:gd name="T8" fmla="*/ 109 w 128"/>
                <a:gd name="T9" fmla="*/ 109 h 128"/>
                <a:gd name="T10" fmla="*/ 100 w 128"/>
                <a:gd name="T11" fmla="*/ 117 h 128"/>
                <a:gd name="T12" fmla="*/ 88 w 128"/>
                <a:gd name="T13" fmla="*/ 122 h 128"/>
                <a:gd name="T14" fmla="*/ 77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2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99 h 128"/>
                <a:gd name="T28" fmla="*/ 4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50 h 128"/>
                <a:gd name="T36" fmla="*/ 4 w 128"/>
                <a:gd name="T37" fmla="*/ 38 h 128"/>
                <a:gd name="T38" fmla="*/ 9 w 128"/>
                <a:gd name="T39" fmla="*/ 26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3 h 128"/>
                <a:gd name="T46" fmla="*/ 50 w 128"/>
                <a:gd name="T47" fmla="*/ 0 h 128"/>
                <a:gd name="T48" fmla="*/ 63 w 128"/>
                <a:gd name="T49" fmla="*/ 0 h 128"/>
                <a:gd name="T50" fmla="*/ 77 w 128"/>
                <a:gd name="T51" fmla="*/ 0 h 128"/>
                <a:gd name="T52" fmla="*/ 88 w 128"/>
                <a:gd name="T53" fmla="*/ 3 h 128"/>
                <a:gd name="T54" fmla="*/ 100 w 128"/>
                <a:gd name="T55" fmla="*/ 9 h 128"/>
                <a:gd name="T56" fmla="*/ 109 w 128"/>
                <a:gd name="T57" fmla="*/ 17 h 128"/>
                <a:gd name="T58" fmla="*/ 117 w 128"/>
                <a:gd name="T59" fmla="*/ 26 h 128"/>
                <a:gd name="T60" fmla="*/ 123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2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3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33" name="Rectangle 47"/>
            <p:cNvSpPr>
              <a:spLocks noChangeArrowheads="1"/>
            </p:cNvSpPr>
            <p:nvPr/>
          </p:nvSpPr>
          <p:spPr bwMode="auto">
            <a:xfrm>
              <a:off x="1316038" y="1714500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6,16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4" name="Rectangle 48"/>
            <p:cNvSpPr>
              <a:spLocks noChangeArrowheads="1"/>
            </p:cNvSpPr>
            <p:nvPr/>
          </p:nvSpPr>
          <p:spPr bwMode="auto">
            <a:xfrm>
              <a:off x="1711325" y="185102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5,77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5" name="Rectangle 49"/>
            <p:cNvSpPr>
              <a:spLocks noChangeArrowheads="1"/>
            </p:cNvSpPr>
            <p:nvPr/>
          </p:nvSpPr>
          <p:spPr bwMode="auto">
            <a:xfrm>
              <a:off x="2106613" y="157956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6,57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6" name="Rectangle 50"/>
            <p:cNvSpPr>
              <a:spLocks noChangeArrowheads="1"/>
            </p:cNvSpPr>
            <p:nvPr/>
          </p:nvSpPr>
          <p:spPr bwMode="auto">
            <a:xfrm>
              <a:off x="2498725" y="135572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7,31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7" name="Rectangle 51"/>
            <p:cNvSpPr>
              <a:spLocks noChangeArrowheads="1"/>
            </p:cNvSpPr>
            <p:nvPr/>
          </p:nvSpPr>
          <p:spPr bwMode="auto">
            <a:xfrm>
              <a:off x="2894013" y="143986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7,02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8" name="Rectangle 52"/>
            <p:cNvSpPr>
              <a:spLocks noChangeArrowheads="1"/>
            </p:cNvSpPr>
            <p:nvPr/>
          </p:nvSpPr>
          <p:spPr bwMode="auto">
            <a:xfrm>
              <a:off x="3289300" y="1352550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7,32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9" name="Rectangle 53"/>
            <p:cNvSpPr>
              <a:spLocks noChangeArrowheads="1"/>
            </p:cNvSpPr>
            <p:nvPr/>
          </p:nvSpPr>
          <p:spPr bwMode="auto">
            <a:xfrm>
              <a:off x="3683000" y="1481138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6,88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" name="Rectangle 54"/>
            <p:cNvSpPr>
              <a:spLocks noChangeArrowheads="1"/>
            </p:cNvSpPr>
            <p:nvPr/>
          </p:nvSpPr>
          <p:spPr bwMode="auto">
            <a:xfrm>
              <a:off x="4078288" y="1474788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6,90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1" name="Rectangle 55"/>
            <p:cNvSpPr>
              <a:spLocks noChangeArrowheads="1"/>
            </p:cNvSpPr>
            <p:nvPr/>
          </p:nvSpPr>
          <p:spPr bwMode="auto">
            <a:xfrm>
              <a:off x="4471988" y="155257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6,65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2" name="Rectangle 56"/>
            <p:cNvSpPr>
              <a:spLocks noChangeArrowheads="1"/>
            </p:cNvSpPr>
            <p:nvPr/>
          </p:nvSpPr>
          <p:spPr bwMode="auto">
            <a:xfrm>
              <a:off x="4865688" y="1512888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6,78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3" name="Rectangle 57"/>
            <p:cNvSpPr>
              <a:spLocks noChangeArrowheads="1"/>
            </p:cNvSpPr>
            <p:nvPr/>
          </p:nvSpPr>
          <p:spPr bwMode="auto">
            <a:xfrm>
              <a:off x="5260975" y="132397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7,77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4" name="Rectangle 58"/>
            <p:cNvSpPr>
              <a:spLocks noChangeArrowheads="1"/>
            </p:cNvSpPr>
            <p:nvPr/>
          </p:nvSpPr>
          <p:spPr bwMode="auto">
            <a:xfrm>
              <a:off x="5656263" y="151606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6,77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5" name="Rectangle 59"/>
            <p:cNvSpPr>
              <a:spLocks noChangeArrowheads="1"/>
            </p:cNvSpPr>
            <p:nvPr/>
          </p:nvSpPr>
          <p:spPr bwMode="auto">
            <a:xfrm>
              <a:off x="6049963" y="132397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7,54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6" name="Rectangle 60"/>
            <p:cNvSpPr>
              <a:spLocks noChangeArrowheads="1"/>
            </p:cNvSpPr>
            <p:nvPr/>
          </p:nvSpPr>
          <p:spPr bwMode="auto">
            <a:xfrm>
              <a:off x="6445250" y="1570038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6,60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7" name="Rectangle 61"/>
            <p:cNvSpPr>
              <a:spLocks noChangeArrowheads="1"/>
            </p:cNvSpPr>
            <p:nvPr/>
          </p:nvSpPr>
          <p:spPr bwMode="auto">
            <a:xfrm>
              <a:off x="6838950" y="168751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6,24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8" name="Rectangle 62"/>
            <p:cNvSpPr>
              <a:spLocks noChangeArrowheads="1"/>
            </p:cNvSpPr>
            <p:nvPr/>
          </p:nvSpPr>
          <p:spPr bwMode="auto">
            <a:xfrm>
              <a:off x="7232650" y="1447800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6,99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9" name="Rectangle 63"/>
            <p:cNvSpPr>
              <a:spLocks noChangeArrowheads="1"/>
            </p:cNvSpPr>
            <p:nvPr/>
          </p:nvSpPr>
          <p:spPr bwMode="auto">
            <a:xfrm>
              <a:off x="7627938" y="155892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6,63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0" name="Rectangle 64"/>
            <p:cNvSpPr>
              <a:spLocks noChangeArrowheads="1"/>
            </p:cNvSpPr>
            <p:nvPr/>
          </p:nvSpPr>
          <p:spPr bwMode="auto">
            <a:xfrm>
              <a:off x="8021638" y="136842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7,26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51" name="Grupo 850"/>
          <p:cNvGrpSpPr/>
          <p:nvPr/>
        </p:nvGrpSpPr>
        <p:grpSpPr>
          <a:xfrm>
            <a:off x="836492" y="3226885"/>
            <a:ext cx="7813809" cy="1228725"/>
            <a:chOff x="1316038" y="1804988"/>
            <a:chExt cx="7031038" cy="1228725"/>
          </a:xfrm>
        </p:grpSpPr>
        <p:sp>
          <p:nvSpPr>
            <p:cNvPr id="852" name="Freeform 10"/>
            <p:cNvSpPr>
              <a:spLocks/>
            </p:cNvSpPr>
            <p:nvPr/>
          </p:nvSpPr>
          <p:spPr bwMode="auto">
            <a:xfrm>
              <a:off x="1420813" y="2074863"/>
              <a:ext cx="6759575" cy="955675"/>
            </a:xfrm>
            <a:custGeom>
              <a:avLst/>
              <a:gdLst>
                <a:gd name="T0" fmla="*/ 457 w 8518"/>
                <a:gd name="T1" fmla="*/ 774 h 1206"/>
                <a:gd name="T2" fmla="*/ 886 w 8518"/>
                <a:gd name="T3" fmla="*/ 530 h 1206"/>
                <a:gd name="T4" fmla="*/ 1320 w 8518"/>
                <a:gd name="T5" fmla="*/ 219 h 1206"/>
                <a:gd name="T6" fmla="*/ 1648 w 8518"/>
                <a:gd name="T7" fmla="*/ 94 h 1206"/>
                <a:gd name="T8" fmla="*/ 2026 w 8518"/>
                <a:gd name="T9" fmla="*/ 139 h 1206"/>
                <a:gd name="T10" fmla="*/ 2525 w 8518"/>
                <a:gd name="T11" fmla="*/ 162 h 1206"/>
                <a:gd name="T12" fmla="*/ 2967 w 8518"/>
                <a:gd name="T13" fmla="*/ 311 h 1206"/>
                <a:gd name="T14" fmla="*/ 3399 w 8518"/>
                <a:gd name="T15" fmla="*/ 417 h 1206"/>
                <a:gd name="T16" fmla="*/ 3689 w 8518"/>
                <a:gd name="T17" fmla="*/ 557 h 1206"/>
                <a:gd name="T18" fmla="*/ 3975 w 8518"/>
                <a:gd name="T19" fmla="*/ 732 h 1206"/>
                <a:gd name="T20" fmla="*/ 4217 w 8518"/>
                <a:gd name="T21" fmla="*/ 711 h 1206"/>
                <a:gd name="T22" fmla="*/ 4518 w 8518"/>
                <a:gd name="T23" fmla="*/ 548 h 1206"/>
                <a:gd name="T24" fmla="*/ 4793 w 8518"/>
                <a:gd name="T25" fmla="*/ 263 h 1206"/>
                <a:gd name="T26" fmla="*/ 4973 w 8518"/>
                <a:gd name="T27" fmla="*/ 119 h 1206"/>
                <a:gd name="T28" fmla="*/ 5165 w 8518"/>
                <a:gd name="T29" fmla="*/ 100 h 1206"/>
                <a:gd name="T30" fmla="*/ 5478 w 8518"/>
                <a:gd name="T31" fmla="*/ 200 h 1206"/>
                <a:gd name="T32" fmla="*/ 5745 w 8518"/>
                <a:gd name="T33" fmla="*/ 187 h 1206"/>
                <a:gd name="T34" fmla="*/ 5966 w 8518"/>
                <a:gd name="T35" fmla="*/ 219 h 1206"/>
                <a:gd name="T36" fmla="*/ 6135 w 8518"/>
                <a:gd name="T37" fmla="*/ 375 h 1206"/>
                <a:gd name="T38" fmla="*/ 6384 w 8518"/>
                <a:gd name="T39" fmla="*/ 778 h 1206"/>
                <a:gd name="T40" fmla="*/ 6550 w 8518"/>
                <a:gd name="T41" fmla="*/ 972 h 1206"/>
                <a:gd name="T42" fmla="*/ 6815 w 8518"/>
                <a:gd name="T43" fmla="*/ 1127 h 1206"/>
                <a:gd name="T44" fmla="*/ 6951 w 8518"/>
                <a:gd name="T45" fmla="*/ 1123 h 1206"/>
                <a:gd name="T46" fmla="*/ 7087 w 8518"/>
                <a:gd name="T47" fmla="*/ 1004 h 1206"/>
                <a:gd name="T48" fmla="*/ 7304 w 8518"/>
                <a:gd name="T49" fmla="*/ 663 h 1206"/>
                <a:gd name="T50" fmla="*/ 7469 w 8518"/>
                <a:gd name="T51" fmla="*/ 477 h 1206"/>
                <a:gd name="T52" fmla="*/ 7650 w 8518"/>
                <a:gd name="T53" fmla="*/ 448 h 1206"/>
                <a:gd name="T54" fmla="*/ 7882 w 8518"/>
                <a:gd name="T55" fmla="*/ 513 h 1206"/>
                <a:gd name="T56" fmla="*/ 8013 w 8518"/>
                <a:gd name="T57" fmla="*/ 475 h 1206"/>
                <a:gd name="T58" fmla="*/ 8239 w 8518"/>
                <a:gd name="T59" fmla="*/ 258 h 1206"/>
                <a:gd name="T60" fmla="*/ 8508 w 8518"/>
                <a:gd name="T61" fmla="*/ 10 h 1206"/>
                <a:gd name="T62" fmla="*/ 8293 w 8518"/>
                <a:gd name="T63" fmla="*/ 304 h 1206"/>
                <a:gd name="T64" fmla="*/ 8051 w 8518"/>
                <a:gd name="T65" fmla="*/ 536 h 1206"/>
                <a:gd name="T66" fmla="*/ 7873 w 8518"/>
                <a:gd name="T67" fmla="*/ 584 h 1206"/>
                <a:gd name="T68" fmla="*/ 7638 w 8518"/>
                <a:gd name="T69" fmla="*/ 517 h 1206"/>
                <a:gd name="T70" fmla="*/ 7510 w 8518"/>
                <a:gd name="T71" fmla="*/ 534 h 1206"/>
                <a:gd name="T72" fmla="*/ 7364 w 8518"/>
                <a:gd name="T73" fmla="*/ 701 h 1206"/>
                <a:gd name="T74" fmla="*/ 7145 w 8518"/>
                <a:gd name="T75" fmla="*/ 1047 h 1206"/>
                <a:gd name="T76" fmla="*/ 6972 w 8518"/>
                <a:gd name="T77" fmla="*/ 1191 h 1206"/>
                <a:gd name="T78" fmla="*/ 6797 w 8518"/>
                <a:gd name="T79" fmla="*/ 1196 h 1206"/>
                <a:gd name="T80" fmla="*/ 6504 w 8518"/>
                <a:gd name="T81" fmla="*/ 1026 h 1206"/>
                <a:gd name="T82" fmla="*/ 6325 w 8518"/>
                <a:gd name="T83" fmla="*/ 816 h 1206"/>
                <a:gd name="T84" fmla="*/ 6079 w 8518"/>
                <a:gd name="T85" fmla="*/ 419 h 1206"/>
                <a:gd name="T86" fmla="*/ 5937 w 8518"/>
                <a:gd name="T87" fmla="*/ 283 h 1206"/>
                <a:gd name="T88" fmla="*/ 5755 w 8518"/>
                <a:gd name="T89" fmla="*/ 258 h 1206"/>
                <a:gd name="T90" fmla="*/ 5461 w 8518"/>
                <a:gd name="T91" fmla="*/ 269 h 1206"/>
                <a:gd name="T92" fmla="*/ 5154 w 8518"/>
                <a:gd name="T93" fmla="*/ 171 h 1206"/>
                <a:gd name="T94" fmla="*/ 5004 w 8518"/>
                <a:gd name="T95" fmla="*/ 183 h 1206"/>
                <a:gd name="T96" fmla="*/ 4845 w 8518"/>
                <a:gd name="T97" fmla="*/ 311 h 1206"/>
                <a:gd name="T98" fmla="*/ 4559 w 8518"/>
                <a:gd name="T99" fmla="*/ 605 h 1206"/>
                <a:gd name="T100" fmla="*/ 4240 w 8518"/>
                <a:gd name="T101" fmla="*/ 778 h 1206"/>
                <a:gd name="T102" fmla="*/ 3954 w 8518"/>
                <a:gd name="T103" fmla="*/ 801 h 1206"/>
                <a:gd name="T104" fmla="*/ 3648 w 8518"/>
                <a:gd name="T105" fmla="*/ 615 h 1206"/>
                <a:gd name="T106" fmla="*/ 3380 w 8518"/>
                <a:gd name="T107" fmla="*/ 486 h 1206"/>
                <a:gd name="T108" fmla="*/ 2942 w 8518"/>
                <a:gd name="T109" fmla="*/ 377 h 1206"/>
                <a:gd name="T110" fmla="*/ 2514 w 8518"/>
                <a:gd name="T111" fmla="*/ 233 h 1206"/>
                <a:gd name="T112" fmla="*/ 2020 w 8518"/>
                <a:gd name="T113" fmla="*/ 208 h 1206"/>
                <a:gd name="T114" fmla="*/ 1652 w 8518"/>
                <a:gd name="T115" fmla="*/ 166 h 1206"/>
                <a:gd name="T116" fmla="*/ 1360 w 8518"/>
                <a:gd name="T117" fmla="*/ 277 h 1206"/>
                <a:gd name="T118" fmla="*/ 924 w 8518"/>
                <a:gd name="T119" fmla="*/ 590 h 1206"/>
                <a:gd name="T120" fmla="*/ 482 w 8518"/>
                <a:gd name="T121" fmla="*/ 841 h 1206"/>
                <a:gd name="T122" fmla="*/ 31 w 8518"/>
                <a:gd name="T123" fmla="*/ 97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18" h="1206">
                  <a:moveTo>
                    <a:pt x="25" y="901"/>
                  </a:moveTo>
                  <a:lnTo>
                    <a:pt x="87" y="882"/>
                  </a:lnTo>
                  <a:lnTo>
                    <a:pt x="150" y="866"/>
                  </a:lnTo>
                  <a:lnTo>
                    <a:pt x="214" y="849"/>
                  </a:lnTo>
                  <a:lnTo>
                    <a:pt x="275" y="834"/>
                  </a:lnTo>
                  <a:lnTo>
                    <a:pt x="336" y="816"/>
                  </a:lnTo>
                  <a:lnTo>
                    <a:pt x="367" y="807"/>
                  </a:lnTo>
                  <a:lnTo>
                    <a:pt x="398" y="797"/>
                  </a:lnTo>
                  <a:lnTo>
                    <a:pt x="427" y="786"/>
                  </a:lnTo>
                  <a:lnTo>
                    <a:pt x="457" y="774"/>
                  </a:lnTo>
                  <a:lnTo>
                    <a:pt x="488" y="763"/>
                  </a:lnTo>
                  <a:lnTo>
                    <a:pt x="517" y="749"/>
                  </a:lnTo>
                  <a:lnTo>
                    <a:pt x="548" y="734"/>
                  </a:lnTo>
                  <a:lnTo>
                    <a:pt x="578" y="718"/>
                  </a:lnTo>
                  <a:lnTo>
                    <a:pt x="609" y="703"/>
                  </a:lnTo>
                  <a:lnTo>
                    <a:pt x="640" y="686"/>
                  </a:lnTo>
                  <a:lnTo>
                    <a:pt x="701" y="649"/>
                  </a:lnTo>
                  <a:lnTo>
                    <a:pt x="763" y="611"/>
                  </a:lnTo>
                  <a:lnTo>
                    <a:pt x="824" y="571"/>
                  </a:lnTo>
                  <a:lnTo>
                    <a:pt x="886" y="530"/>
                  </a:lnTo>
                  <a:lnTo>
                    <a:pt x="947" y="488"/>
                  </a:lnTo>
                  <a:lnTo>
                    <a:pt x="1010" y="448"/>
                  </a:lnTo>
                  <a:lnTo>
                    <a:pt x="1041" y="429"/>
                  </a:lnTo>
                  <a:lnTo>
                    <a:pt x="1072" y="407"/>
                  </a:lnTo>
                  <a:lnTo>
                    <a:pt x="1101" y="384"/>
                  </a:lnTo>
                  <a:lnTo>
                    <a:pt x="1131" y="361"/>
                  </a:lnTo>
                  <a:lnTo>
                    <a:pt x="1193" y="313"/>
                  </a:lnTo>
                  <a:lnTo>
                    <a:pt x="1256" y="265"/>
                  </a:lnTo>
                  <a:lnTo>
                    <a:pt x="1287" y="242"/>
                  </a:lnTo>
                  <a:lnTo>
                    <a:pt x="1320" y="219"/>
                  </a:lnTo>
                  <a:lnTo>
                    <a:pt x="1350" y="198"/>
                  </a:lnTo>
                  <a:lnTo>
                    <a:pt x="1383" y="177"/>
                  </a:lnTo>
                  <a:lnTo>
                    <a:pt x="1416" y="160"/>
                  </a:lnTo>
                  <a:lnTo>
                    <a:pt x="1448" y="142"/>
                  </a:lnTo>
                  <a:lnTo>
                    <a:pt x="1481" y="127"/>
                  </a:lnTo>
                  <a:lnTo>
                    <a:pt x="1513" y="116"/>
                  </a:lnTo>
                  <a:lnTo>
                    <a:pt x="1548" y="108"/>
                  </a:lnTo>
                  <a:lnTo>
                    <a:pt x="1583" y="100"/>
                  </a:lnTo>
                  <a:lnTo>
                    <a:pt x="1615" y="96"/>
                  </a:lnTo>
                  <a:lnTo>
                    <a:pt x="1648" y="94"/>
                  </a:lnTo>
                  <a:lnTo>
                    <a:pt x="1682" y="94"/>
                  </a:lnTo>
                  <a:lnTo>
                    <a:pt x="1715" y="96"/>
                  </a:lnTo>
                  <a:lnTo>
                    <a:pt x="1748" y="100"/>
                  </a:lnTo>
                  <a:lnTo>
                    <a:pt x="1778" y="104"/>
                  </a:lnTo>
                  <a:lnTo>
                    <a:pt x="1842" y="114"/>
                  </a:lnTo>
                  <a:lnTo>
                    <a:pt x="1905" y="123"/>
                  </a:lnTo>
                  <a:lnTo>
                    <a:pt x="1936" y="129"/>
                  </a:lnTo>
                  <a:lnTo>
                    <a:pt x="1965" y="133"/>
                  </a:lnTo>
                  <a:lnTo>
                    <a:pt x="1995" y="135"/>
                  </a:lnTo>
                  <a:lnTo>
                    <a:pt x="2026" y="139"/>
                  </a:lnTo>
                  <a:lnTo>
                    <a:pt x="2086" y="141"/>
                  </a:lnTo>
                  <a:lnTo>
                    <a:pt x="2147" y="141"/>
                  </a:lnTo>
                  <a:lnTo>
                    <a:pt x="2208" y="141"/>
                  </a:lnTo>
                  <a:lnTo>
                    <a:pt x="2272" y="141"/>
                  </a:lnTo>
                  <a:lnTo>
                    <a:pt x="2335" y="142"/>
                  </a:lnTo>
                  <a:lnTo>
                    <a:pt x="2399" y="146"/>
                  </a:lnTo>
                  <a:lnTo>
                    <a:pt x="2429" y="148"/>
                  </a:lnTo>
                  <a:lnTo>
                    <a:pt x="2462" y="152"/>
                  </a:lnTo>
                  <a:lnTo>
                    <a:pt x="2495" y="156"/>
                  </a:lnTo>
                  <a:lnTo>
                    <a:pt x="2525" y="162"/>
                  </a:lnTo>
                  <a:lnTo>
                    <a:pt x="2558" y="169"/>
                  </a:lnTo>
                  <a:lnTo>
                    <a:pt x="2591" y="177"/>
                  </a:lnTo>
                  <a:lnTo>
                    <a:pt x="2623" y="187"/>
                  </a:lnTo>
                  <a:lnTo>
                    <a:pt x="2654" y="196"/>
                  </a:lnTo>
                  <a:lnTo>
                    <a:pt x="2687" y="206"/>
                  </a:lnTo>
                  <a:lnTo>
                    <a:pt x="2717" y="217"/>
                  </a:lnTo>
                  <a:lnTo>
                    <a:pt x="2781" y="240"/>
                  </a:lnTo>
                  <a:lnTo>
                    <a:pt x="2844" y="265"/>
                  </a:lnTo>
                  <a:lnTo>
                    <a:pt x="2905" y="288"/>
                  </a:lnTo>
                  <a:lnTo>
                    <a:pt x="2967" y="311"/>
                  </a:lnTo>
                  <a:lnTo>
                    <a:pt x="2998" y="321"/>
                  </a:lnTo>
                  <a:lnTo>
                    <a:pt x="3028" y="331"/>
                  </a:lnTo>
                  <a:lnTo>
                    <a:pt x="3057" y="338"/>
                  </a:lnTo>
                  <a:lnTo>
                    <a:pt x="3088" y="346"/>
                  </a:lnTo>
                  <a:lnTo>
                    <a:pt x="3149" y="361"/>
                  </a:lnTo>
                  <a:lnTo>
                    <a:pt x="3211" y="375"/>
                  </a:lnTo>
                  <a:lnTo>
                    <a:pt x="3272" y="388"/>
                  </a:lnTo>
                  <a:lnTo>
                    <a:pt x="3336" y="402"/>
                  </a:lnTo>
                  <a:lnTo>
                    <a:pt x="3366" y="409"/>
                  </a:lnTo>
                  <a:lnTo>
                    <a:pt x="3399" y="417"/>
                  </a:lnTo>
                  <a:lnTo>
                    <a:pt x="3430" y="427"/>
                  </a:lnTo>
                  <a:lnTo>
                    <a:pt x="3462" y="438"/>
                  </a:lnTo>
                  <a:lnTo>
                    <a:pt x="3495" y="448"/>
                  </a:lnTo>
                  <a:lnTo>
                    <a:pt x="3528" y="461"/>
                  </a:lnTo>
                  <a:lnTo>
                    <a:pt x="3543" y="469"/>
                  </a:lnTo>
                  <a:lnTo>
                    <a:pt x="3560" y="477"/>
                  </a:lnTo>
                  <a:lnTo>
                    <a:pt x="3593" y="494"/>
                  </a:lnTo>
                  <a:lnTo>
                    <a:pt x="3625" y="515"/>
                  </a:lnTo>
                  <a:lnTo>
                    <a:pt x="3658" y="536"/>
                  </a:lnTo>
                  <a:lnTo>
                    <a:pt x="3689" y="557"/>
                  </a:lnTo>
                  <a:lnTo>
                    <a:pt x="3721" y="580"/>
                  </a:lnTo>
                  <a:lnTo>
                    <a:pt x="3783" y="626"/>
                  </a:lnTo>
                  <a:lnTo>
                    <a:pt x="3814" y="647"/>
                  </a:lnTo>
                  <a:lnTo>
                    <a:pt x="3844" y="668"/>
                  </a:lnTo>
                  <a:lnTo>
                    <a:pt x="3875" y="686"/>
                  </a:lnTo>
                  <a:lnTo>
                    <a:pt x="3904" y="703"/>
                  </a:lnTo>
                  <a:lnTo>
                    <a:pt x="3933" y="716"/>
                  </a:lnTo>
                  <a:lnTo>
                    <a:pt x="3946" y="722"/>
                  </a:lnTo>
                  <a:lnTo>
                    <a:pt x="3961" y="728"/>
                  </a:lnTo>
                  <a:lnTo>
                    <a:pt x="3975" y="732"/>
                  </a:lnTo>
                  <a:lnTo>
                    <a:pt x="3988" y="736"/>
                  </a:lnTo>
                  <a:lnTo>
                    <a:pt x="4002" y="738"/>
                  </a:lnTo>
                  <a:lnTo>
                    <a:pt x="4015" y="739"/>
                  </a:lnTo>
                  <a:lnTo>
                    <a:pt x="4044" y="741"/>
                  </a:lnTo>
                  <a:lnTo>
                    <a:pt x="4073" y="741"/>
                  </a:lnTo>
                  <a:lnTo>
                    <a:pt x="4102" y="739"/>
                  </a:lnTo>
                  <a:lnTo>
                    <a:pt x="4128" y="734"/>
                  </a:lnTo>
                  <a:lnTo>
                    <a:pt x="4159" y="728"/>
                  </a:lnTo>
                  <a:lnTo>
                    <a:pt x="4188" y="720"/>
                  </a:lnTo>
                  <a:lnTo>
                    <a:pt x="4217" y="711"/>
                  </a:lnTo>
                  <a:lnTo>
                    <a:pt x="4246" y="699"/>
                  </a:lnTo>
                  <a:lnTo>
                    <a:pt x="4276" y="686"/>
                  </a:lnTo>
                  <a:lnTo>
                    <a:pt x="4305" y="672"/>
                  </a:lnTo>
                  <a:lnTo>
                    <a:pt x="4336" y="657"/>
                  </a:lnTo>
                  <a:lnTo>
                    <a:pt x="4367" y="642"/>
                  </a:lnTo>
                  <a:lnTo>
                    <a:pt x="4397" y="624"/>
                  </a:lnTo>
                  <a:lnTo>
                    <a:pt x="4428" y="605"/>
                  </a:lnTo>
                  <a:lnTo>
                    <a:pt x="4489" y="567"/>
                  </a:lnTo>
                  <a:lnTo>
                    <a:pt x="4503" y="557"/>
                  </a:lnTo>
                  <a:lnTo>
                    <a:pt x="4518" y="548"/>
                  </a:lnTo>
                  <a:lnTo>
                    <a:pt x="4532" y="536"/>
                  </a:lnTo>
                  <a:lnTo>
                    <a:pt x="4547" y="523"/>
                  </a:lnTo>
                  <a:lnTo>
                    <a:pt x="4560" y="511"/>
                  </a:lnTo>
                  <a:lnTo>
                    <a:pt x="4576" y="496"/>
                  </a:lnTo>
                  <a:lnTo>
                    <a:pt x="4607" y="465"/>
                  </a:lnTo>
                  <a:lnTo>
                    <a:pt x="4637" y="434"/>
                  </a:lnTo>
                  <a:lnTo>
                    <a:pt x="4668" y="400"/>
                  </a:lnTo>
                  <a:lnTo>
                    <a:pt x="4729" y="331"/>
                  </a:lnTo>
                  <a:lnTo>
                    <a:pt x="4760" y="296"/>
                  </a:lnTo>
                  <a:lnTo>
                    <a:pt x="4793" y="263"/>
                  </a:lnTo>
                  <a:lnTo>
                    <a:pt x="4824" y="231"/>
                  </a:lnTo>
                  <a:lnTo>
                    <a:pt x="4841" y="215"/>
                  </a:lnTo>
                  <a:lnTo>
                    <a:pt x="4856" y="200"/>
                  </a:lnTo>
                  <a:lnTo>
                    <a:pt x="4872" y="187"/>
                  </a:lnTo>
                  <a:lnTo>
                    <a:pt x="4889" y="173"/>
                  </a:lnTo>
                  <a:lnTo>
                    <a:pt x="4906" y="160"/>
                  </a:lnTo>
                  <a:lnTo>
                    <a:pt x="4921" y="148"/>
                  </a:lnTo>
                  <a:lnTo>
                    <a:pt x="4939" y="137"/>
                  </a:lnTo>
                  <a:lnTo>
                    <a:pt x="4956" y="127"/>
                  </a:lnTo>
                  <a:lnTo>
                    <a:pt x="4973" y="119"/>
                  </a:lnTo>
                  <a:lnTo>
                    <a:pt x="4991" y="112"/>
                  </a:lnTo>
                  <a:lnTo>
                    <a:pt x="5010" y="106"/>
                  </a:lnTo>
                  <a:lnTo>
                    <a:pt x="5027" y="102"/>
                  </a:lnTo>
                  <a:lnTo>
                    <a:pt x="5044" y="98"/>
                  </a:lnTo>
                  <a:lnTo>
                    <a:pt x="5062" y="96"/>
                  </a:lnTo>
                  <a:lnTo>
                    <a:pt x="5079" y="94"/>
                  </a:lnTo>
                  <a:lnTo>
                    <a:pt x="5096" y="94"/>
                  </a:lnTo>
                  <a:lnTo>
                    <a:pt x="5115" y="94"/>
                  </a:lnTo>
                  <a:lnTo>
                    <a:pt x="5131" y="96"/>
                  </a:lnTo>
                  <a:lnTo>
                    <a:pt x="5165" y="100"/>
                  </a:lnTo>
                  <a:lnTo>
                    <a:pt x="5198" y="108"/>
                  </a:lnTo>
                  <a:lnTo>
                    <a:pt x="5231" y="118"/>
                  </a:lnTo>
                  <a:lnTo>
                    <a:pt x="5263" y="129"/>
                  </a:lnTo>
                  <a:lnTo>
                    <a:pt x="5296" y="139"/>
                  </a:lnTo>
                  <a:lnTo>
                    <a:pt x="5327" y="152"/>
                  </a:lnTo>
                  <a:lnTo>
                    <a:pt x="5359" y="164"/>
                  </a:lnTo>
                  <a:lnTo>
                    <a:pt x="5390" y="173"/>
                  </a:lnTo>
                  <a:lnTo>
                    <a:pt x="5419" y="185"/>
                  </a:lnTo>
                  <a:lnTo>
                    <a:pt x="5449" y="192"/>
                  </a:lnTo>
                  <a:lnTo>
                    <a:pt x="5478" y="200"/>
                  </a:lnTo>
                  <a:lnTo>
                    <a:pt x="5507" y="206"/>
                  </a:lnTo>
                  <a:lnTo>
                    <a:pt x="5520" y="206"/>
                  </a:lnTo>
                  <a:lnTo>
                    <a:pt x="5534" y="208"/>
                  </a:lnTo>
                  <a:lnTo>
                    <a:pt x="5565" y="208"/>
                  </a:lnTo>
                  <a:lnTo>
                    <a:pt x="5592" y="206"/>
                  </a:lnTo>
                  <a:lnTo>
                    <a:pt x="5622" y="204"/>
                  </a:lnTo>
                  <a:lnTo>
                    <a:pt x="5653" y="200"/>
                  </a:lnTo>
                  <a:lnTo>
                    <a:pt x="5682" y="194"/>
                  </a:lnTo>
                  <a:lnTo>
                    <a:pt x="5714" y="190"/>
                  </a:lnTo>
                  <a:lnTo>
                    <a:pt x="5745" y="187"/>
                  </a:lnTo>
                  <a:lnTo>
                    <a:pt x="5778" y="185"/>
                  </a:lnTo>
                  <a:lnTo>
                    <a:pt x="5810" y="183"/>
                  </a:lnTo>
                  <a:lnTo>
                    <a:pt x="5845" y="185"/>
                  </a:lnTo>
                  <a:lnTo>
                    <a:pt x="5862" y="187"/>
                  </a:lnTo>
                  <a:lnTo>
                    <a:pt x="5880" y="190"/>
                  </a:lnTo>
                  <a:lnTo>
                    <a:pt x="5897" y="194"/>
                  </a:lnTo>
                  <a:lnTo>
                    <a:pt x="5914" y="198"/>
                  </a:lnTo>
                  <a:lnTo>
                    <a:pt x="5931" y="204"/>
                  </a:lnTo>
                  <a:lnTo>
                    <a:pt x="5949" y="210"/>
                  </a:lnTo>
                  <a:lnTo>
                    <a:pt x="5966" y="219"/>
                  </a:lnTo>
                  <a:lnTo>
                    <a:pt x="5983" y="227"/>
                  </a:lnTo>
                  <a:lnTo>
                    <a:pt x="6000" y="238"/>
                  </a:lnTo>
                  <a:lnTo>
                    <a:pt x="6018" y="250"/>
                  </a:lnTo>
                  <a:lnTo>
                    <a:pt x="6035" y="263"/>
                  </a:lnTo>
                  <a:lnTo>
                    <a:pt x="6052" y="279"/>
                  </a:lnTo>
                  <a:lnTo>
                    <a:pt x="6070" y="296"/>
                  </a:lnTo>
                  <a:lnTo>
                    <a:pt x="6087" y="313"/>
                  </a:lnTo>
                  <a:lnTo>
                    <a:pt x="6102" y="334"/>
                  </a:lnTo>
                  <a:lnTo>
                    <a:pt x="6120" y="354"/>
                  </a:lnTo>
                  <a:lnTo>
                    <a:pt x="6135" y="375"/>
                  </a:lnTo>
                  <a:lnTo>
                    <a:pt x="6152" y="398"/>
                  </a:lnTo>
                  <a:lnTo>
                    <a:pt x="6168" y="421"/>
                  </a:lnTo>
                  <a:lnTo>
                    <a:pt x="6183" y="446"/>
                  </a:lnTo>
                  <a:lnTo>
                    <a:pt x="6214" y="496"/>
                  </a:lnTo>
                  <a:lnTo>
                    <a:pt x="6246" y="548"/>
                  </a:lnTo>
                  <a:lnTo>
                    <a:pt x="6277" y="599"/>
                  </a:lnTo>
                  <a:lnTo>
                    <a:pt x="6308" y="651"/>
                  </a:lnTo>
                  <a:lnTo>
                    <a:pt x="6338" y="703"/>
                  </a:lnTo>
                  <a:lnTo>
                    <a:pt x="6369" y="753"/>
                  </a:lnTo>
                  <a:lnTo>
                    <a:pt x="6384" y="778"/>
                  </a:lnTo>
                  <a:lnTo>
                    <a:pt x="6400" y="801"/>
                  </a:lnTo>
                  <a:lnTo>
                    <a:pt x="6415" y="824"/>
                  </a:lnTo>
                  <a:lnTo>
                    <a:pt x="6431" y="845"/>
                  </a:lnTo>
                  <a:lnTo>
                    <a:pt x="6446" y="866"/>
                  </a:lnTo>
                  <a:lnTo>
                    <a:pt x="6461" y="885"/>
                  </a:lnTo>
                  <a:lnTo>
                    <a:pt x="6477" y="903"/>
                  </a:lnTo>
                  <a:lnTo>
                    <a:pt x="6490" y="918"/>
                  </a:lnTo>
                  <a:lnTo>
                    <a:pt x="6505" y="933"/>
                  </a:lnTo>
                  <a:lnTo>
                    <a:pt x="6519" y="947"/>
                  </a:lnTo>
                  <a:lnTo>
                    <a:pt x="6550" y="972"/>
                  </a:lnTo>
                  <a:lnTo>
                    <a:pt x="6580" y="997"/>
                  </a:lnTo>
                  <a:lnTo>
                    <a:pt x="6609" y="1020"/>
                  </a:lnTo>
                  <a:lnTo>
                    <a:pt x="6640" y="1043"/>
                  </a:lnTo>
                  <a:lnTo>
                    <a:pt x="6671" y="1062"/>
                  </a:lnTo>
                  <a:lnTo>
                    <a:pt x="6699" y="1081"/>
                  </a:lnTo>
                  <a:lnTo>
                    <a:pt x="6730" y="1097"/>
                  </a:lnTo>
                  <a:lnTo>
                    <a:pt x="6759" y="1110"/>
                  </a:lnTo>
                  <a:lnTo>
                    <a:pt x="6788" y="1120"/>
                  </a:lnTo>
                  <a:lnTo>
                    <a:pt x="6801" y="1123"/>
                  </a:lnTo>
                  <a:lnTo>
                    <a:pt x="6815" y="1127"/>
                  </a:lnTo>
                  <a:lnTo>
                    <a:pt x="6828" y="1131"/>
                  </a:lnTo>
                  <a:lnTo>
                    <a:pt x="6843" y="1133"/>
                  </a:lnTo>
                  <a:lnTo>
                    <a:pt x="6857" y="1135"/>
                  </a:lnTo>
                  <a:lnTo>
                    <a:pt x="6870" y="1135"/>
                  </a:lnTo>
                  <a:lnTo>
                    <a:pt x="6884" y="1135"/>
                  </a:lnTo>
                  <a:lnTo>
                    <a:pt x="6897" y="1135"/>
                  </a:lnTo>
                  <a:lnTo>
                    <a:pt x="6911" y="1133"/>
                  </a:lnTo>
                  <a:lnTo>
                    <a:pt x="6924" y="1129"/>
                  </a:lnTo>
                  <a:lnTo>
                    <a:pt x="6937" y="1127"/>
                  </a:lnTo>
                  <a:lnTo>
                    <a:pt x="6951" y="1123"/>
                  </a:lnTo>
                  <a:lnTo>
                    <a:pt x="6964" y="1118"/>
                  </a:lnTo>
                  <a:lnTo>
                    <a:pt x="6978" y="1112"/>
                  </a:lnTo>
                  <a:lnTo>
                    <a:pt x="6991" y="1104"/>
                  </a:lnTo>
                  <a:lnTo>
                    <a:pt x="7003" y="1097"/>
                  </a:lnTo>
                  <a:lnTo>
                    <a:pt x="7016" y="1085"/>
                  </a:lnTo>
                  <a:lnTo>
                    <a:pt x="7030" y="1072"/>
                  </a:lnTo>
                  <a:lnTo>
                    <a:pt x="7045" y="1058"/>
                  </a:lnTo>
                  <a:lnTo>
                    <a:pt x="7058" y="1041"/>
                  </a:lnTo>
                  <a:lnTo>
                    <a:pt x="7074" y="1024"/>
                  </a:lnTo>
                  <a:lnTo>
                    <a:pt x="7087" y="1004"/>
                  </a:lnTo>
                  <a:lnTo>
                    <a:pt x="7103" y="983"/>
                  </a:lnTo>
                  <a:lnTo>
                    <a:pt x="7118" y="962"/>
                  </a:lnTo>
                  <a:lnTo>
                    <a:pt x="7133" y="939"/>
                  </a:lnTo>
                  <a:lnTo>
                    <a:pt x="7149" y="916"/>
                  </a:lnTo>
                  <a:lnTo>
                    <a:pt x="7179" y="866"/>
                  </a:lnTo>
                  <a:lnTo>
                    <a:pt x="7210" y="814"/>
                  </a:lnTo>
                  <a:lnTo>
                    <a:pt x="7241" y="764"/>
                  </a:lnTo>
                  <a:lnTo>
                    <a:pt x="7272" y="713"/>
                  </a:lnTo>
                  <a:lnTo>
                    <a:pt x="7289" y="688"/>
                  </a:lnTo>
                  <a:lnTo>
                    <a:pt x="7304" y="663"/>
                  </a:lnTo>
                  <a:lnTo>
                    <a:pt x="7320" y="640"/>
                  </a:lnTo>
                  <a:lnTo>
                    <a:pt x="7335" y="617"/>
                  </a:lnTo>
                  <a:lnTo>
                    <a:pt x="7352" y="596"/>
                  </a:lnTo>
                  <a:lnTo>
                    <a:pt x="7368" y="574"/>
                  </a:lnTo>
                  <a:lnTo>
                    <a:pt x="7383" y="553"/>
                  </a:lnTo>
                  <a:lnTo>
                    <a:pt x="7400" y="536"/>
                  </a:lnTo>
                  <a:lnTo>
                    <a:pt x="7417" y="519"/>
                  </a:lnTo>
                  <a:lnTo>
                    <a:pt x="7435" y="501"/>
                  </a:lnTo>
                  <a:lnTo>
                    <a:pt x="7450" y="488"/>
                  </a:lnTo>
                  <a:lnTo>
                    <a:pt x="7469" y="477"/>
                  </a:lnTo>
                  <a:lnTo>
                    <a:pt x="7487" y="465"/>
                  </a:lnTo>
                  <a:lnTo>
                    <a:pt x="7506" y="457"/>
                  </a:lnTo>
                  <a:lnTo>
                    <a:pt x="7525" y="450"/>
                  </a:lnTo>
                  <a:lnTo>
                    <a:pt x="7542" y="446"/>
                  </a:lnTo>
                  <a:lnTo>
                    <a:pt x="7561" y="442"/>
                  </a:lnTo>
                  <a:lnTo>
                    <a:pt x="7579" y="440"/>
                  </a:lnTo>
                  <a:lnTo>
                    <a:pt x="7598" y="440"/>
                  </a:lnTo>
                  <a:lnTo>
                    <a:pt x="7615" y="442"/>
                  </a:lnTo>
                  <a:lnTo>
                    <a:pt x="7633" y="444"/>
                  </a:lnTo>
                  <a:lnTo>
                    <a:pt x="7650" y="448"/>
                  </a:lnTo>
                  <a:lnTo>
                    <a:pt x="7667" y="452"/>
                  </a:lnTo>
                  <a:lnTo>
                    <a:pt x="7684" y="455"/>
                  </a:lnTo>
                  <a:lnTo>
                    <a:pt x="7717" y="465"/>
                  </a:lnTo>
                  <a:lnTo>
                    <a:pt x="7750" y="477"/>
                  </a:lnTo>
                  <a:lnTo>
                    <a:pt x="7780" y="486"/>
                  </a:lnTo>
                  <a:lnTo>
                    <a:pt x="7811" y="498"/>
                  </a:lnTo>
                  <a:lnTo>
                    <a:pt x="7840" y="505"/>
                  </a:lnTo>
                  <a:lnTo>
                    <a:pt x="7853" y="509"/>
                  </a:lnTo>
                  <a:lnTo>
                    <a:pt x="7869" y="511"/>
                  </a:lnTo>
                  <a:lnTo>
                    <a:pt x="7882" y="513"/>
                  </a:lnTo>
                  <a:lnTo>
                    <a:pt x="7896" y="515"/>
                  </a:lnTo>
                  <a:lnTo>
                    <a:pt x="7909" y="515"/>
                  </a:lnTo>
                  <a:lnTo>
                    <a:pt x="7922" y="513"/>
                  </a:lnTo>
                  <a:lnTo>
                    <a:pt x="7934" y="511"/>
                  </a:lnTo>
                  <a:lnTo>
                    <a:pt x="7947" y="509"/>
                  </a:lnTo>
                  <a:lnTo>
                    <a:pt x="7959" y="505"/>
                  </a:lnTo>
                  <a:lnTo>
                    <a:pt x="7972" y="500"/>
                  </a:lnTo>
                  <a:lnTo>
                    <a:pt x="7986" y="492"/>
                  </a:lnTo>
                  <a:lnTo>
                    <a:pt x="7999" y="484"/>
                  </a:lnTo>
                  <a:lnTo>
                    <a:pt x="8013" y="475"/>
                  </a:lnTo>
                  <a:lnTo>
                    <a:pt x="8028" y="465"/>
                  </a:lnTo>
                  <a:lnTo>
                    <a:pt x="8041" y="455"/>
                  </a:lnTo>
                  <a:lnTo>
                    <a:pt x="8057" y="444"/>
                  </a:lnTo>
                  <a:lnTo>
                    <a:pt x="8072" y="430"/>
                  </a:lnTo>
                  <a:lnTo>
                    <a:pt x="8088" y="417"/>
                  </a:lnTo>
                  <a:lnTo>
                    <a:pt x="8116" y="390"/>
                  </a:lnTo>
                  <a:lnTo>
                    <a:pt x="8147" y="359"/>
                  </a:lnTo>
                  <a:lnTo>
                    <a:pt x="8178" y="327"/>
                  </a:lnTo>
                  <a:lnTo>
                    <a:pt x="8209" y="292"/>
                  </a:lnTo>
                  <a:lnTo>
                    <a:pt x="8239" y="258"/>
                  </a:lnTo>
                  <a:lnTo>
                    <a:pt x="8270" y="221"/>
                  </a:lnTo>
                  <a:lnTo>
                    <a:pt x="8331" y="148"/>
                  </a:lnTo>
                  <a:lnTo>
                    <a:pt x="8362" y="112"/>
                  </a:lnTo>
                  <a:lnTo>
                    <a:pt x="8395" y="77"/>
                  </a:lnTo>
                  <a:lnTo>
                    <a:pt x="8425" y="43"/>
                  </a:lnTo>
                  <a:lnTo>
                    <a:pt x="8458" y="10"/>
                  </a:lnTo>
                  <a:lnTo>
                    <a:pt x="8470" y="2"/>
                  </a:lnTo>
                  <a:lnTo>
                    <a:pt x="8483" y="0"/>
                  </a:lnTo>
                  <a:lnTo>
                    <a:pt x="8497" y="2"/>
                  </a:lnTo>
                  <a:lnTo>
                    <a:pt x="8508" y="10"/>
                  </a:lnTo>
                  <a:lnTo>
                    <a:pt x="8516" y="22"/>
                  </a:lnTo>
                  <a:lnTo>
                    <a:pt x="8518" y="35"/>
                  </a:lnTo>
                  <a:lnTo>
                    <a:pt x="8516" y="48"/>
                  </a:lnTo>
                  <a:lnTo>
                    <a:pt x="8508" y="60"/>
                  </a:lnTo>
                  <a:lnTo>
                    <a:pt x="8477" y="91"/>
                  </a:lnTo>
                  <a:lnTo>
                    <a:pt x="8447" y="125"/>
                  </a:lnTo>
                  <a:lnTo>
                    <a:pt x="8416" y="160"/>
                  </a:lnTo>
                  <a:lnTo>
                    <a:pt x="8385" y="194"/>
                  </a:lnTo>
                  <a:lnTo>
                    <a:pt x="8324" y="267"/>
                  </a:lnTo>
                  <a:lnTo>
                    <a:pt x="8293" y="304"/>
                  </a:lnTo>
                  <a:lnTo>
                    <a:pt x="8260" y="340"/>
                  </a:lnTo>
                  <a:lnTo>
                    <a:pt x="8230" y="375"/>
                  </a:lnTo>
                  <a:lnTo>
                    <a:pt x="8197" y="409"/>
                  </a:lnTo>
                  <a:lnTo>
                    <a:pt x="8166" y="442"/>
                  </a:lnTo>
                  <a:lnTo>
                    <a:pt x="8134" y="471"/>
                  </a:lnTo>
                  <a:lnTo>
                    <a:pt x="8116" y="486"/>
                  </a:lnTo>
                  <a:lnTo>
                    <a:pt x="8101" y="500"/>
                  </a:lnTo>
                  <a:lnTo>
                    <a:pt x="8084" y="513"/>
                  </a:lnTo>
                  <a:lnTo>
                    <a:pt x="8068" y="524"/>
                  </a:lnTo>
                  <a:lnTo>
                    <a:pt x="8051" y="536"/>
                  </a:lnTo>
                  <a:lnTo>
                    <a:pt x="8034" y="546"/>
                  </a:lnTo>
                  <a:lnTo>
                    <a:pt x="8017" y="555"/>
                  </a:lnTo>
                  <a:lnTo>
                    <a:pt x="7999" y="565"/>
                  </a:lnTo>
                  <a:lnTo>
                    <a:pt x="7982" y="572"/>
                  </a:lnTo>
                  <a:lnTo>
                    <a:pt x="7963" y="578"/>
                  </a:lnTo>
                  <a:lnTo>
                    <a:pt x="7944" y="582"/>
                  </a:lnTo>
                  <a:lnTo>
                    <a:pt x="7926" y="584"/>
                  </a:lnTo>
                  <a:lnTo>
                    <a:pt x="7907" y="586"/>
                  </a:lnTo>
                  <a:lnTo>
                    <a:pt x="7890" y="586"/>
                  </a:lnTo>
                  <a:lnTo>
                    <a:pt x="7873" y="584"/>
                  </a:lnTo>
                  <a:lnTo>
                    <a:pt x="7855" y="582"/>
                  </a:lnTo>
                  <a:lnTo>
                    <a:pt x="7838" y="578"/>
                  </a:lnTo>
                  <a:lnTo>
                    <a:pt x="7821" y="574"/>
                  </a:lnTo>
                  <a:lnTo>
                    <a:pt x="7788" y="565"/>
                  </a:lnTo>
                  <a:lnTo>
                    <a:pt x="7757" y="553"/>
                  </a:lnTo>
                  <a:lnTo>
                    <a:pt x="7727" y="544"/>
                  </a:lnTo>
                  <a:lnTo>
                    <a:pt x="7696" y="532"/>
                  </a:lnTo>
                  <a:lnTo>
                    <a:pt x="7667" y="524"/>
                  </a:lnTo>
                  <a:lnTo>
                    <a:pt x="7652" y="521"/>
                  </a:lnTo>
                  <a:lnTo>
                    <a:pt x="7638" y="517"/>
                  </a:lnTo>
                  <a:lnTo>
                    <a:pt x="7625" y="515"/>
                  </a:lnTo>
                  <a:lnTo>
                    <a:pt x="7611" y="513"/>
                  </a:lnTo>
                  <a:lnTo>
                    <a:pt x="7598" y="511"/>
                  </a:lnTo>
                  <a:lnTo>
                    <a:pt x="7585" y="511"/>
                  </a:lnTo>
                  <a:lnTo>
                    <a:pt x="7573" y="513"/>
                  </a:lnTo>
                  <a:lnTo>
                    <a:pt x="7560" y="515"/>
                  </a:lnTo>
                  <a:lnTo>
                    <a:pt x="7546" y="517"/>
                  </a:lnTo>
                  <a:lnTo>
                    <a:pt x="7535" y="523"/>
                  </a:lnTo>
                  <a:lnTo>
                    <a:pt x="7521" y="528"/>
                  </a:lnTo>
                  <a:lnTo>
                    <a:pt x="7510" y="534"/>
                  </a:lnTo>
                  <a:lnTo>
                    <a:pt x="7496" y="544"/>
                  </a:lnTo>
                  <a:lnTo>
                    <a:pt x="7483" y="555"/>
                  </a:lnTo>
                  <a:lnTo>
                    <a:pt x="7467" y="567"/>
                  </a:lnTo>
                  <a:lnTo>
                    <a:pt x="7454" y="582"/>
                  </a:lnTo>
                  <a:lnTo>
                    <a:pt x="7439" y="599"/>
                  </a:lnTo>
                  <a:lnTo>
                    <a:pt x="7423" y="617"/>
                  </a:lnTo>
                  <a:lnTo>
                    <a:pt x="7410" y="636"/>
                  </a:lnTo>
                  <a:lnTo>
                    <a:pt x="7394" y="657"/>
                  </a:lnTo>
                  <a:lnTo>
                    <a:pt x="7379" y="680"/>
                  </a:lnTo>
                  <a:lnTo>
                    <a:pt x="7364" y="701"/>
                  </a:lnTo>
                  <a:lnTo>
                    <a:pt x="7348" y="726"/>
                  </a:lnTo>
                  <a:lnTo>
                    <a:pt x="7333" y="751"/>
                  </a:lnTo>
                  <a:lnTo>
                    <a:pt x="7302" y="801"/>
                  </a:lnTo>
                  <a:lnTo>
                    <a:pt x="7272" y="853"/>
                  </a:lnTo>
                  <a:lnTo>
                    <a:pt x="7239" y="903"/>
                  </a:lnTo>
                  <a:lnTo>
                    <a:pt x="7208" y="954"/>
                  </a:lnTo>
                  <a:lnTo>
                    <a:pt x="7193" y="978"/>
                  </a:lnTo>
                  <a:lnTo>
                    <a:pt x="7176" y="1002"/>
                  </a:lnTo>
                  <a:lnTo>
                    <a:pt x="7160" y="1026"/>
                  </a:lnTo>
                  <a:lnTo>
                    <a:pt x="7145" y="1047"/>
                  </a:lnTo>
                  <a:lnTo>
                    <a:pt x="7128" y="1068"/>
                  </a:lnTo>
                  <a:lnTo>
                    <a:pt x="7112" y="1089"/>
                  </a:lnTo>
                  <a:lnTo>
                    <a:pt x="7095" y="1108"/>
                  </a:lnTo>
                  <a:lnTo>
                    <a:pt x="7078" y="1125"/>
                  </a:lnTo>
                  <a:lnTo>
                    <a:pt x="7060" y="1141"/>
                  </a:lnTo>
                  <a:lnTo>
                    <a:pt x="7043" y="1154"/>
                  </a:lnTo>
                  <a:lnTo>
                    <a:pt x="7024" y="1168"/>
                  </a:lnTo>
                  <a:lnTo>
                    <a:pt x="7007" y="1177"/>
                  </a:lnTo>
                  <a:lnTo>
                    <a:pt x="6989" y="1185"/>
                  </a:lnTo>
                  <a:lnTo>
                    <a:pt x="6972" y="1191"/>
                  </a:lnTo>
                  <a:lnTo>
                    <a:pt x="6953" y="1196"/>
                  </a:lnTo>
                  <a:lnTo>
                    <a:pt x="6936" y="1200"/>
                  </a:lnTo>
                  <a:lnTo>
                    <a:pt x="6918" y="1202"/>
                  </a:lnTo>
                  <a:lnTo>
                    <a:pt x="6901" y="1206"/>
                  </a:lnTo>
                  <a:lnTo>
                    <a:pt x="6884" y="1206"/>
                  </a:lnTo>
                  <a:lnTo>
                    <a:pt x="6866" y="1206"/>
                  </a:lnTo>
                  <a:lnTo>
                    <a:pt x="6849" y="1204"/>
                  </a:lnTo>
                  <a:lnTo>
                    <a:pt x="6832" y="1202"/>
                  </a:lnTo>
                  <a:lnTo>
                    <a:pt x="6815" y="1200"/>
                  </a:lnTo>
                  <a:lnTo>
                    <a:pt x="6797" y="1196"/>
                  </a:lnTo>
                  <a:lnTo>
                    <a:pt x="6780" y="1193"/>
                  </a:lnTo>
                  <a:lnTo>
                    <a:pt x="6763" y="1187"/>
                  </a:lnTo>
                  <a:lnTo>
                    <a:pt x="6728" y="1173"/>
                  </a:lnTo>
                  <a:lnTo>
                    <a:pt x="6696" y="1158"/>
                  </a:lnTo>
                  <a:lnTo>
                    <a:pt x="6663" y="1141"/>
                  </a:lnTo>
                  <a:lnTo>
                    <a:pt x="6630" y="1122"/>
                  </a:lnTo>
                  <a:lnTo>
                    <a:pt x="6598" y="1100"/>
                  </a:lnTo>
                  <a:lnTo>
                    <a:pt x="6567" y="1077"/>
                  </a:lnTo>
                  <a:lnTo>
                    <a:pt x="6534" y="1052"/>
                  </a:lnTo>
                  <a:lnTo>
                    <a:pt x="6504" y="1026"/>
                  </a:lnTo>
                  <a:lnTo>
                    <a:pt x="6471" y="999"/>
                  </a:lnTo>
                  <a:lnTo>
                    <a:pt x="6454" y="983"/>
                  </a:lnTo>
                  <a:lnTo>
                    <a:pt x="6438" y="966"/>
                  </a:lnTo>
                  <a:lnTo>
                    <a:pt x="6421" y="949"/>
                  </a:lnTo>
                  <a:lnTo>
                    <a:pt x="6406" y="928"/>
                  </a:lnTo>
                  <a:lnTo>
                    <a:pt x="6388" y="908"/>
                  </a:lnTo>
                  <a:lnTo>
                    <a:pt x="6373" y="885"/>
                  </a:lnTo>
                  <a:lnTo>
                    <a:pt x="6358" y="864"/>
                  </a:lnTo>
                  <a:lnTo>
                    <a:pt x="6340" y="839"/>
                  </a:lnTo>
                  <a:lnTo>
                    <a:pt x="6325" y="816"/>
                  </a:lnTo>
                  <a:lnTo>
                    <a:pt x="6310" y="791"/>
                  </a:lnTo>
                  <a:lnTo>
                    <a:pt x="6279" y="739"/>
                  </a:lnTo>
                  <a:lnTo>
                    <a:pt x="6246" y="688"/>
                  </a:lnTo>
                  <a:lnTo>
                    <a:pt x="6216" y="636"/>
                  </a:lnTo>
                  <a:lnTo>
                    <a:pt x="6185" y="584"/>
                  </a:lnTo>
                  <a:lnTo>
                    <a:pt x="6154" y="534"/>
                  </a:lnTo>
                  <a:lnTo>
                    <a:pt x="6123" y="484"/>
                  </a:lnTo>
                  <a:lnTo>
                    <a:pt x="6108" y="461"/>
                  </a:lnTo>
                  <a:lnTo>
                    <a:pt x="6093" y="440"/>
                  </a:lnTo>
                  <a:lnTo>
                    <a:pt x="6079" y="419"/>
                  </a:lnTo>
                  <a:lnTo>
                    <a:pt x="6064" y="398"/>
                  </a:lnTo>
                  <a:lnTo>
                    <a:pt x="6048" y="379"/>
                  </a:lnTo>
                  <a:lnTo>
                    <a:pt x="6035" y="361"/>
                  </a:lnTo>
                  <a:lnTo>
                    <a:pt x="6020" y="346"/>
                  </a:lnTo>
                  <a:lnTo>
                    <a:pt x="6006" y="333"/>
                  </a:lnTo>
                  <a:lnTo>
                    <a:pt x="5991" y="319"/>
                  </a:lnTo>
                  <a:lnTo>
                    <a:pt x="5977" y="308"/>
                  </a:lnTo>
                  <a:lnTo>
                    <a:pt x="5964" y="298"/>
                  </a:lnTo>
                  <a:lnTo>
                    <a:pt x="5951" y="290"/>
                  </a:lnTo>
                  <a:lnTo>
                    <a:pt x="5937" y="283"/>
                  </a:lnTo>
                  <a:lnTo>
                    <a:pt x="5924" y="277"/>
                  </a:lnTo>
                  <a:lnTo>
                    <a:pt x="5910" y="271"/>
                  </a:lnTo>
                  <a:lnTo>
                    <a:pt x="5897" y="267"/>
                  </a:lnTo>
                  <a:lnTo>
                    <a:pt x="5881" y="263"/>
                  </a:lnTo>
                  <a:lnTo>
                    <a:pt x="5868" y="260"/>
                  </a:lnTo>
                  <a:lnTo>
                    <a:pt x="5855" y="258"/>
                  </a:lnTo>
                  <a:lnTo>
                    <a:pt x="5841" y="256"/>
                  </a:lnTo>
                  <a:lnTo>
                    <a:pt x="5812" y="254"/>
                  </a:lnTo>
                  <a:lnTo>
                    <a:pt x="5784" y="256"/>
                  </a:lnTo>
                  <a:lnTo>
                    <a:pt x="5755" y="258"/>
                  </a:lnTo>
                  <a:lnTo>
                    <a:pt x="5724" y="261"/>
                  </a:lnTo>
                  <a:lnTo>
                    <a:pt x="5693" y="265"/>
                  </a:lnTo>
                  <a:lnTo>
                    <a:pt x="5661" y="269"/>
                  </a:lnTo>
                  <a:lnTo>
                    <a:pt x="5630" y="273"/>
                  </a:lnTo>
                  <a:lnTo>
                    <a:pt x="5595" y="277"/>
                  </a:lnTo>
                  <a:lnTo>
                    <a:pt x="5563" y="279"/>
                  </a:lnTo>
                  <a:lnTo>
                    <a:pt x="5530" y="279"/>
                  </a:lnTo>
                  <a:lnTo>
                    <a:pt x="5513" y="277"/>
                  </a:lnTo>
                  <a:lnTo>
                    <a:pt x="5496" y="275"/>
                  </a:lnTo>
                  <a:lnTo>
                    <a:pt x="5461" y="269"/>
                  </a:lnTo>
                  <a:lnTo>
                    <a:pt x="5428" y="261"/>
                  </a:lnTo>
                  <a:lnTo>
                    <a:pt x="5398" y="252"/>
                  </a:lnTo>
                  <a:lnTo>
                    <a:pt x="5365" y="240"/>
                  </a:lnTo>
                  <a:lnTo>
                    <a:pt x="5334" y="229"/>
                  </a:lnTo>
                  <a:lnTo>
                    <a:pt x="5302" y="217"/>
                  </a:lnTo>
                  <a:lnTo>
                    <a:pt x="5273" y="206"/>
                  </a:lnTo>
                  <a:lnTo>
                    <a:pt x="5242" y="196"/>
                  </a:lnTo>
                  <a:lnTo>
                    <a:pt x="5211" y="187"/>
                  </a:lnTo>
                  <a:lnTo>
                    <a:pt x="5183" y="177"/>
                  </a:lnTo>
                  <a:lnTo>
                    <a:pt x="5154" y="171"/>
                  </a:lnTo>
                  <a:lnTo>
                    <a:pt x="5125" y="167"/>
                  </a:lnTo>
                  <a:lnTo>
                    <a:pt x="5112" y="166"/>
                  </a:lnTo>
                  <a:lnTo>
                    <a:pt x="5098" y="166"/>
                  </a:lnTo>
                  <a:lnTo>
                    <a:pt x="5085" y="166"/>
                  </a:lnTo>
                  <a:lnTo>
                    <a:pt x="5071" y="166"/>
                  </a:lnTo>
                  <a:lnTo>
                    <a:pt x="5058" y="167"/>
                  </a:lnTo>
                  <a:lnTo>
                    <a:pt x="5044" y="171"/>
                  </a:lnTo>
                  <a:lnTo>
                    <a:pt x="5031" y="173"/>
                  </a:lnTo>
                  <a:lnTo>
                    <a:pt x="5017" y="177"/>
                  </a:lnTo>
                  <a:lnTo>
                    <a:pt x="5004" y="183"/>
                  </a:lnTo>
                  <a:lnTo>
                    <a:pt x="4991" y="190"/>
                  </a:lnTo>
                  <a:lnTo>
                    <a:pt x="4977" y="198"/>
                  </a:lnTo>
                  <a:lnTo>
                    <a:pt x="4962" y="206"/>
                  </a:lnTo>
                  <a:lnTo>
                    <a:pt x="4948" y="215"/>
                  </a:lnTo>
                  <a:lnTo>
                    <a:pt x="4933" y="227"/>
                  </a:lnTo>
                  <a:lnTo>
                    <a:pt x="4920" y="238"/>
                  </a:lnTo>
                  <a:lnTo>
                    <a:pt x="4904" y="252"/>
                  </a:lnTo>
                  <a:lnTo>
                    <a:pt x="4889" y="265"/>
                  </a:lnTo>
                  <a:lnTo>
                    <a:pt x="4873" y="281"/>
                  </a:lnTo>
                  <a:lnTo>
                    <a:pt x="4845" y="311"/>
                  </a:lnTo>
                  <a:lnTo>
                    <a:pt x="4814" y="344"/>
                  </a:lnTo>
                  <a:lnTo>
                    <a:pt x="4783" y="379"/>
                  </a:lnTo>
                  <a:lnTo>
                    <a:pt x="4720" y="448"/>
                  </a:lnTo>
                  <a:lnTo>
                    <a:pt x="4689" y="482"/>
                  </a:lnTo>
                  <a:lnTo>
                    <a:pt x="4656" y="517"/>
                  </a:lnTo>
                  <a:lnTo>
                    <a:pt x="4626" y="548"/>
                  </a:lnTo>
                  <a:lnTo>
                    <a:pt x="4608" y="563"/>
                  </a:lnTo>
                  <a:lnTo>
                    <a:pt x="4593" y="578"/>
                  </a:lnTo>
                  <a:lnTo>
                    <a:pt x="4576" y="592"/>
                  </a:lnTo>
                  <a:lnTo>
                    <a:pt x="4559" y="605"/>
                  </a:lnTo>
                  <a:lnTo>
                    <a:pt x="4543" y="617"/>
                  </a:lnTo>
                  <a:lnTo>
                    <a:pt x="4526" y="628"/>
                  </a:lnTo>
                  <a:lnTo>
                    <a:pt x="4463" y="667"/>
                  </a:lnTo>
                  <a:lnTo>
                    <a:pt x="4432" y="686"/>
                  </a:lnTo>
                  <a:lnTo>
                    <a:pt x="4399" y="703"/>
                  </a:lnTo>
                  <a:lnTo>
                    <a:pt x="4368" y="720"/>
                  </a:lnTo>
                  <a:lnTo>
                    <a:pt x="4336" y="738"/>
                  </a:lnTo>
                  <a:lnTo>
                    <a:pt x="4303" y="751"/>
                  </a:lnTo>
                  <a:lnTo>
                    <a:pt x="4272" y="766"/>
                  </a:lnTo>
                  <a:lnTo>
                    <a:pt x="4240" y="778"/>
                  </a:lnTo>
                  <a:lnTo>
                    <a:pt x="4207" y="789"/>
                  </a:lnTo>
                  <a:lnTo>
                    <a:pt x="4173" y="797"/>
                  </a:lnTo>
                  <a:lnTo>
                    <a:pt x="4140" y="805"/>
                  </a:lnTo>
                  <a:lnTo>
                    <a:pt x="4107" y="811"/>
                  </a:lnTo>
                  <a:lnTo>
                    <a:pt x="4073" y="812"/>
                  </a:lnTo>
                  <a:lnTo>
                    <a:pt x="4040" y="812"/>
                  </a:lnTo>
                  <a:lnTo>
                    <a:pt x="4006" y="811"/>
                  </a:lnTo>
                  <a:lnTo>
                    <a:pt x="3988" y="809"/>
                  </a:lnTo>
                  <a:lnTo>
                    <a:pt x="3971" y="805"/>
                  </a:lnTo>
                  <a:lnTo>
                    <a:pt x="3954" y="801"/>
                  </a:lnTo>
                  <a:lnTo>
                    <a:pt x="3936" y="795"/>
                  </a:lnTo>
                  <a:lnTo>
                    <a:pt x="3919" y="787"/>
                  </a:lnTo>
                  <a:lnTo>
                    <a:pt x="3902" y="782"/>
                  </a:lnTo>
                  <a:lnTo>
                    <a:pt x="3869" y="764"/>
                  </a:lnTo>
                  <a:lnTo>
                    <a:pt x="3837" y="747"/>
                  </a:lnTo>
                  <a:lnTo>
                    <a:pt x="3804" y="726"/>
                  </a:lnTo>
                  <a:lnTo>
                    <a:pt x="3773" y="705"/>
                  </a:lnTo>
                  <a:lnTo>
                    <a:pt x="3741" y="684"/>
                  </a:lnTo>
                  <a:lnTo>
                    <a:pt x="3679" y="638"/>
                  </a:lnTo>
                  <a:lnTo>
                    <a:pt x="3648" y="615"/>
                  </a:lnTo>
                  <a:lnTo>
                    <a:pt x="3618" y="594"/>
                  </a:lnTo>
                  <a:lnTo>
                    <a:pt x="3589" y="574"/>
                  </a:lnTo>
                  <a:lnTo>
                    <a:pt x="3558" y="557"/>
                  </a:lnTo>
                  <a:lnTo>
                    <a:pt x="3529" y="540"/>
                  </a:lnTo>
                  <a:lnTo>
                    <a:pt x="3514" y="534"/>
                  </a:lnTo>
                  <a:lnTo>
                    <a:pt x="3501" y="528"/>
                  </a:lnTo>
                  <a:lnTo>
                    <a:pt x="3470" y="515"/>
                  </a:lnTo>
                  <a:lnTo>
                    <a:pt x="3441" y="505"/>
                  </a:lnTo>
                  <a:lnTo>
                    <a:pt x="3410" y="496"/>
                  </a:lnTo>
                  <a:lnTo>
                    <a:pt x="3380" y="486"/>
                  </a:lnTo>
                  <a:lnTo>
                    <a:pt x="3349" y="478"/>
                  </a:lnTo>
                  <a:lnTo>
                    <a:pt x="3320" y="471"/>
                  </a:lnTo>
                  <a:lnTo>
                    <a:pt x="3259" y="457"/>
                  </a:lnTo>
                  <a:lnTo>
                    <a:pt x="3195" y="444"/>
                  </a:lnTo>
                  <a:lnTo>
                    <a:pt x="3132" y="430"/>
                  </a:lnTo>
                  <a:lnTo>
                    <a:pt x="3071" y="415"/>
                  </a:lnTo>
                  <a:lnTo>
                    <a:pt x="3038" y="407"/>
                  </a:lnTo>
                  <a:lnTo>
                    <a:pt x="3005" y="398"/>
                  </a:lnTo>
                  <a:lnTo>
                    <a:pt x="2975" y="388"/>
                  </a:lnTo>
                  <a:lnTo>
                    <a:pt x="2942" y="377"/>
                  </a:lnTo>
                  <a:lnTo>
                    <a:pt x="2880" y="356"/>
                  </a:lnTo>
                  <a:lnTo>
                    <a:pt x="2817" y="331"/>
                  </a:lnTo>
                  <a:lnTo>
                    <a:pt x="2756" y="308"/>
                  </a:lnTo>
                  <a:lnTo>
                    <a:pt x="2694" y="285"/>
                  </a:lnTo>
                  <a:lnTo>
                    <a:pt x="2664" y="273"/>
                  </a:lnTo>
                  <a:lnTo>
                    <a:pt x="2633" y="263"/>
                  </a:lnTo>
                  <a:lnTo>
                    <a:pt x="2604" y="254"/>
                  </a:lnTo>
                  <a:lnTo>
                    <a:pt x="2573" y="246"/>
                  </a:lnTo>
                  <a:lnTo>
                    <a:pt x="2544" y="238"/>
                  </a:lnTo>
                  <a:lnTo>
                    <a:pt x="2514" y="233"/>
                  </a:lnTo>
                  <a:lnTo>
                    <a:pt x="2483" y="227"/>
                  </a:lnTo>
                  <a:lnTo>
                    <a:pt x="2454" y="223"/>
                  </a:lnTo>
                  <a:lnTo>
                    <a:pt x="2424" y="219"/>
                  </a:lnTo>
                  <a:lnTo>
                    <a:pt x="2393" y="217"/>
                  </a:lnTo>
                  <a:lnTo>
                    <a:pt x="2333" y="214"/>
                  </a:lnTo>
                  <a:lnTo>
                    <a:pt x="2272" y="212"/>
                  </a:lnTo>
                  <a:lnTo>
                    <a:pt x="2208" y="212"/>
                  </a:lnTo>
                  <a:lnTo>
                    <a:pt x="2147" y="212"/>
                  </a:lnTo>
                  <a:lnTo>
                    <a:pt x="2084" y="212"/>
                  </a:lnTo>
                  <a:lnTo>
                    <a:pt x="2020" y="208"/>
                  </a:lnTo>
                  <a:lnTo>
                    <a:pt x="1988" y="206"/>
                  </a:lnTo>
                  <a:lnTo>
                    <a:pt x="1957" y="204"/>
                  </a:lnTo>
                  <a:lnTo>
                    <a:pt x="1924" y="198"/>
                  </a:lnTo>
                  <a:lnTo>
                    <a:pt x="1894" y="194"/>
                  </a:lnTo>
                  <a:lnTo>
                    <a:pt x="1832" y="185"/>
                  </a:lnTo>
                  <a:lnTo>
                    <a:pt x="1771" y="175"/>
                  </a:lnTo>
                  <a:lnTo>
                    <a:pt x="1740" y="171"/>
                  </a:lnTo>
                  <a:lnTo>
                    <a:pt x="1711" y="167"/>
                  </a:lnTo>
                  <a:lnTo>
                    <a:pt x="1680" y="166"/>
                  </a:lnTo>
                  <a:lnTo>
                    <a:pt x="1652" y="166"/>
                  </a:lnTo>
                  <a:lnTo>
                    <a:pt x="1623" y="167"/>
                  </a:lnTo>
                  <a:lnTo>
                    <a:pt x="1594" y="171"/>
                  </a:lnTo>
                  <a:lnTo>
                    <a:pt x="1565" y="175"/>
                  </a:lnTo>
                  <a:lnTo>
                    <a:pt x="1538" y="183"/>
                  </a:lnTo>
                  <a:lnTo>
                    <a:pt x="1510" y="192"/>
                  </a:lnTo>
                  <a:lnTo>
                    <a:pt x="1481" y="206"/>
                  </a:lnTo>
                  <a:lnTo>
                    <a:pt x="1450" y="221"/>
                  </a:lnTo>
                  <a:lnTo>
                    <a:pt x="1421" y="238"/>
                  </a:lnTo>
                  <a:lnTo>
                    <a:pt x="1391" y="258"/>
                  </a:lnTo>
                  <a:lnTo>
                    <a:pt x="1360" y="277"/>
                  </a:lnTo>
                  <a:lnTo>
                    <a:pt x="1329" y="300"/>
                  </a:lnTo>
                  <a:lnTo>
                    <a:pt x="1298" y="321"/>
                  </a:lnTo>
                  <a:lnTo>
                    <a:pt x="1237" y="369"/>
                  </a:lnTo>
                  <a:lnTo>
                    <a:pt x="1176" y="419"/>
                  </a:lnTo>
                  <a:lnTo>
                    <a:pt x="1143" y="442"/>
                  </a:lnTo>
                  <a:lnTo>
                    <a:pt x="1112" y="465"/>
                  </a:lnTo>
                  <a:lnTo>
                    <a:pt x="1080" y="488"/>
                  </a:lnTo>
                  <a:lnTo>
                    <a:pt x="1049" y="509"/>
                  </a:lnTo>
                  <a:lnTo>
                    <a:pt x="987" y="548"/>
                  </a:lnTo>
                  <a:lnTo>
                    <a:pt x="924" y="590"/>
                  </a:lnTo>
                  <a:lnTo>
                    <a:pt x="863" y="630"/>
                  </a:lnTo>
                  <a:lnTo>
                    <a:pt x="799" y="670"/>
                  </a:lnTo>
                  <a:lnTo>
                    <a:pt x="736" y="711"/>
                  </a:lnTo>
                  <a:lnTo>
                    <a:pt x="674" y="747"/>
                  </a:lnTo>
                  <a:lnTo>
                    <a:pt x="642" y="766"/>
                  </a:lnTo>
                  <a:lnTo>
                    <a:pt x="611" y="782"/>
                  </a:lnTo>
                  <a:lnTo>
                    <a:pt x="578" y="799"/>
                  </a:lnTo>
                  <a:lnTo>
                    <a:pt x="546" y="814"/>
                  </a:lnTo>
                  <a:lnTo>
                    <a:pt x="515" y="828"/>
                  </a:lnTo>
                  <a:lnTo>
                    <a:pt x="482" y="841"/>
                  </a:lnTo>
                  <a:lnTo>
                    <a:pt x="452" y="853"/>
                  </a:lnTo>
                  <a:lnTo>
                    <a:pt x="419" y="864"/>
                  </a:lnTo>
                  <a:lnTo>
                    <a:pt x="386" y="874"/>
                  </a:lnTo>
                  <a:lnTo>
                    <a:pt x="356" y="883"/>
                  </a:lnTo>
                  <a:lnTo>
                    <a:pt x="292" y="903"/>
                  </a:lnTo>
                  <a:lnTo>
                    <a:pt x="231" y="918"/>
                  </a:lnTo>
                  <a:lnTo>
                    <a:pt x="169" y="933"/>
                  </a:lnTo>
                  <a:lnTo>
                    <a:pt x="108" y="951"/>
                  </a:lnTo>
                  <a:lnTo>
                    <a:pt x="45" y="968"/>
                  </a:lnTo>
                  <a:lnTo>
                    <a:pt x="31" y="970"/>
                  </a:lnTo>
                  <a:lnTo>
                    <a:pt x="18" y="966"/>
                  </a:lnTo>
                  <a:lnTo>
                    <a:pt x="8" y="956"/>
                  </a:lnTo>
                  <a:lnTo>
                    <a:pt x="0" y="945"/>
                  </a:lnTo>
                  <a:lnTo>
                    <a:pt x="0" y="930"/>
                  </a:lnTo>
                  <a:lnTo>
                    <a:pt x="4" y="918"/>
                  </a:lnTo>
                  <a:lnTo>
                    <a:pt x="14" y="907"/>
                  </a:lnTo>
                  <a:lnTo>
                    <a:pt x="25" y="901"/>
                  </a:lnTo>
                  <a:lnTo>
                    <a:pt x="25" y="901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3" name="Freeform 11"/>
            <p:cNvSpPr>
              <a:spLocks/>
            </p:cNvSpPr>
            <p:nvPr/>
          </p:nvSpPr>
          <p:spPr bwMode="auto">
            <a:xfrm>
              <a:off x="1397000" y="2765425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4" name="Freeform 12"/>
            <p:cNvSpPr>
              <a:spLocks/>
            </p:cNvSpPr>
            <p:nvPr/>
          </p:nvSpPr>
          <p:spPr bwMode="auto">
            <a:xfrm>
              <a:off x="1397000" y="2765425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5" name="Freeform 13"/>
            <p:cNvSpPr>
              <a:spLocks/>
            </p:cNvSpPr>
            <p:nvPr/>
          </p:nvSpPr>
          <p:spPr bwMode="auto">
            <a:xfrm>
              <a:off x="1792288" y="2644775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09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6" name="Freeform 14"/>
            <p:cNvSpPr>
              <a:spLocks/>
            </p:cNvSpPr>
            <p:nvPr/>
          </p:nvSpPr>
          <p:spPr bwMode="auto">
            <a:xfrm>
              <a:off x="1792288" y="2644775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09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7" name="Freeform 15"/>
            <p:cNvSpPr>
              <a:spLocks/>
            </p:cNvSpPr>
            <p:nvPr/>
          </p:nvSpPr>
          <p:spPr bwMode="auto">
            <a:xfrm>
              <a:off x="2185988" y="2403475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8" name="Freeform 16"/>
            <p:cNvSpPr>
              <a:spLocks/>
            </p:cNvSpPr>
            <p:nvPr/>
          </p:nvSpPr>
          <p:spPr bwMode="auto">
            <a:xfrm>
              <a:off x="2185988" y="2403475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59" name="Freeform 17"/>
            <p:cNvSpPr>
              <a:spLocks/>
            </p:cNvSpPr>
            <p:nvPr/>
          </p:nvSpPr>
          <p:spPr bwMode="auto">
            <a:xfrm>
              <a:off x="2579688" y="2141538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9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9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0" name="Freeform 18"/>
            <p:cNvSpPr>
              <a:spLocks/>
            </p:cNvSpPr>
            <p:nvPr/>
          </p:nvSpPr>
          <p:spPr bwMode="auto">
            <a:xfrm>
              <a:off x="2579688" y="2141538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9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9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1" name="Freeform 19"/>
            <p:cNvSpPr>
              <a:spLocks/>
            </p:cNvSpPr>
            <p:nvPr/>
          </p:nvSpPr>
          <p:spPr bwMode="auto">
            <a:xfrm>
              <a:off x="2974975" y="2160588"/>
              <a:ext cx="101600" cy="103188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09 w 129"/>
                <a:gd name="T9" fmla="*/ 109 h 128"/>
                <a:gd name="T10" fmla="*/ 100 w 129"/>
                <a:gd name="T11" fmla="*/ 117 h 128"/>
                <a:gd name="T12" fmla="*/ 88 w 129"/>
                <a:gd name="T13" fmla="*/ 123 h 128"/>
                <a:gd name="T14" fmla="*/ 77 w 129"/>
                <a:gd name="T15" fmla="*/ 127 h 128"/>
                <a:gd name="T16" fmla="*/ 63 w 129"/>
                <a:gd name="T17" fmla="*/ 128 h 128"/>
                <a:gd name="T18" fmla="*/ 50 w 129"/>
                <a:gd name="T19" fmla="*/ 127 h 128"/>
                <a:gd name="T20" fmla="*/ 38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9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9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8 w 129"/>
                <a:gd name="T45" fmla="*/ 4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4 h 128"/>
                <a:gd name="T54" fmla="*/ 100 w 129"/>
                <a:gd name="T55" fmla="*/ 9 h 128"/>
                <a:gd name="T56" fmla="*/ 109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8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2" name="Freeform 20"/>
            <p:cNvSpPr>
              <a:spLocks/>
            </p:cNvSpPr>
            <p:nvPr/>
          </p:nvSpPr>
          <p:spPr bwMode="auto">
            <a:xfrm>
              <a:off x="2974975" y="2160588"/>
              <a:ext cx="101600" cy="103188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09 w 129"/>
                <a:gd name="T9" fmla="*/ 109 h 128"/>
                <a:gd name="T10" fmla="*/ 100 w 129"/>
                <a:gd name="T11" fmla="*/ 117 h 128"/>
                <a:gd name="T12" fmla="*/ 88 w 129"/>
                <a:gd name="T13" fmla="*/ 123 h 128"/>
                <a:gd name="T14" fmla="*/ 77 w 129"/>
                <a:gd name="T15" fmla="*/ 127 h 128"/>
                <a:gd name="T16" fmla="*/ 63 w 129"/>
                <a:gd name="T17" fmla="*/ 128 h 128"/>
                <a:gd name="T18" fmla="*/ 50 w 129"/>
                <a:gd name="T19" fmla="*/ 127 h 128"/>
                <a:gd name="T20" fmla="*/ 38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9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9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8 w 129"/>
                <a:gd name="T45" fmla="*/ 4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4 h 128"/>
                <a:gd name="T54" fmla="*/ 100 w 129"/>
                <a:gd name="T55" fmla="*/ 9 h 128"/>
                <a:gd name="T56" fmla="*/ 109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8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3" name="Freeform 21"/>
            <p:cNvSpPr>
              <a:spLocks/>
            </p:cNvSpPr>
            <p:nvPr/>
          </p:nvSpPr>
          <p:spPr bwMode="auto">
            <a:xfrm>
              <a:off x="3370263" y="2179638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8 w 129"/>
                <a:gd name="T13" fmla="*/ 123 h 128"/>
                <a:gd name="T14" fmla="*/ 77 w 129"/>
                <a:gd name="T15" fmla="*/ 127 h 128"/>
                <a:gd name="T16" fmla="*/ 64 w 129"/>
                <a:gd name="T17" fmla="*/ 128 h 128"/>
                <a:gd name="T18" fmla="*/ 50 w 129"/>
                <a:gd name="T19" fmla="*/ 127 h 128"/>
                <a:gd name="T20" fmla="*/ 39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8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4" y="128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4" name="Freeform 22"/>
            <p:cNvSpPr>
              <a:spLocks/>
            </p:cNvSpPr>
            <p:nvPr/>
          </p:nvSpPr>
          <p:spPr bwMode="auto">
            <a:xfrm>
              <a:off x="3370263" y="2179638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8 w 129"/>
                <a:gd name="T13" fmla="*/ 123 h 128"/>
                <a:gd name="T14" fmla="*/ 77 w 129"/>
                <a:gd name="T15" fmla="*/ 127 h 128"/>
                <a:gd name="T16" fmla="*/ 64 w 129"/>
                <a:gd name="T17" fmla="*/ 128 h 128"/>
                <a:gd name="T18" fmla="*/ 50 w 129"/>
                <a:gd name="T19" fmla="*/ 127 h 128"/>
                <a:gd name="T20" fmla="*/ 39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8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4" y="128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5" name="Freeform 23"/>
            <p:cNvSpPr>
              <a:spLocks/>
            </p:cNvSpPr>
            <p:nvPr/>
          </p:nvSpPr>
          <p:spPr bwMode="auto">
            <a:xfrm>
              <a:off x="3763963" y="2311400"/>
              <a:ext cx="103188" cy="103188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8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9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9 h 129"/>
                <a:gd name="T56" fmla="*/ 110 w 129"/>
                <a:gd name="T57" fmla="*/ 17 h 129"/>
                <a:gd name="T58" fmla="*/ 118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6" name="Freeform 24"/>
            <p:cNvSpPr>
              <a:spLocks/>
            </p:cNvSpPr>
            <p:nvPr/>
          </p:nvSpPr>
          <p:spPr bwMode="auto">
            <a:xfrm>
              <a:off x="3763963" y="2311400"/>
              <a:ext cx="103188" cy="103188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8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9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9 h 129"/>
                <a:gd name="T56" fmla="*/ 110 w 129"/>
                <a:gd name="T57" fmla="*/ 17 h 129"/>
                <a:gd name="T58" fmla="*/ 118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7" name="Freeform 25"/>
            <p:cNvSpPr>
              <a:spLocks/>
            </p:cNvSpPr>
            <p:nvPr/>
          </p:nvSpPr>
          <p:spPr bwMode="auto">
            <a:xfrm>
              <a:off x="4159250" y="2416175"/>
              <a:ext cx="101600" cy="101600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3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100 w 128"/>
                <a:gd name="T11" fmla="*/ 118 h 129"/>
                <a:gd name="T12" fmla="*/ 88 w 128"/>
                <a:gd name="T13" fmla="*/ 123 h 129"/>
                <a:gd name="T14" fmla="*/ 77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8 h 129"/>
                <a:gd name="T24" fmla="*/ 17 w 128"/>
                <a:gd name="T25" fmla="*/ 110 h 129"/>
                <a:gd name="T26" fmla="*/ 9 w 128"/>
                <a:gd name="T27" fmla="*/ 100 h 129"/>
                <a:gd name="T28" fmla="*/ 4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4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7 w 128"/>
                <a:gd name="T51" fmla="*/ 0 h 129"/>
                <a:gd name="T52" fmla="*/ 88 w 128"/>
                <a:gd name="T53" fmla="*/ 4 h 129"/>
                <a:gd name="T54" fmla="*/ 100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3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8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6" y="50"/>
                  </a:lnTo>
                  <a:lnTo>
                    <a:pt x="128" y="6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8" name="Freeform 26"/>
            <p:cNvSpPr>
              <a:spLocks/>
            </p:cNvSpPr>
            <p:nvPr/>
          </p:nvSpPr>
          <p:spPr bwMode="auto">
            <a:xfrm>
              <a:off x="4159250" y="2416175"/>
              <a:ext cx="101600" cy="101600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3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100 w 128"/>
                <a:gd name="T11" fmla="*/ 118 h 129"/>
                <a:gd name="T12" fmla="*/ 88 w 128"/>
                <a:gd name="T13" fmla="*/ 123 h 129"/>
                <a:gd name="T14" fmla="*/ 77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8 h 129"/>
                <a:gd name="T24" fmla="*/ 17 w 128"/>
                <a:gd name="T25" fmla="*/ 110 h 129"/>
                <a:gd name="T26" fmla="*/ 9 w 128"/>
                <a:gd name="T27" fmla="*/ 100 h 129"/>
                <a:gd name="T28" fmla="*/ 4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4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7 w 128"/>
                <a:gd name="T51" fmla="*/ 0 h 129"/>
                <a:gd name="T52" fmla="*/ 88 w 128"/>
                <a:gd name="T53" fmla="*/ 4 h 129"/>
                <a:gd name="T54" fmla="*/ 100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3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8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69" name="Freeform 27"/>
            <p:cNvSpPr>
              <a:spLocks/>
            </p:cNvSpPr>
            <p:nvPr/>
          </p:nvSpPr>
          <p:spPr bwMode="auto">
            <a:xfrm>
              <a:off x="4552950" y="2638425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7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8 w 129"/>
                <a:gd name="T13" fmla="*/ 123 h 128"/>
                <a:gd name="T14" fmla="*/ 77 w 129"/>
                <a:gd name="T15" fmla="*/ 126 h 128"/>
                <a:gd name="T16" fmla="*/ 63 w 129"/>
                <a:gd name="T17" fmla="*/ 128 h 128"/>
                <a:gd name="T18" fmla="*/ 50 w 129"/>
                <a:gd name="T19" fmla="*/ 126 h 128"/>
                <a:gd name="T20" fmla="*/ 38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8 w 129"/>
                <a:gd name="T45" fmla="*/ 4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0" name="Freeform 28"/>
            <p:cNvSpPr>
              <a:spLocks/>
            </p:cNvSpPr>
            <p:nvPr/>
          </p:nvSpPr>
          <p:spPr bwMode="auto">
            <a:xfrm>
              <a:off x="4552950" y="2638425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7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8 w 129"/>
                <a:gd name="T13" fmla="*/ 123 h 128"/>
                <a:gd name="T14" fmla="*/ 77 w 129"/>
                <a:gd name="T15" fmla="*/ 126 h 128"/>
                <a:gd name="T16" fmla="*/ 63 w 129"/>
                <a:gd name="T17" fmla="*/ 128 h 128"/>
                <a:gd name="T18" fmla="*/ 50 w 129"/>
                <a:gd name="T19" fmla="*/ 126 h 128"/>
                <a:gd name="T20" fmla="*/ 38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8 w 129"/>
                <a:gd name="T45" fmla="*/ 4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1" name="Freeform 29"/>
            <p:cNvSpPr>
              <a:spLocks/>
            </p:cNvSpPr>
            <p:nvPr/>
          </p:nvSpPr>
          <p:spPr bwMode="auto">
            <a:xfrm>
              <a:off x="4946650" y="2498725"/>
              <a:ext cx="103188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2" name="Freeform 30"/>
            <p:cNvSpPr>
              <a:spLocks/>
            </p:cNvSpPr>
            <p:nvPr/>
          </p:nvSpPr>
          <p:spPr bwMode="auto">
            <a:xfrm>
              <a:off x="4946650" y="2498725"/>
              <a:ext cx="103188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3" name="Freeform 31"/>
            <p:cNvSpPr>
              <a:spLocks/>
            </p:cNvSpPr>
            <p:nvPr/>
          </p:nvSpPr>
          <p:spPr bwMode="auto">
            <a:xfrm>
              <a:off x="5341938" y="2138363"/>
              <a:ext cx="101600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4" name="Freeform 32"/>
            <p:cNvSpPr>
              <a:spLocks/>
            </p:cNvSpPr>
            <p:nvPr/>
          </p:nvSpPr>
          <p:spPr bwMode="auto">
            <a:xfrm>
              <a:off x="5341938" y="2138363"/>
              <a:ext cx="101600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5" name="Freeform 33"/>
            <p:cNvSpPr>
              <a:spLocks/>
            </p:cNvSpPr>
            <p:nvPr/>
          </p:nvSpPr>
          <p:spPr bwMode="auto">
            <a:xfrm>
              <a:off x="5735638" y="2214563"/>
              <a:ext cx="103188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6" name="Freeform 34"/>
            <p:cNvSpPr>
              <a:spLocks/>
            </p:cNvSpPr>
            <p:nvPr/>
          </p:nvSpPr>
          <p:spPr bwMode="auto">
            <a:xfrm>
              <a:off x="5735638" y="2214563"/>
              <a:ext cx="103188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7" name="Freeform 35"/>
            <p:cNvSpPr>
              <a:spLocks/>
            </p:cNvSpPr>
            <p:nvPr/>
          </p:nvSpPr>
          <p:spPr bwMode="auto">
            <a:xfrm>
              <a:off x="6130925" y="2244725"/>
              <a:ext cx="101600" cy="103188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8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8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8" name="Freeform 36"/>
            <p:cNvSpPr>
              <a:spLocks/>
            </p:cNvSpPr>
            <p:nvPr/>
          </p:nvSpPr>
          <p:spPr bwMode="auto">
            <a:xfrm>
              <a:off x="6130925" y="2244725"/>
              <a:ext cx="101600" cy="103188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8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8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79" name="Freeform 37"/>
            <p:cNvSpPr>
              <a:spLocks/>
            </p:cNvSpPr>
            <p:nvPr/>
          </p:nvSpPr>
          <p:spPr bwMode="auto">
            <a:xfrm>
              <a:off x="6524625" y="2795588"/>
              <a:ext cx="101600" cy="101600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2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8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49 w 128"/>
                <a:gd name="T19" fmla="*/ 127 h 129"/>
                <a:gd name="T20" fmla="*/ 38 w 128"/>
                <a:gd name="T21" fmla="*/ 123 h 129"/>
                <a:gd name="T22" fmla="*/ 26 w 128"/>
                <a:gd name="T23" fmla="*/ 118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6 w 128"/>
                <a:gd name="T43" fmla="*/ 10 h 129"/>
                <a:gd name="T44" fmla="*/ 38 w 128"/>
                <a:gd name="T45" fmla="*/ 4 h 129"/>
                <a:gd name="T46" fmla="*/ 49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2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2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8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8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2" y="39"/>
                  </a:lnTo>
                  <a:lnTo>
                    <a:pt x="126" y="50"/>
                  </a:lnTo>
                  <a:lnTo>
                    <a:pt x="128" y="6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0" name="Freeform 38"/>
            <p:cNvSpPr>
              <a:spLocks/>
            </p:cNvSpPr>
            <p:nvPr/>
          </p:nvSpPr>
          <p:spPr bwMode="auto">
            <a:xfrm>
              <a:off x="6524625" y="2795588"/>
              <a:ext cx="101600" cy="101600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2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8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49 w 128"/>
                <a:gd name="T19" fmla="*/ 127 h 129"/>
                <a:gd name="T20" fmla="*/ 38 w 128"/>
                <a:gd name="T21" fmla="*/ 123 h 129"/>
                <a:gd name="T22" fmla="*/ 26 w 128"/>
                <a:gd name="T23" fmla="*/ 118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6 w 128"/>
                <a:gd name="T43" fmla="*/ 10 h 129"/>
                <a:gd name="T44" fmla="*/ 38 w 128"/>
                <a:gd name="T45" fmla="*/ 4 h 129"/>
                <a:gd name="T46" fmla="*/ 49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2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2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8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8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2" y="39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1" name="Freeform 39"/>
            <p:cNvSpPr>
              <a:spLocks/>
            </p:cNvSpPr>
            <p:nvPr/>
          </p:nvSpPr>
          <p:spPr bwMode="auto">
            <a:xfrm>
              <a:off x="6918325" y="2932113"/>
              <a:ext cx="103188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9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9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2" name="Freeform 40"/>
            <p:cNvSpPr>
              <a:spLocks/>
            </p:cNvSpPr>
            <p:nvPr/>
          </p:nvSpPr>
          <p:spPr bwMode="auto">
            <a:xfrm>
              <a:off x="6918325" y="2932113"/>
              <a:ext cx="103188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9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9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3" name="Freeform 41"/>
            <p:cNvSpPr>
              <a:spLocks/>
            </p:cNvSpPr>
            <p:nvPr/>
          </p:nvSpPr>
          <p:spPr bwMode="auto">
            <a:xfrm>
              <a:off x="7313613" y="2424113"/>
              <a:ext cx="101600" cy="103188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4" name="Freeform 42"/>
            <p:cNvSpPr>
              <a:spLocks/>
            </p:cNvSpPr>
            <p:nvPr/>
          </p:nvSpPr>
          <p:spPr bwMode="auto">
            <a:xfrm>
              <a:off x="7313613" y="2424113"/>
              <a:ext cx="101600" cy="103188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5" name="Freeform 43"/>
            <p:cNvSpPr>
              <a:spLocks/>
            </p:cNvSpPr>
            <p:nvPr/>
          </p:nvSpPr>
          <p:spPr bwMode="auto">
            <a:xfrm>
              <a:off x="7708900" y="2446338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8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7 h 128"/>
                <a:gd name="T16" fmla="*/ 64 w 129"/>
                <a:gd name="T17" fmla="*/ 128 h 128"/>
                <a:gd name="T18" fmla="*/ 50 w 129"/>
                <a:gd name="T19" fmla="*/ 127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8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8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6" name="Freeform 44"/>
            <p:cNvSpPr>
              <a:spLocks/>
            </p:cNvSpPr>
            <p:nvPr/>
          </p:nvSpPr>
          <p:spPr bwMode="auto">
            <a:xfrm>
              <a:off x="7708900" y="2446338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8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7 h 128"/>
                <a:gd name="T16" fmla="*/ 64 w 129"/>
                <a:gd name="T17" fmla="*/ 128 h 128"/>
                <a:gd name="T18" fmla="*/ 50 w 129"/>
                <a:gd name="T19" fmla="*/ 127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8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8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7" name="Freeform 45"/>
            <p:cNvSpPr>
              <a:spLocks/>
            </p:cNvSpPr>
            <p:nvPr/>
          </p:nvSpPr>
          <p:spPr bwMode="auto">
            <a:xfrm>
              <a:off x="8102600" y="2051050"/>
              <a:ext cx="103188" cy="103188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6 h 128"/>
                <a:gd name="T4" fmla="*/ 123 w 128"/>
                <a:gd name="T5" fmla="*/ 88 h 128"/>
                <a:gd name="T6" fmla="*/ 117 w 128"/>
                <a:gd name="T7" fmla="*/ 99 h 128"/>
                <a:gd name="T8" fmla="*/ 109 w 128"/>
                <a:gd name="T9" fmla="*/ 109 h 128"/>
                <a:gd name="T10" fmla="*/ 100 w 128"/>
                <a:gd name="T11" fmla="*/ 117 h 128"/>
                <a:gd name="T12" fmla="*/ 88 w 128"/>
                <a:gd name="T13" fmla="*/ 122 h 128"/>
                <a:gd name="T14" fmla="*/ 77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2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99 h 128"/>
                <a:gd name="T28" fmla="*/ 4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50 h 128"/>
                <a:gd name="T36" fmla="*/ 4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3 h 128"/>
                <a:gd name="T46" fmla="*/ 50 w 128"/>
                <a:gd name="T47" fmla="*/ 0 h 128"/>
                <a:gd name="T48" fmla="*/ 63 w 128"/>
                <a:gd name="T49" fmla="*/ 0 h 128"/>
                <a:gd name="T50" fmla="*/ 77 w 128"/>
                <a:gd name="T51" fmla="*/ 0 h 128"/>
                <a:gd name="T52" fmla="*/ 88 w 128"/>
                <a:gd name="T53" fmla="*/ 3 h 128"/>
                <a:gd name="T54" fmla="*/ 100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3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2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3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8" name="Freeform 46"/>
            <p:cNvSpPr>
              <a:spLocks/>
            </p:cNvSpPr>
            <p:nvPr/>
          </p:nvSpPr>
          <p:spPr bwMode="auto">
            <a:xfrm>
              <a:off x="8102600" y="2051050"/>
              <a:ext cx="103188" cy="103188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6 h 128"/>
                <a:gd name="T4" fmla="*/ 123 w 128"/>
                <a:gd name="T5" fmla="*/ 88 h 128"/>
                <a:gd name="T6" fmla="*/ 117 w 128"/>
                <a:gd name="T7" fmla="*/ 99 h 128"/>
                <a:gd name="T8" fmla="*/ 109 w 128"/>
                <a:gd name="T9" fmla="*/ 109 h 128"/>
                <a:gd name="T10" fmla="*/ 100 w 128"/>
                <a:gd name="T11" fmla="*/ 117 h 128"/>
                <a:gd name="T12" fmla="*/ 88 w 128"/>
                <a:gd name="T13" fmla="*/ 122 h 128"/>
                <a:gd name="T14" fmla="*/ 77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2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99 h 128"/>
                <a:gd name="T28" fmla="*/ 4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50 h 128"/>
                <a:gd name="T36" fmla="*/ 4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3 h 128"/>
                <a:gd name="T46" fmla="*/ 50 w 128"/>
                <a:gd name="T47" fmla="*/ 0 h 128"/>
                <a:gd name="T48" fmla="*/ 63 w 128"/>
                <a:gd name="T49" fmla="*/ 0 h 128"/>
                <a:gd name="T50" fmla="*/ 77 w 128"/>
                <a:gd name="T51" fmla="*/ 0 h 128"/>
                <a:gd name="T52" fmla="*/ 88 w 128"/>
                <a:gd name="T53" fmla="*/ 3 h 128"/>
                <a:gd name="T54" fmla="*/ 100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3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2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3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89" name="Rectangle 47"/>
            <p:cNvSpPr>
              <a:spLocks noChangeArrowheads="1"/>
            </p:cNvSpPr>
            <p:nvPr/>
          </p:nvSpPr>
          <p:spPr bwMode="auto">
            <a:xfrm>
              <a:off x="1316038" y="251936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4,20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0" name="Rectangle 48"/>
            <p:cNvSpPr>
              <a:spLocks noChangeArrowheads="1"/>
            </p:cNvSpPr>
            <p:nvPr/>
          </p:nvSpPr>
          <p:spPr bwMode="auto">
            <a:xfrm>
              <a:off x="1711325" y="239712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4,45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1" name="Rectangle 49"/>
            <p:cNvSpPr>
              <a:spLocks noChangeArrowheads="1"/>
            </p:cNvSpPr>
            <p:nvPr/>
          </p:nvSpPr>
          <p:spPr bwMode="auto">
            <a:xfrm>
              <a:off x="2106613" y="215582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4,99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2" name="Rectangle 50"/>
            <p:cNvSpPr>
              <a:spLocks noChangeArrowheads="1"/>
            </p:cNvSpPr>
            <p:nvPr/>
          </p:nvSpPr>
          <p:spPr bwMode="auto">
            <a:xfrm>
              <a:off x="2498725" y="189547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5,65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3" name="Rectangle 51"/>
            <p:cNvSpPr>
              <a:spLocks noChangeArrowheads="1"/>
            </p:cNvSpPr>
            <p:nvPr/>
          </p:nvSpPr>
          <p:spPr bwMode="auto">
            <a:xfrm>
              <a:off x="2894013" y="191452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5,60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4" name="Rectangle 52"/>
            <p:cNvSpPr>
              <a:spLocks noChangeArrowheads="1"/>
            </p:cNvSpPr>
            <p:nvPr/>
          </p:nvSpPr>
          <p:spPr bwMode="auto">
            <a:xfrm>
              <a:off x="3289300" y="1931988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5,55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5" name="Rectangle 53"/>
            <p:cNvSpPr>
              <a:spLocks noChangeArrowheads="1"/>
            </p:cNvSpPr>
            <p:nvPr/>
          </p:nvSpPr>
          <p:spPr bwMode="auto">
            <a:xfrm>
              <a:off x="3683000" y="206692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5,21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6" name="Rectangle 54"/>
            <p:cNvSpPr>
              <a:spLocks noChangeArrowheads="1"/>
            </p:cNvSpPr>
            <p:nvPr/>
          </p:nvSpPr>
          <p:spPr bwMode="auto">
            <a:xfrm>
              <a:off x="4078288" y="216852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4,96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7" name="Rectangle 55"/>
            <p:cNvSpPr>
              <a:spLocks noChangeArrowheads="1"/>
            </p:cNvSpPr>
            <p:nvPr/>
          </p:nvSpPr>
          <p:spPr bwMode="auto">
            <a:xfrm>
              <a:off x="4471988" y="239236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4,46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8" name="Rectangle 56"/>
            <p:cNvSpPr>
              <a:spLocks noChangeArrowheads="1"/>
            </p:cNvSpPr>
            <p:nvPr/>
          </p:nvSpPr>
          <p:spPr bwMode="auto">
            <a:xfrm>
              <a:off x="4865688" y="225107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4,77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9" name="Rectangle 57"/>
            <p:cNvSpPr>
              <a:spLocks noChangeArrowheads="1"/>
            </p:cNvSpPr>
            <p:nvPr/>
          </p:nvSpPr>
          <p:spPr bwMode="auto">
            <a:xfrm>
              <a:off x="5260975" y="189071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5,66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0" name="Rectangle 58"/>
            <p:cNvSpPr>
              <a:spLocks noChangeArrowheads="1"/>
            </p:cNvSpPr>
            <p:nvPr/>
          </p:nvSpPr>
          <p:spPr bwMode="auto">
            <a:xfrm>
              <a:off x="5656263" y="196691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5,46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1" name="Rectangle 59"/>
            <p:cNvSpPr>
              <a:spLocks noChangeArrowheads="1"/>
            </p:cNvSpPr>
            <p:nvPr/>
          </p:nvSpPr>
          <p:spPr bwMode="auto">
            <a:xfrm>
              <a:off x="6049963" y="199866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5,38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2" name="Rectangle 60"/>
            <p:cNvSpPr>
              <a:spLocks noChangeArrowheads="1"/>
            </p:cNvSpPr>
            <p:nvPr/>
          </p:nvSpPr>
          <p:spPr bwMode="auto">
            <a:xfrm>
              <a:off x="6445250" y="240246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4,14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3" name="Rectangle 61"/>
            <p:cNvSpPr>
              <a:spLocks noChangeArrowheads="1"/>
            </p:cNvSpPr>
            <p:nvPr/>
          </p:nvSpPr>
          <p:spPr bwMode="auto">
            <a:xfrm>
              <a:off x="6794645" y="260032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3,88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4" name="Rectangle 62"/>
            <p:cNvSpPr>
              <a:spLocks noChangeArrowheads="1"/>
            </p:cNvSpPr>
            <p:nvPr/>
          </p:nvSpPr>
          <p:spPr bwMode="auto">
            <a:xfrm>
              <a:off x="7232650" y="2178050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4,94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5" name="Rectangle 63"/>
            <p:cNvSpPr>
              <a:spLocks noChangeArrowheads="1"/>
            </p:cNvSpPr>
            <p:nvPr/>
          </p:nvSpPr>
          <p:spPr bwMode="auto">
            <a:xfrm>
              <a:off x="7627938" y="2198688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4,89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6" name="Rectangle 64"/>
            <p:cNvSpPr>
              <a:spLocks noChangeArrowheads="1"/>
            </p:cNvSpPr>
            <p:nvPr/>
          </p:nvSpPr>
          <p:spPr bwMode="auto">
            <a:xfrm>
              <a:off x="8021638" y="1804988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5,90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07" name="Grupo 906"/>
          <p:cNvGrpSpPr/>
          <p:nvPr/>
        </p:nvGrpSpPr>
        <p:grpSpPr>
          <a:xfrm>
            <a:off x="836492" y="2709793"/>
            <a:ext cx="7813809" cy="822325"/>
            <a:chOff x="1316038" y="1323975"/>
            <a:chExt cx="7031038" cy="822325"/>
          </a:xfrm>
        </p:grpSpPr>
        <p:sp>
          <p:nvSpPr>
            <p:cNvPr id="908" name="Freeform 10"/>
            <p:cNvSpPr>
              <a:spLocks/>
            </p:cNvSpPr>
            <p:nvPr/>
          </p:nvSpPr>
          <p:spPr bwMode="auto">
            <a:xfrm>
              <a:off x="1420813" y="1536700"/>
              <a:ext cx="6759575" cy="593725"/>
            </a:xfrm>
            <a:custGeom>
              <a:avLst/>
              <a:gdLst>
                <a:gd name="T0" fmla="*/ 359 w 8518"/>
                <a:gd name="T1" fmla="*/ 478 h 748"/>
                <a:gd name="T2" fmla="*/ 628 w 8518"/>
                <a:gd name="T3" fmla="*/ 413 h 748"/>
                <a:gd name="T4" fmla="*/ 939 w 8518"/>
                <a:gd name="T5" fmla="*/ 480 h 748"/>
                <a:gd name="T6" fmla="*/ 1078 w 8518"/>
                <a:gd name="T7" fmla="*/ 455 h 748"/>
                <a:gd name="T8" fmla="*/ 1414 w 8518"/>
                <a:gd name="T9" fmla="*/ 234 h 748"/>
                <a:gd name="T10" fmla="*/ 1705 w 8518"/>
                <a:gd name="T11" fmla="*/ 134 h 748"/>
                <a:gd name="T12" fmla="*/ 2118 w 8518"/>
                <a:gd name="T13" fmla="*/ 119 h 748"/>
                <a:gd name="T14" fmla="*/ 2625 w 8518"/>
                <a:gd name="T15" fmla="*/ 234 h 748"/>
                <a:gd name="T16" fmla="*/ 3024 w 8518"/>
                <a:gd name="T17" fmla="*/ 382 h 748"/>
                <a:gd name="T18" fmla="*/ 3485 w 8518"/>
                <a:gd name="T19" fmla="*/ 416 h 748"/>
                <a:gd name="T20" fmla="*/ 4148 w 8518"/>
                <a:gd name="T21" fmla="*/ 533 h 748"/>
                <a:gd name="T22" fmla="*/ 4399 w 8518"/>
                <a:gd name="T23" fmla="*/ 608 h 748"/>
                <a:gd name="T24" fmla="*/ 4532 w 8518"/>
                <a:gd name="T25" fmla="*/ 560 h 748"/>
                <a:gd name="T26" fmla="*/ 4695 w 8518"/>
                <a:gd name="T27" fmla="*/ 349 h 748"/>
                <a:gd name="T28" fmla="*/ 4902 w 8518"/>
                <a:gd name="T29" fmla="*/ 69 h 748"/>
                <a:gd name="T30" fmla="*/ 5087 w 8518"/>
                <a:gd name="T31" fmla="*/ 4 h 748"/>
                <a:gd name="T32" fmla="*/ 5305 w 8518"/>
                <a:gd name="T33" fmla="*/ 130 h 748"/>
                <a:gd name="T34" fmla="*/ 5497 w 8518"/>
                <a:gd name="T35" fmla="*/ 257 h 748"/>
                <a:gd name="T36" fmla="*/ 5712 w 8518"/>
                <a:gd name="T37" fmla="*/ 249 h 748"/>
                <a:gd name="T38" fmla="*/ 5989 w 8518"/>
                <a:gd name="T39" fmla="*/ 228 h 748"/>
                <a:gd name="T40" fmla="*/ 6237 w 8518"/>
                <a:gd name="T41" fmla="*/ 361 h 748"/>
                <a:gd name="T42" fmla="*/ 6571 w 8518"/>
                <a:gd name="T43" fmla="*/ 564 h 748"/>
                <a:gd name="T44" fmla="*/ 6899 w 8518"/>
                <a:gd name="T45" fmla="*/ 649 h 748"/>
                <a:gd name="T46" fmla="*/ 7064 w 8518"/>
                <a:gd name="T47" fmla="*/ 587 h 748"/>
                <a:gd name="T48" fmla="*/ 7308 w 8518"/>
                <a:gd name="T49" fmla="*/ 341 h 748"/>
                <a:gd name="T50" fmla="*/ 7479 w 8518"/>
                <a:gd name="T51" fmla="*/ 234 h 748"/>
                <a:gd name="T52" fmla="*/ 7659 w 8518"/>
                <a:gd name="T53" fmla="*/ 261 h 748"/>
                <a:gd name="T54" fmla="*/ 7919 w 8518"/>
                <a:gd name="T55" fmla="*/ 395 h 748"/>
                <a:gd name="T56" fmla="*/ 8068 w 8518"/>
                <a:gd name="T57" fmla="*/ 386 h 748"/>
                <a:gd name="T58" fmla="*/ 8402 w 8518"/>
                <a:gd name="T59" fmla="*/ 199 h 748"/>
                <a:gd name="T60" fmla="*/ 8498 w 8518"/>
                <a:gd name="T61" fmla="*/ 228 h 748"/>
                <a:gd name="T62" fmla="*/ 8155 w 8518"/>
                <a:gd name="T63" fmla="*/ 426 h 748"/>
                <a:gd name="T64" fmla="*/ 7932 w 8518"/>
                <a:gd name="T65" fmla="*/ 472 h 748"/>
                <a:gd name="T66" fmla="*/ 7688 w 8518"/>
                <a:gd name="T67" fmla="*/ 357 h 748"/>
                <a:gd name="T68" fmla="*/ 7523 w 8518"/>
                <a:gd name="T69" fmla="*/ 299 h 748"/>
                <a:gd name="T70" fmla="*/ 7389 w 8518"/>
                <a:gd name="T71" fmla="*/ 365 h 748"/>
                <a:gd name="T72" fmla="*/ 7139 w 8518"/>
                <a:gd name="T73" fmla="*/ 616 h 748"/>
                <a:gd name="T74" fmla="*/ 6966 w 8518"/>
                <a:gd name="T75" fmla="*/ 710 h 748"/>
                <a:gd name="T76" fmla="*/ 6638 w 8518"/>
                <a:gd name="T77" fmla="*/ 668 h 748"/>
                <a:gd name="T78" fmla="*/ 6287 w 8518"/>
                <a:gd name="T79" fmla="*/ 487 h 748"/>
                <a:gd name="T80" fmla="*/ 6002 w 8518"/>
                <a:gd name="T81" fmla="*/ 307 h 748"/>
                <a:gd name="T82" fmla="*/ 5787 w 8518"/>
                <a:gd name="T83" fmla="*/ 305 h 748"/>
                <a:gd name="T84" fmla="*/ 5509 w 8518"/>
                <a:gd name="T85" fmla="*/ 332 h 748"/>
                <a:gd name="T86" fmla="*/ 5325 w 8518"/>
                <a:gd name="T87" fmla="*/ 236 h 748"/>
                <a:gd name="T88" fmla="*/ 5102 w 8518"/>
                <a:gd name="T89" fmla="*/ 80 h 748"/>
                <a:gd name="T90" fmla="*/ 4979 w 8518"/>
                <a:gd name="T91" fmla="*/ 96 h 748"/>
                <a:gd name="T92" fmla="*/ 4816 w 8518"/>
                <a:gd name="T93" fmla="*/ 293 h 748"/>
                <a:gd name="T94" fmla="*/ 4610 w 8518"/>
                <a:gd name="T95" fmla="*/ 583 h 748"/>
                <a:gd name="T96" fmla="*/ 4434 w 8518"/>
                <a:gd name="T97" fmla="*/ 677 h 748"/>
                <a:gd name="T98" fmla="*/ 4184 w 8518"/>
                <a:gd name="T99" fmla="*/ 626 h 748"/>
                <a:gd name="T100" fmla="*/ 3572 w 8518"/>
                <a:gd name="T101" fmla="*/ 499 h 748"/>
                <a:gd name="T102" fmla="*/ 3072 w 8518"/>
                <a:gd name="T103" fmla="*/ 462 h 748"/>
                <a:gd name="T104" fmla="*/ 2692 w 8518"/>
                <a:gd name="T105" fmla="*/ 336 h 748"/>
                <a:gd name="T106" fmla="*/ 2205 w 8518"/>
                <a:gd name="T107" fmla="*/ 201 h 748"/>
                <a:gd name="T108" fmla="*/ 1778 w 8518"/>
                <a:gd name="T109" fmla="*/ 196 h 748"/>
                <a:gd name="T110" fmla="*/ 1512 w 8518"/>
                <a:gd name="T111" fmla="*/ 263 h 748"/>
                <a:gd name="T112" fmla="*/ 1170 w 8518"/>
                <a:gd name="T113" fmla="*/ 487 h 748"/>
                <a:gd name="T114" fmla="*/ 966 w 8518"/>
                <a:gd name="T115" fmla="*/ 553 h 748"/>
                <a:gd name="T116" fmla="*/ 680 w 8518"/>
                <a:gd name="T117" fmla="*/ 493 h 748"/>
                <a:gd name="T118" fmla="*/ 454 w 8518"/>
                <a:gd name="T119" fmla="*/ 514 h 748"/>
                <a:gd name="T120" fmla="*/ 83 w 8518"/>
                <a:gd name="T121" fmla="*/ 727 h 748"/>
                <a:gd name="T122" fmla="*/ 18 w 8518"/>
                <a:gd name="T123" fmla="*/ 68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18" h="748">
                  <a:moveTo>
                    <a:pt x="18" y="681"/>
                  </a:moveTo>
                  <a:lnTo>
                    <a:pt x="50" y="664"/>
                  </a:lnTo>
                  <a:lnTo>
                    <a:pt x="79" y="647"/>
                  </a:lnTo>
                  <a:lnTo>
                    <a:pt x="110" y="628"/>
                  </a:lnTo>
                  <a:lnTo>
                    <a:pt x="141" y="610"/>
                  </a:lnTo>
                  <a:lnTo>
                    <a:pt x="202" y="570"/>
                  </a:lnTo>
                  <a:lnTo>
                    <a:pt x="265" y="532"/>
                  </a:lnTo>
                  <a:lnTo>
                    <a:pt x="296" y="512"/>
                  </a:lnTo>
                  <a:lnTo>
                    <a:pt x="329" y="495"/>
                  </a:lnTo>
                  <a:lnTo>
                    <a:pt x="359" y="478"/>
                  </a:lnTo>
                  <a:lnTo>
                    <a:pt x="392" y="462"/>
                  </a:lnTo>
                  <a:lnTo>
                    <a:pt x="425" y="449"/>
                  </a:lnTo>
                  <a:lnTo>
                    <a:pt x="457" y="436"/>
                  </a:lnTo>
                  <a:lnTo>
                    <a:pt x="490" y="426"/>
                  </a:lnTo>
                  <a:lnTo>
                    <a:pt x="525" y="416"/>
                  </a:lnTo>
                  <a:lnTo>
                    <a:pt x="542" y="414"/>
                  </a:lnTo>
                  <a:lnTo>
                    <a:pt x="559" y="413"/>
                  </a:lnTo>
                  <a:lnTo>
                    <a:pt x="576" y="411"/>
                  </a:lnTo>
                  <a:lnTo>
                    <a:pt x="594" y="411"/>
                  </a:lnTo>
                  <a:lnTo>
                    <a:pt x="628" y="413"/>
                  </a:lnTo>
                  <a:lnTo>
                    <a:pt x="661" y="416"/>
                  </a:lnTo>
                  <a:lnTo>
                    <a:pt x="694" y="424"/>
                  </a:lnTo>
                  <a:lnTo>
                    <a:pt x="726" y="432"/>
                  </a:lnTo>
                  <a:lnTo>
                    <a:pt x="759" y="439"/>
                  </a:lnTo>
                  <a:lnTo>
                    <a:pt x="790" y="449"/>
                  </a:lnTo>
                  <a:lnTo>
                    <a:pt x="822" y="457"/>
                  </a:lnTo>
                  <a:lnTo>
                    <a:pt x="851" y="464"/>
                  </a:lnTo>
                  <a:lnTo>
                    <a:pt x="882" y="472"/>
                  </a:lnTo>
                  <a:lnTo>
                    <a:pt x="911" y="478"/>
                  </a:lnTo>
                  <a:lnTo>
                    <a:pt x="939" y="480"/>
                  </a:lnTo>
                  <a:lnTo>
                    <a:pt x="953" y="482"/>
                  </a:lnTo>
                  <a:lnTo>
                    <a:pt x="968" y="482"/>
                  </a:lnTo>
                  <a:lnTo>
                    <a:pt x="982" y="480"/>
                  </a:lnTo>
                  <a:lnTo>
                    <a:pt x="995" y="480"/>
                  </a:lnTo>
                  <a:lnTo>
                    <a:pt x="1008" y="478"/>
                  </a:lnTo>
                  <a:lnTo>
                    <a:pt x="1022" y="474"/>
                  </a:lnTo>
                  <a:lnTo>
                    <a:pt x="1035" y="470"/>
                  </a:lnTo>
                  <a:lnTo>
                    <a:pt x="1049" y="466"/>
                  </a:lnTo>
                  <a:lnTo>
                    <a:pt x="1064" y="461"/>
                  </a:lnTo>
                  <a:lnTo>
                    <a:pt x="1078" y="455"/>
                  </a:lnTo>
                  <a:lnTo>
                    <a:pt x="1106" y="441"/>
                  </a:lnTo>
                  <a:lnTo>
                    <a:pt x="1137" y="424"/>
                  </a:lnTo>
                  <a:lnTo>
                    <a:pt x="1166" y="407"/>
                  </a:lnTo>
                  <a:lnTo>
                    <a:pt x="1197" y="386"/>
                  </a:lnTo>
                  <a:lnTo>
                    <a:pt x="1225" y="365"/>
                  </a:lnTo>
                  <a:lnTo>
                    <a:pt x="1256" y="343"/>
                  </a:lnTo>
                  <a:lnTo>
                    <a:pt x="1320" y="297"/>
                  </a:lnTo>
                  <a:lnTo>
                    <a:pt x="1350" y="276"/>
                  </a:lnTo>
                  <a:lnTo>
                    <a:pt x="1383" y="255"/>
                  </a:lnTo>
                  <a:lnTo>
                    <a:pt x="1414" y="234"/>
                  </a:lnTo>
                  <a:lnTo>
                    <a:pt x="1446" y="217"/>
                  </a:lnTo>
                  <a:lnTo>
                    <a:pt x="1479" y="199"/>
                  </a:lnTo>
                  <a:lnTo>
                    <a:pt x="1496" y="192"/>
                  </a:lnTo>
                  <a:lnTo>
                    <a:pt x="1513" y="186"/>
                  </a:lnTo>
                  <a:lnTo>
                    <a:pt x="1546" y="174"/>
                  </a:lnTo>
                  <a:lnTo>
                    <a:pt x="1577" y="165"/>
                  </a:lnTo>
                  <a:lnTo>
                    <a:pt x="1609" y="155"/>
                  </a:lnTo>
                  <a:lnTo>
                    <a:pt x="1642" y="148"/>
                  </a:lnTo>
                  <a:lnTo>
                    <a:pt x="1675" y="140"/>
                  </a:lnTo>
                  <a:lnTo>
                    <a:pt x="1705" y="134"/>
                  </a:lnTo>
                  <a:lnTo>
                    <a:pt x="1738" y="128"/>
                  </a:lnTo>
                  <a:lnTo>
                    <a:pt x="1769" y="125"/>
                  </a:lnTo>
                  <a:lnTo>
                    <a:pt x="1801" y="121"/>
                  </a:lnTo>
                  <a:lnTo>
                    <a:pt x="1834" y="119"/>
                  </a:lnTo>
                  <a:lnTo>
                    <a:pt x="1897" y="115"/>
                  </a:lnTo>
                  <a:lnTo>
                    <a:pt x="1961" y="113"/>
                  </a:lnTo>
                  <a:lnTo>
                    <a:pt x="2022" y="113"/>
                  </a:lnTo>
                  <a:lnTo>
                    <a:pt x="2055" y="115"/>
                  </a:lnTo>
                  <a:lnTo>
                    <a:pt x="2088" y="117"/>
                  </a:lnTo>
                  <a:lnTo>
                    <a:pt x="2118" y="119"/>
                  </a:lnTo>
                  <a:lnTo>
                    <a:pt x="2151" y="123"/>
                  </a:lnTo>
                  <a:lnTo>
                    <a:pt x="2214" y="130"/>
                  </a:lnTo>
                  <a:lnTo>
                    <a:pt x="2278" y="142"/>
                  </a:lnTo>
                  <a:lnTo>
                    <a:pt x="2341" y="155"/>
                  </a:lnTo>
                  <a:lnTo>
                    <a:pt x="2404" y="171"/>
                  </a:lnTo>
                  <a:lnTo>
                    <a:pt x="2466" y="186"/>
                  </a:lnTo>
                  <a:lnTo>
                    <a:pt x="2529" y="203"/>
                  </a:lnTo>
                  <a:lnTo>
                    <a:pt x="2560" y="213"/>
                  </a:lnTo>
                  <a:lnTo>
                    <a:pt x="2592" y="222"/>
                  </a:lnTo>
                  <a:lnTo>
                    <a:pt x="2625" y="234"/>
                  </a:lnTo>
                  <a:lnTo>
                    <a:pt x="2656" y="246"/>
                  </a:lnTo>
                  <a:lnTo>
                    <a:pt x="2719" y="270"/>
                  </a:lnTo>
                  <a:lnTo>
                    <a:pt x="2783" y="297"/>
                  </a:lnTo>
                  <a:lnTo>
                    <a:pt x="2844" y="322"/>
                  </a:lnTo>
                  <a:lnTo>
                    <a:pt x="2875" y="334"/>
                  </a:lnTo>
                  <a:lnTo>
                    <a:pt x="2905" y="345"/>
                  </a:lnTo>
                  <a:lnTo>
                    <a:pt x="2936" y="355"/>
                  </a:lnTo>
                  <a:lnTo>
                    <a:pt x="2965" y="365"/>
                  </a:lnTo>
                  <a:lnTo>
                    <a:pt x="2996" y="374"/>
                  </a:lnTo>
                  <a:lnTo>
                    <a:pt x="3024" y="382"/>
                  </a:lnTo>
                  <a:lnTo>
                    <a:pt x="3055" y="388"/>
                  </a:lnTo>
                  <a:lnTo>
                    <a:pt x="3084" y="391"/>
                  </a:lnTo>
                  <a:lnTo>
                    <a:pt x="3115" y="395"/>
                  </a:lnTo>
                  <a:lnTo>
                    <a:pt x="3145" y="399"/>
                  </a:lnTo>
                  <a:lnTo>
                    <a:pt x="3205" y="403"/>
                  </a:lnTo>
                  <a:lnTo>
                    <a:pt x="3266" y="407"/>
                  </a:lnTo>
                  <a:lnTo>
                    <a:pt x="3328" y="409"/>
                  </a:lnTo>
                  <a:lnTo>
                    <a:pt x="3391" y="411"/>
                  </a:lnTo>
                  <a:lnTo>
                    <a:pt x="3453" y="414"/>
                  </a:lnTo>
                  <a:lnTo>
                    <a:pt x="3485" y="416"/>
                  </a:lnTo>
                  <a:lnTo>
                    <a:pt x="3518" y="420"/>
                  </a:lnTo>
                  <a:lnTo>
                    <a:pt x="3579" y="428"/>
                  </a:lnTo>
                  <a:lnTo>
                    <a:pt x="3643" y="436"/>
                  </a:lnTo>
                  <a:lnTo>
                    <a:pt x="3768" y="455"/>
                  </a:lnTo>
                  <a:lnTo>
                    <a:pt x="3892" y="474"/>
                  </a:lnTo>
                  <a:lnTo>
                    <a:pt x="4017" y="495"/>
                  </a:lnTo>
                  <a:lnTo>
                    <a:pt x="4048" y="501"/>
                  </a:lnTo>
                  <a:lnTo>
                    <a:pt x="4082" y="510"/>
                  </a:lnTo>
                  <a:lnTo>
                    <a:pt x="4115" y="522"/>
                  </a:lnTo>
                  <a:lnTo>
                    <a:pt x="4148" y="533"/>
                  </a:lnTo>
                  <a:lnTo>
                    <a:pt x="4178" y="547"/>
                  </a:lnTo>
                  <a:lnTo>
                    <a:pt x="4211" y="558"/>
                  </a:lnTo>
                  <a:lnTo>
                    <a:pt x="4242" y="572"/>
                  </a:lnTo>
                  <a:lnTo>
                    <a:pt x="4271" y="581"/>
                  </a:lnTo>
                  <a:lnTo>
                    <a:pt x="4301" y="593"/>
                  </a:lnTo>
                  <a:lnTo>
                    <a:pt x="4330" y="601"/>
                  </a:lnTo>
                  <a:lnTo>
                    <a:pt x="4359" y="606"/>
                  </a:lnTo>
                  <a:lnTo>
                    <a:pt x="4372" y="606"/>
                  </a:lnTo>
                  <a:lnTo>
                    <a:pt x="4386" y="608"/>
                  </a:lnTo>
                  <a:lnTo>
                    <a:pt x="4399" y="608"/>
                  </a:lnTo>
                  <a:lnTo>
                    <a:pt x="4413" y="608"/>
                  </a:lnTo>
                  <a:lnTo>
                    <a:pt x="4426" y="606"/>
                  </a:lnTo>
                  <a:lnTo>
                    <a:pt x="4440" y="604"/>
                  </a:lnTo>
                  <a:lnTo>
                    <a:pt x="4453" y="603"/>
                  </a:lnTo>
                  <a:lnTo>
                    <a:pt x="4466" y="599"/>
                  </a:lnTo>
                  <a:lnTo>
                    <a:pt x="4480" y="593"/>
                  </a:lnTo>
                  <a:lnTo>
                    <a:pt x="4493" y="587"/>
                  </a:lnTo>
                  <a:lnTo>
                    <a:pt x="4505" y="580"/>
                  </a:lnTo>
                  <a:lnTo>
                    <a:pt x="4518" y="572"/>
                  </a:lnTo>
                  <a:lnTo>
                    <a:pt x="4532" y="560"/>
                  </a:lnTo>
                  <a:lnTo>
                    <a:pt x="4545" y="547"/>
                  </a:lnTo>
                  <a:lnTo>
                    <a:pt x="4560" y="533"/>
                  </a:lnTo>
                  <a:lnTo>
                    <a:pt x="4574" y="516"/>
                  </a:lnTo>
                  <a:lnTo>
                    <a:pt x="4589" y="499"/>
                  </a:lnTo>
                  <a:lnTo>
                    <a:pt x="4605" y="480"/>
                  </a:lnTo>
                  <a:lnTo>
                    <a:pt x="4618" y="461"/>
                  </a:lnTo>
                  <a:lnTo>
                    <a:pt x="4633" y="439"/>
                  </a:lnTo>
                  <a:lnTo>
                    <a:pt x="4649" y="418"/>
                  </a:lnTo>
                  <a:lnTo>
                    <a:pt x="4664" y="395"/>
                  </a:lnTo>
                  <a:lnTo>
                    <a:pt x="4695" y="349"/>
                  </a:lnTo>
                  <a:lnTo>
                    <a:pt x="4726" y="301"/>
                  </a:lnTo>
                  <a:lnTo>
                    <a:pt x="4758" y="253"/>
                  </a:lnTo>
                  <a:lnTo>
                    <a:pt x="4789" y="207"/>
                  </a:lnTo>
                  <a:lnTo>
                    <a:pt x="4804" y="184"/>
                  </a:lnTo>
                  <a:lnTo>
                    <a:pt x="4820" y="163"/>
                  </a:lnTo>
                  <a:lnTo>
                    <a:pt x="4837" y="142"/>
                  </a:lnTo>
                  <a:lnTo>
                    <a:pt x="4852" y="121"/>
                  </a:lnTo>
                  <a:lnTo>
                    <a:pt x="4868" y="103"/>
                  </a:lnTo>
                  <a:lnTo>
                    <a:pt x="4885" y="84"/>
                  </a:lnTo>
                  <a:lnTo>
                    <a:pt x="4902" y="69"/>
                  </a:lnTo>
                  <a:lnTo>
                    <a:pt x="4918" y="54"/>
                  </a:lnTo>
                  <a:lnTo>
                    <a:pt x="4937" y="38"/>
                  </a:lnTo>
                  <a:lnTo>
                    <a:pt x="4954" y="27"/>
                  </a:lnTo>
                  <a:lnTo>
                    <a:pt x="4971" y="17"/>
                  </a:lnTo>
                  <a:lnTo>
                    <a:pt x="4991" y="9"/>
                  </a:lnTo>
                  <a:lnTo>
                    <a:pt x="5010" y="4"/>
                  </a:lnTo>
                  <a:lnTo>
                    <a:pt x="5031" y="0"/>
                  </a:lnTo>
                  <a:lnTo>
                    <a:pt x="5050" y="0"/>
                  </a:lnTo>
                  <a:lnTo>
                    <a:pt x="5069" y="0"/>
                  </a:lnTo>
                  <a:lnTo>
                    <a:pt x="5087" y="4"/>
                  </a:lnTo>
                  <a:lnTo>
                    <a:pt x="5106" y="7"/>
                  </a:lnTo>
                  <a:lnTo>
                    <a:pt x="5123" y="13"/>
                  </a:lnTo>
                  <a:lnTo>
                    <a:pt x="5142" y="21"/>
                  </a:lnTo>
                  <a:lnTo>
                    <a:pt x="5160" y="29"/>
                  </a:lnTo>
                  <a:lnTo>
                    <a:pt x="5177" y="38"/>
                  </a:lnTo>
                  <a:lnTo>
                    <a:pt x="5194" y="48"/>
                  </a:lnTo>
                  <a:lnTo>
                    <a:pt x="5209" y="57"/>
                  </a:lnTo>
                  <a:lnTo>
                    <a:pt x="5242" y="80"/>
                  </a:lnTo>
                  <a:lnTo>
                    <a:pt x="5275" y="105"/>
                  </a:lnTo>
                  <a:lnTo>
                    <a:pt x="5305" y="130"/>
                  </a:lnTo>
                  <a:lnTo>
                    <a:pt x="5338" y="155"/>
                  </a:lnTo>
                  <a:lnTo>
                    <a:pt x="5369" y="180"/>
                  </a:lnTo>
                  <a:lnTo>
                    <a:pt x="5398" y="203"/>
                  </a:lnTo>
                  <a:lnTo>
                    <a:pt x="5413" y="213"/>
                  </a:lnTo>
                  <a:lnTo>
                    <a:pt x="5428" y="222"/>
                  </a:lnTo>
                  <a:lnTo>
                    <a:pt x="5442" y="232"/>
                  </a:lnTo>
                  <a:lnTo>
                    <a:pt x="5457" y="240"/>
                  </a:lnTo>
                  <a:lnTo>
                    <a:pt x="5471" y="246"/>
                  </a:lnTo>
                  <a:lnTo>
                    <a:pt x="5484" y="251"/>
                  </a:lnTo>
                  <a:lnTo>
                    <a:pt x="5497" y="257"/>
                  </a:lnTo>
                  <a:lnTo>
                    <a:pt x="5511" y="259"/>
                  </a:lnTo>
                  <a:lnTo>
                    <a:pt x="5524" y="263"/>
                  </a:lnTo>
                  <a:lnTo>
                    <a:pt x="5538" y="265"/>
                  </a:lnTo>
                  <a:lnTo>
                    <a:pt x="5551" y="265"/>
                  </a:lnTo>
                  <a:lnTo>
                    <a:pt x="5565" y="267"/>
                  </a:lnTo>
                  <a:lnTo>
                    <a:pt x="5593" y="267"/>
                  </a:lnTo>
                  <a:lnTo>
                    <a:pt x="5622" y="263"/>
                  </a:lnTo>
                  <a:lnTo>
                    <a:pt x="5651" y="259"/>
                  </a:lnTo>
                  <a:lnTo>
                    <a:pt x="5682" y="255"/>
                  </a:lnTo>
                  <a:lnTo>
                    <a:pt x="5712" y="249"/>
                  </a:lnTo>
                  <a:lnTo>
                    <a:pt x="5743" y="242"/>
                  </a:lnTo>
                  <a:lnTo>
                    <a:pt x="5774" y="236"/>
                  </a:lnTo>
                  <a:lnTo>
                    <a:pt x="5805" y="230"/>
                  </a:lnTo>
                  <a:lnTo>
                    <a:pt x="5837" y="226"/>
                  </a:lnTo>
                  <a:lnTo>
                    <a:pt x="5870" y="222"/>
                  </a:lnTo>
                  <a:lnTo>
                    <a:pt x="5904" y="221"/>
                  </a:lnTo>
                  <a:lnTo>
                    <a:pt x="5937" y="221"/>
                  </a:lnTo>
                  <a:lnTo>
                    <a:pt x="5954" y="222"/>
                  </a:lnTo>
                  <a:lnTo>
                    <a:pt x="5972" y="224"/>
                  </a:lnTo>
                  <a:lnTo>
                    <a:pt x="5989" y="228"/>
                  </a:lnTo>
                  <a:lnTo>
                    <a:pt x="6006" y="232"/>
                  </a:lnTo>
                  <a:lnTo>
                    <a:pt x="6024" y="238"/>
                  </a:lnTo>
                  <a:lnTo>
                    <a:pt x="6041" y="244"/>
                  </a:lnTo>
                  <a:lnTo>
                    <a:pt x="6058" y="251"/>
                  </a:lnTo>
                  <a:lnTo>
                    <a:pt x="6075" y="259"/>
                  </a:lnTo>
                  <a:lnTo>
                    <a:pt x="6108" y="276"/>
                  </a:lnTo>
                  <a:lnTo>
                    <a:pt x="6141" y="295"/>
                  </a:lnTo>
                  <a:lnTo>
                    <a:pt x="6173" y="315"/>
                  </a:lnTo>
                  <a:lnTo>
                    <a:pt x="6204" y="338"/>
                  </a:lnTo>
                  <a:lnTo>
                    <a:pt x="6237" y="361"/>
                  </a:lnTo>
                  <a:lnTo>
                    <a:pt x="6267" y="384"/>
                  </a:lnTo>
                  <a:lnTo>
                    <a:pt x="6331" y="430"/>
                  </a:lnTo>
                  <a:lnTo>
                    <a:pt x="6361" y="453"/>
                  </a:lnTo>
                  <a:lnTo>
                    <a:pt x="6392" y="474"/>
                  </a:lnTo>
                  <a:lnTo>
                    <a:pt x="6421" y="493"/>
                  </a:lnTo>
                  <a:lnTo>
                    <a:pt x="6452" y="512"/>
                  </a:lnTo>
                  <a:lnTo>
                    <a:pt x="6480" y="528"/>
                  </a:lnTo>
                  <a:lnTo>
                    <a:pt x="6494" y="533"/>
                  </a:lnTo>
                  <a:lnTo>
                    <a:pt x="6509" y="539"/>
                  </a:lnTo>
                  <a:lnTo>
                    <a:pt x="6571" y="564"/>
                  </a:lnTo>
                  <a:lnTo>
                    <a:pt x="6632" y="589"/>
                  </a:lnTo>
                  <a:lnTo>
                    <a:pt x="6663" y="601"/>
                  </a:lnTo>
                  <a:lnTo>
                    <a:pt x="6694" y="612"/>
                  </a:lnTo>
                  <a:lnTo>
                    <a:pt x="6724" y="622"/>
                  </a:lnTo>
                  <a:lnTo>
                    <a:pt x="6753" y="629"/>
                  </a:lnTo>
                  <a:lnTo>
                    <a:pt x="6782" y="637"/>
                  </a:lnTo>
                  <a:lnTo>
                    <a:pt x="6813" y="643"/>
                  </a:lnTo>
                  <a:lnTo>
                    <a:pt x="6841" y="647"/>
                  </a:lnTo>
                  <a:lnTo>
                    <a:pt x="6870" y="649"/>
                  </a:lnTo>
                  <a:lnTo>
                    <a:pt x="6899" y="649"/>
                  </a:lnTo>
                  <a:lnTo>
                    <a:pt x="6928" y="645"/>
                  </a:lnTo>
                  <a:lnTo>
                    <a:pt x="6955" y="641"/>
                  </a:lnTo>
                  <a:lnTo>
                    <a:pt x="6968" y="637"/>
                  </a:lnTo>
                  <a:lnTo>
                    <a:pt x="6982" y="633"/>
                  </a:lnTo>
                  <a:lnTo>
                    <a:pt x="6995" y="629"/>
                  </a:lnTo>
                  <a:lnTo>
                    <a:pt x="7009" y="624"/>
                  </a:lnTo>
                  <a:lnTo>
                    <a:pt x="7022" y="616"/>
                  </a:lnTo>
                  <a:lnTo>
                    <a:pt x="7035" y="606"/>
                  </a:lnTo>
                  <a:lnTo>
                    <a:pt x="7049" y="597"/>
                  </a:lnTo>
                  <a:lnTo>
                    <a:pt x="7064" y="587"/>
                  </a:lnTo>
                  <a:lnTo>
                    <a:pt x="7078" y="576"/>
                  </a:lnTo>
                  <a:lnTo>
                    <a:pt x="7093" y="562"/>
                  </a:lnTo>
                  <a:lnTo>
                    <a:pt x="7108" y="549"/>
                  </a:lnTo>
                  <a:lnTo>
                    <a:pt x="7124" y="533"/>
                  </a:lnTo>
                  <a:lnTo>
                    <a:pt x="7153" y="503"/>
                  </a:lnTo>
                  <a:lnTo>
                    <a:pt x="7183" y="472"/>
                  </a:lnTo>
                  <a:lnTo>
                    <a:pt x="7214" y="439"/>
                  </a:lnTo>
                  <a:lnTo>
                    <a:pt x="7247" y="405"/>
                  </a:lnTo>
                  <a:lnTo>
                    <a:pt x="7277" y="372"/>
                  </a:lnTo>
                  <a:lnTo>
                    <a:pt x="7308" y="341"/>
                  </a:lnTo>
                  <a:lnTo>
                    <a:pt x="7325" y="326"/>
                  </a:lnTo>
                  <a:lnTo>
                    <a:pt x="7341" y="313"/>
                  </a:lnTo>
                  <a:lnTo>
                    <a:pt x="7358" y="299"/>
                  </a:lnTo>
                  <a:lnTo>
                    <a:pt x="7373" y="286"/>
                  </a:lnTo>
                  <a:lnTo>
                    <a:pt x="7391" y="274"/>
                  </a:lnTo>
                  <a:lnTo>
                    <a:pt x="7408" y="263"/>
                  </a:lnTo>
                  <a:lnTo>
                    <a:pt x="7425" y="253"/>
                  </a:lnTo>
                  <a:lnTo>
                    <a:pt x="7442" y="246"/>
                  </a:lnTo>
                  <a:lnTo>
                    <a:pt x="7462" y="238"/>
                  </a:lnTo>
                  <a:lnTo>
                    <a:pt x="7479" y="234"/>
                  </a:lnTo>
                  <a:lnTo>
                    <a:pt x="7498" y="230"/>
                  </a:lnTo>
                  <a:lnTo>
                    <a:pt x="7517" y="228"/>
                  </a:lnTo>
                  <a:lnTo>
                    <a:pt x="7535" y="228"/>
                  </a:lnTo>
                  <a:lnTo>
                    <a:pt x="7554" y="228"/>
                  </a:lnTo>
                  <a:lnTo>
                    <a:pt x="7573" y="232"/>
                  </a:lnTo>
                  <a:lnTo>
                    <a:pt x="7590" y="236"/>
                  </a:lnTo>
                  <a:lnTo>
                    <a:pt x="7608" y="240"/>
                  </a:lnTo>
                  <a:lnTo>
                    <a:pt x="7625" y="246"/>
                  </a:lnTo>
                  <a:lnTo>
                    <a:pt x="7642" y="253"/>
                  </a:lnTo>
                  <a:lnTo>
                    <a:pt x="7659" y="261"/>
                  </a:lnTo>
                  <a:lnTo>
                    <a:pt x="7692" y="276"/>
                  </a:lnTo>
                  <a:lnTo>
                    <a:pt x="7723" y="293"/>
                  </a:lnTo>
                  <a:lnTo>
                    <a:pt x="7755" y="313"/>
                  </a:lnTo>
                  <a:lnTo>
                    <a:pt x="7786" y="332"/>
                  </a:lnTo>
                  <a:lnTo>
                    <a:pt x="7817" y="349"/>
                  </a:lnTo>
                  <a:lnTo>
                    <a:pt x="7848" y="366"/>
                  </a:lnTo>
                  <a:lnTo>
                    <a:pt x="7876" y="380"/>
                  </a:lnTo>
                  <a:lnTo>
                    <a:pt x="7892" y="386"/>
                  </a:lnTo>
                  <a:lnTo>
                    <a:pt x="7905" y="391"/>
                  </a:lnTo>
                  <a:lnTo>
                    <a:pt x="7919" y="395"/>
                  </a:lnTo>
                  <a:lnTo>
                    <a:pt x="7932" y="399"/>
                  </a:lnTo>
                  <a:lnTo>
                    <a:pt x="7945" y="403"/>
                  </a:lnTo>
                  <a:lnTo>
                    <a:pt x="7959" y="405"/>
                  </a:lnTo>
                  <a:lnTo>
                    <a:pt x="7972" y="405"/>
                  </a:lnTo>
                  <a:lnTo>
                    <a:pt x="7984" y="405"/>
                  </a:lnTo>
                  <a:lnTo>
                    <a:pt x="7997" y="403"/>
                  </a:lnTo>
                  <a:lnTo>
                    <a:pt x="8013" y="401"/>
                  </a:lnTo>
                  <a:lnTo>
                    <a:pt x="8026" y="397"/>
                  </a:lnTo>
                  <a:lnTo>
                    <a:pt x="8040" y="395"/>
                  </a:lnTo>
                  <a:lnTo>
                    <a:pt x="8068" y="386"/>
                  </a:lnTo>
                  <a:lnTo>
                    <a:pt x="8097" y="374"/>
                  </a:lnTo>
                  <a:lnTo>
                    <a:pt x="8126" y="363"/>
                  </a:lnTo>
                  <a:lnTo>
                    <a:pt x="8157" y="347"/>
                  </a:lnTo>
                  <a:lnTo>
                    <a:pt x="8185" y="330"/>
                  </a:lnTo>
                  <a:lnTo>
                    <a:pt x="8216" y="313"/>
                  </a:lnTo>
                  <a:lnTo>
                    <a:pt x="8247" y="295"/>
                  </a:lnTo>
                  <a:lnTo>
                    <a:pt x="8278" y="276"/>
                  </a:lnTo>
                  <a:lnTo>
                    <a:pt x="8339" y="236"/>
                  </a:lnTo>
                  <a:lnTo>
                    <a:pt x="8372" y="217"/>
                  </a:lnTo>
                  <a:lnTo>
                    <a:pt x="8402" y="199"/>
                  </a:lnTo>
                  <a:lnTo>
                    <a:pt x="8435" y="182"/>
                  </a:lnTo>
                  <a:lnTo>
                    <a:pt x="8466" y="165"/>
                  </a:lnTo>
                  <a:lnTo>
                    <a:pt x="8479" y="161"/>
                  </a:lnTo>
                  <a:lnTo>
                    <a:pt x="8495" y="163"/>
                  </a:lnTo>
                  <a:lnTo>
                    <a:pt x="8506" y="169"/>
                  </a:lnTo>
                  <a:lnTo>
                    <a:pt x="8514" y="180"/>
                  </a:lnTo>
                  <a:lnTo>
                    <a:pt x="8518" y="194"/>
                  </a:lnTo>
                  <a:lnTo>
                    <a:pt x="8516" y="207"/>
                  </a:lnTo>
                  <a:lnTo>
                    <a:pt x="8510" y="219"/>
                  </a:lnTo>
                  <a:lnTo>
                    <a:pt x="8498" y="228"/>
                  </a:lnTo>
                  <a:lnTo>
                    <a:pt x="8470" y="244"/>
                  </a:lnTo>
                  <a:lnTo>
                    <a:pt x="8439" y="261"/>
                  </a:lnTo>
                  <a:lnTo>
                    <a:pt x="8408" y="278"/>
                  </a:lnTo>
                  <a:lnTo>
                    <a:pt x="8377" y="297"/>
                  </a:lnTo>
                  <a:lnTo>
                    <a:pt x="8316" y="336"/>
                  </a:lnTo>
                  <a:lnTo>
                    <a:pt x="8283" y="355"/>
                  </a:lnTo>
                  <a:lnTo>
                    <a:pt x="8253" y="374"/>
                  </a:lnTo>
                  <a:lnTo>
                    <a:pt x="8220" y="393"/>
                  </a:lnTo>
                  <a:lnTo>
                    <a:pt x="8187" y="411"/>
                  </a:lnTo>
                  <a:lnTo>
                    <a:pt x="8155" y="426"/>
                  </a:lnTo>
                  <a:lnTo>
                    <a:pt x="8122" y="441"/>
                  </a:lnTo>
                  <a:lnTo>
                    <a:pt x="8089" y="453"/>
                  </a:lnTo>
                  <a:lnTo>
                    <a:pt x="8057" y="464"/>
                  </a:lnTo>
                  <a:lnTo>
                    <a:pt x="8040" y="468"/>
                  </a:lnTo>
                  <a:lnTo>
                    <a:pt x="8022" y="470"/>
                  </a:lnTo>
                  <a:lnTo>
                    <a:pt x="8005" y="474"/>
                  </a:lnTo>
                  <a:lnTo>
                    <a:pt x="7988" y="476"/>
                  </a:lnTo>
                  <a:lnTo>
                    <a:pt x="7969" y="476"/>
                  </a:lnTo>
                  <a:lnTo>
                    <a:pt x="7949" y="474"/>
                  </a:lnTo>
                  <a:lnTo>
                    <a:pt x="7932" y="472"/>
                  </a:lnTo>
                  <a:lnTo>
                    <a:pt x="7915" y="468"/>
                  </a:lnTo>
                  <a:lnTo>
                    <a:pt x="7897" y="464"/>
                  </a:lnTo>
                  <a:lnTo>
                    <a:pt x="7880" y="459"/>
                  </a:lnTo>
                  <a:lnTo>
                    <a:pt x="7863" y="451"/>
                  </a:lnTo>
                  <a:lnTo>
                    <a:pt x="7846" y="445"/>
                  </a:lnTo>
                  <a:lnTo>
                    <a:pt x="7813" y="428"/>
                  </a:lnTo>
                  <a:lnTo>
                    <a:pt x="7782" y="411"/>
                  </a:lnTo>
                  <a:lnTo>
                    <a:pt x="7750" y="393"/>
                  </a:lnTo>
                  <a:lnTo>
                    <a:pt x="7719" y="374"/>
                  </a:lnTo>
                  <a:lnTo>
                    <a:pt x="7688" y="357"/>
                  </a:lnTo>
                  <a:lnTo>
                    <a:pt x="7659" y="340"/>
                  </a:lnTo>
                  <a:lnTo>
                    <a:pt x="7631" y="326"/>
                  </a:lnTo>
                  <a:lnTo>
                    <a:pt x="7615" y="318"/>
                  </a:lnTo>
                  <a:lnTo>
                    <a:pt x="7602" y="313"/>
                  </a:lnTo>
                  <a:lnTo>
                    <a:pt x="7588" y="309"/>
                  </a:lnTo>
                  <a:lnTo>
                    <a:pt x="7575" y="305"/>
                  </a:lnTo>
                  <a:lnTo>
                    <a:pt x="7561" y="301"/>
                  </a:lnTo>
                  <a:lnTo>
                    <a:pt x="7548" y="299"/>
                  </a:lnTo>
                  <a:lnTo>
                    <a:pt x="7535" y="299"/>
                  </a:lnTo>
                  <a:lnTo>
                    <a:pt x="7523" y="299"/>
                  </a:lnTo>
                  <a:lnTo>
                    <a:pt x="7512" y="299"/>
                  </a:lnTo>
                  <a:lnTo>
                    <a:pt x="7498" y="301"/>
                  </a:lnTo>
                  <a:lnTo>
                    <a:pt x="7487" y="305"/>
                  </a:lnTo>
                  <a:lnTo>
                    <a:pt x="7473" y="309"/>
                  </a:lnTo>
                  <a:lnTo>
                    <a:pt x="7460" y="317"/>
                  </a:lnTo>
                  <a:lnTo>
                    <a:pt x="7446" y="324"/>
                  </a:lnTo>
                  <a:lnTo>
                    <a:pt x="7431" y="332"/>
                  </a:lnTo>
                  <a:lnTo>
                    <a:pt x="7417" y="341"/>
                  </a:lnTo>
                  <a:lnTo>
                    <a:pt x="7402" y="353"/>
                  </a:lnTo>
                  <a:lnTo>
                    <a:pt x="7389" y="365"/>
                  </a:lnTo>
                  <a:lnTo>
                    <a:pt x="7373" y="378"/>
                  </a:lnTo>
                  <a:lnTo>
                    <a:pt x="7358" y="391"/>
                  </a:lnTo>
                  <a:lnTo>
                    <a:pt x="7329" y="422"/>
                  </a:lnTo>
                  <a:lnTo>
                    <a:pt x="7297" y="455"/>
                  </a:lnTo>
                  <a:lnTo>
                    <a:pt x="7266" y="487"/>
                  </a:lnTo>
                  <a:lnTo>
                    <a:pt x="7235" y="520"/>
                  </a:lnTo>
                  <a:lnTo>
                    <a:pt x="7204" y="555"/>
                  </a:lnTo>
                  <a:lnTo>
                    <a:pt x="7172" y="585"/>
                  </a:lnTo>
                  <a:lnTo>
                    <a:pt x="7156" y="601"/>
                  </a:lnTo>
                  <a:lnTo>
                    <a:pt x="7139" y="616"/>
                  </a:lnTo>
                  <a:lnTo>
                    <a:pt x="7124" y="629"/>
                  </a:lnTo>
                  <a:lnTo>
                    <a:pt x="7106" y="643"/>
                  </a:lnTo>
                  <a:lnTo>
                    <a:pt x="7089" y="656"/>
                  </a:lnTo>
                  <a:lnTo>
                    <a:pt x="7072" y="668"/>
                  </a:lnTo>
                  <a:lnTo>
                    <a:pt x="7055" y="677"/>
                  </a:lnTo>
                  <a:lnTo>
                    <a:pt x="7037" y="687"/>
                  </a:lnTo>
                  <a:lnTo>
                    <a:pt x="7020" y="695"/>
                  </a:lnTo>
                  <a:lnTo>
                    <a:pt x="7003" y="702"/>
                  </a:lnTo>
                  <a:lnTo>
                    <a:pt x="6985" y="706"/>
                  </a:lnTo>
                  <a:lnTo>
                    <a:pt x="6966" y="710"/>
                  </a:lnTo>
                  <a:lnTo>
                    <a:pt x="6934" y="716"/>
                  </a:lnTo>
                  <a:lnTo>
                    <a:pt x="6899" y="720"/>
                  </a:lnTo>
                  <a:lnTo>
                    <a:pt x="6864" y="720"/>
                  </a:lnTo>
                  <a:lnTo>
                    <a:pt x="6832" y="716"/>
                  </a:lnTo>
                  <a:lnTo>
                    <a:pt x="6799" y="712"/>
                  </a:lnTo>
                  <a:lnTo>
                    <a:pt x="6767" y="706"/>
                  </a:lnTo>
                  <a:lnTo>
                    <a:pt x="6734" y="699"/>
                  </a:lnTo>
                  <a:lnTo>
                    <a:pt x="6701" y="689"/>
                  </a:lnTo>
                  <a:lnTo>
                    <a:pt x="6671" y="679"/>
                  </a:lnTo>
                  <a:lnTo>
                    <a:pt x="6638" y="668"/>
                  </a:lnTo>
                  <a:lnTo>
                    <a:pt x="6605" y="656"/>
                  </a:lnTo>
                  <a:lnTo>
                    <a:pt x="6544" y="631"/>
                  </a:lnTo>
                  <a:lnTo>
                    <a:pt x="6480" y="604"/>
                  </a:lnTo>
                  <a:lnTo>
                    <a:pt x="6465" y="599"/>
                  </a:lnTo>
                  <a:lnTo>
                    <a:pt x="6448" y="589"/>
                  </a:lnTo>
                  <a:lnTo>
                    <a:pt x="6415" y="572"/>
                  </a:lnTo>
                  <a:lnTo>
                    <a:pt x="6383" y="553"/>
                  </a:lnTo>
                  <a:lnTo>
                    <a:pt x="6350" y="532"/>
                  </a:lnTo>
                  <a:lnTo>
                    <a:pt x="6319" y="510"/>
                  </a:lnTo>
                  <a:lnTo>
                    <a:pt x="6287" y="487"/>
                  </a:lnTo>
                  <a:lnTo>
                    <a:pt x="6225" y="441"/>
                  </a:lnTo>
                  <a:lnTo>
                    <a:pt x="6194" y="418"/>
                  </a:lnTo>
                  <a:lnTo>
                    <a:pt x="6164" y="395"/>
                  </a:lnTo>
                  <a:lnTo>
                    <a:pt x="6135" y="374"/>
                  </a:lnTo>
                  <a:lnTo>
                    <a:pt x="6104" y="355"/>
                  </a:lnTo>
                  <a:lnTo>
                    <a:pt x="6075" y="338"/>
                  </a:lnTo>
                  <a:lnTo>
                    <a:pt x="6047" y="324"/>
                  </a:lnTo>
                  <a:lnTo>
                    <a:pt x="6031" y="317"/>
                  </a:lnTo>
                  <a:lnTo>
                    <a:pt x="6018" y="311"/>
                  </a:lnTo>
                  <a:lnTo>
                    <a:pt x="6002" y="307"/>
                  </a:lnTo>
                  <a:lnTo>
                    <a:pt x="5989" y="301"/>
                  </a:lnTo>
                  <a:lnTo>
                    <a:pt x="5976" y="297"/>
                  </a:lnTo>
                  <a:lnTo>
                    <a:pt x="5962" y="295"/>
                  </a:lnTo>
                  <a:lnTo>
                    <a:pt x="5949" y="293"/>
                  </a:lnTo>
                  <a:lnTo>
                    <a:pt x="5935" y="292"/>
                  </a:lnTo>
                  <a:lnTo>
                    <a:pt x="5906" y="292"/>
                  </a:lnTo>
                  <a:lnTo>
                    <a:pt x="5878" y="292"/>
                  </a:lnTo>
                  <a:lnTo>
                    <a:pt x="5849" y="295"/>
                  </a:lnTo>
                  <a:lnTo>
                    <a:pt x="5818" y="299"/>
                  </a:lnTo>
                  <a:lnTo>
                    <a:pt x="5787" y="305"/>
                  </a:lnTo>
                  <a:lnTo>
                    <a:pt x="5757" y="313"/>
                  </a:lnTo>
                  <a:lnTo>
                    <a:pt x="5726" y="318"/>
                  </a:lnTo>
                  <a:lnTo>
                    <a:pt x="5693" y="324"/>
                  </a:lnTo>
                  <a:lnTo>
                    <a:pt x="5661" y="330"/>
                  </a:lnTo>
                  <a:lnTo>
                    <a:pt x="5628" y="334"/>
                  </a:lnTo>
                  <a:lnTo>
                    <a:pt x="5595" y="338"/>
                  </a:lnTo>
                  <a:lnTo>
                    <a:pt x="5563" y="338"/>
                  </a:lnTo>
                  <a:lnTo>
                    <a:pt x="5544" y="336"/>
                  </a:lnTo>
                  <a:lnTo>
                    <a:pt x="5528" y="334"/>
                  </a:lnTo>
                  <a:lnTo>
                    <a:pt x="5509" y="332"/>
                  </a:lnTo>
                  <a:lnTo>
                    <a:pt x="5492" y="328"/>
                  </a:lnTo>
                  <a:lnTo>
                    <a:pt x="5474" y="324"/>
                  </a:lnTo>
                  <a:lnTo>
                    <a:pt x="5457" y="317"/>
                  </a:lnTo>
                  <a:lnTo>
                    <a:pt x="5440" y="309"/>
                  </a:lnTo>
                  <a:lnTo>
                    <a:pt x="5423" y="301"/>
                  </a:lnTo>
                  <a:lnTo>
                    <a:pt x="5405" y="292"/>
                  </a:lnTo>
                  <a:lnTo>
                    <a:pt x="5388" y="282"/>
                  </a:lnTo>
                  <a:lnTo>
                    <a:pt x="5373" y="270"/>
                  </a:lnTo>
                  <a:lnTo>
                    <a:pt x="5355" y="259"/>
                  </a:lnTo>
                  <a:lnTo>
                    <a:pt x="5325" y="236"/>
                  </a:lnTo>
                  <a:lnTo>
                    <a:pt x="5292" y="211"/>
                  </a:lnTo>
                  <a:lnTo>
                    <a:pt x="5261" y="186"/>
                  </a:lnTo>
                  <a:lnTo>
                    <a:pt x="5231" y="161"/>
                  </a:lnTo>
                  <a:lnTo>
                    <a:pt x="5202" y="140"/>
                  </a:lnTo>
                  <a:lnTo>
                    <a:pt x="5171" y="119"/>
                  </a:lnTo>
                  <a:lnTo>
                    <a:pt x="5158" y="109"/>
                  </a:lnTo>
                  <a:lnTo>
                    <a:pt x="5142" y="100"/>
                  </a:lnTo>
                  <a:lnTo>
                    <a:pt x="5129" y="92"/>
                  </a:lnTo>
                  <a:lnTo>
                    <a:pt x="5115" y="86"/>
                  </a:lnTo>
                  <a:lnTo>
                    <a:pt x="5102" y="80"/>
                  </a:lnTo>
                  <a:lnTo>
                    <a:pt x="5088" y="77"/>
                  </a:lnTo>
                  <a:lnTo>
                    <a:pt x="5077" y="73"/>
                  </a:lnTo>
                  <a:lnTo>
                    <a:pt x="5064" y="71"/>
                  </a:lnTo>
                  <a:lnTo>
                    <a:pt x="5052" y="71"/>
                  </a:lnTo>
                  <a:lnTo>
                    <a:pt x="5040" y="71"/>
                  </a:lnTo>
                  <a:lnTo>
                    <a:pt x="5029" y="73"/>
                  </a:lnTo>
                  <a:lnTo>
                    <a:pt x="5017" y="75"/>
                  </a:lnTo>
                  <a:lnTo>
                    <a:pt x="5006" y="80"/>
                  </a:lnTo>
                  <a:lnTo>
                    <a:pt x="4992" y="86"/>
                  </a:lnTo>
                  <a:lnTo>
                    <a:pt x="4979" y="96"/>
                  </a:lnTo>
                  <a:lnTo>
                    <a:pt x="4966" y="105"/>
                  </a:lnTo>
                  <a:lnTo>
                    <a:pt x="4952" y="119"/>
                  </a:lnTo>
                  <a:lnTo>
                    <a:pt x="4937" y="132"/>
                  </a:lnTo>
                  <a:lnTo>
                    <a:pt x="4923" y="148"/>
                  </a:lnTo>
                  <a:lnTo>
                    <a:pt x="4908" y="167"/>
                  </a:lnTo>
                  <a:lnTo>
                    <a:pt x="4893" y="184"/>
                  </a:lnTo>
                  <a:lnTo>
                    <a:pt x="4877" y="205"/>
                  </a:lnTo>
                  <a:lnTo>
                    <a:pt x="4862" y="226"/>
                  </a:lnTo>
                  <a:lnTo>
                    <a:pt x="4847" y="247"/>
                  </a:lnTo>
                  <a:lnTo>
                    <a:pt x="4816" y="293"/>
                  </a:lnTo>
                  <a:lnTo>
                    <a:pt x="4785" y="340"/>
                  </a:lnTo>
                  <a:lnTo>
                    <a:pt x="4754" y="388"/>
                  </a:lnTo>
                  <a:lnTo>
                    <a:pt x="4724" y="436"/>
                  </a:lnTo>
                  <a:lnTo>
                    <a:pt x="4708" y="459"/>
                  </a:lnTo>
                  <a:lnTo>
                    <a:pt x="4691" y="482"/>
                  </a:lnTo>
                  <a:lnTo>
                    <a:pt x="4676" y="503"/>
                  </a:lnTo>
                  <a:lnTo>
                    <a:pt x="4660" y="526"/>
                  </a:lnTo>
                  <a:lnTo>
                    <a:pt x="4643" y="545"/>
                  </a:lnTo>
                  <a:lnTo>
                    <a:pt x="4628" y="564"/>
                  </a:lnTo>
                  <a:lnTo>
                    <a:pt x="4610" y="583"/>
                  </a:lnTo>
                  <a:lnTo>
                    <a:pt x="4593" y="601"/>
                  </a:lnTo>
                  <a:lnTo>
                    <a:pt x="4576" y="616"/>
                  </a:lnTo>
                  <a:lnTo>
                    <a:pt x="4559" y="629"/>
                  </a:lnTo>
                  <a:lnTo>
                    <a:pt x="4539" y="643"/>
                  </a:lnTo>
                  <a:lnTo>
                    <a:pt x="4522" y="652"/>
                  </a:lnTo>
                  <a:lnTo>
                    <a:pt x="4505" y="660"/>
                  </a:lnTo>
                  <a:lnTo>
                    <a:pt x="4486" y="666"/>
                  </a:lnTo>
                  <a:lnTo>
                    <a:pt x="4468" y="672"/>
                  </a:lnTo>
                  <a:lnTo>
                    <a:pt x="4451" y="676"/>
                  </a:lnTo>
                  <a:lnTo>
                    <a:pt x="4434" y="677"/>
                  </a:lnTo>
                  <a:lnTo>
                    <a:pt x="4415" y="679"/>
                  </a:lnTo>
                  <a:lnTo>
                    <a:pt x="4397" y="679"/>
                  </a:lnTo>
                  <a:lnTo>
                    <a:pt x="4380" y="679"/>
                  </a:lnTo>
                  <a:lnTo>
                    <a:pt x="4363" y="677"/>
                  </a:lnTo>
                  <a:lnTo>
                    <a:pt x="4345" y="676"/>
                  </a:lnTo>
                  <a:lnTo>
                    <a:pt x="4311" y="668"/>
                  </a:lnTo>
                  <a:lnTo>
                    <a:pt x="4278" y="660"/>
                  </a:lnTo>
                  <a:lnTo>
                    <a:pt x="4248" y="649"/>
                  </a:lnTo>
                  <a:lnTo>
                    <a:pt x="4215" y="637"/>
                  </a:lnTo>
                  <a:lnTo>
                    <a:pt x="4184" y="626"/>
                  </a:lnTo>
                  <a:lnTo>
                    <a:pt x="4153" y="612"/>
                  </a:lnTo>
                  <a:lnTo>
                    <a:pt x="4123" y="601"/>
                  </a:lnTo>
                  <a:lnTo>
                    <a:pt x="4092" y="589"/>
                  </a:lnTo>
                  <a:lnTo>
                    <a:pt x="4063" y="580"/>
                  </a:lnTo>
                  <a:lnTo>
                    <a:pt x="4034" y="572"/>
                  </a:lnTo>
                  <a:lnTo>
                    <a:pt x="4006" y="566"/>
                  </a:lnTo>
                  <a:lnTo>
                    <a:pt x="3881" y="545"/>
                  </a:lnTo>
                  <a:lnTo>
                    <a:pt x="3756" y="526"/>
                  </a:lnTo>
                  <a:lnTo>
                    <a:pt x="3633" y="507"/>
                  </a:lnTo>
                  <a:lnTo>
                    <a:pt x="3572" y="499"/>
                  </a:lnTo>
                  <a:lnTo>
                    <a:pt x="3510" y="491"/>
                  </a:lnTo>
                  <a:lnTo>
                    <a:pt x="3480" y="487"/>
                  </a:lnTo>
                  <a:lnTo>
                    <a:pt x="3449" y="485"/>
                  </a:lnTo>
                  <a:lnTo>
                    <a:pt x="3387" y="482"/>
                  </a:lnTo>
                  <a:lnTo>
                    <a:pt x="3326" y="480"/>
                  </a:lnTo>
                  <a:lnTo>
                    <a:pt x="3264" y="478"/>
                  </a:lnTo>
                  <a:lnTo>
                    <a:pt x="3201" y="474"/>
                  </a:lnTo>
                  <a:lnTo>
                    <a:pt x="3138" y="470"/>
                  </a:lnTo>
                  <a:lnTo>
                    <a:pt x="3105" y="466"/>
                  </a:lnTo>
                  <a:lnTo>
                    <a:pt x="3072" y="462"/>
                  </a:lnTo>
                  <a:lnTo>
                    <a:pt x="3042" y="457"/>
                  </a:lnTo>
                  <a:lnTo>
                    <a:pt x="3009" y="451"/>
                  </a:lnTo>
                  <a:lnTo>
                    <a:pt x="2976" y="441"/>
                  </a:lnTo>
                  <a:lnTo>
                    <a:pt x="2944" y="434"/>
                  </a:lnTo>
                  <a:lnTo>
                    <a:pt x="2911" y="422"/>
                  </a:lnTo>
                  <a:lnTo>
                    <a:pt x="2880" y="413"/>
                  </a:lnTo>
                  <a:lnTo>
                    <a:pt x="2848" y="399"/>
                  </a:lnTo>
                  <a:lnTo>
                    <a:pt x="2817" y="388"/>
                  </a:lnTo>
                  <a:lnTo>
                    <a:pt x="2754" y="363"/>
                  </a:lnTo>
                  <a:lnTo>
                    <a:pt x="2692" y="336"/>
                  </a:lnTo>
                  <a:lnTo>
                    <a:pt x="2631" y="313"/>
                  </a:lnTo>
                  <a:lnTo>
                    <a:pt x="2602" y="301"/>
                  </a:lnTo>
                  <a:lnTo>
                    <a:pt x="2571" y="290"/>
                  </a:lnTo>
                  <a:lnTo>
                    <a:pt x="2541" y="280"/>
                  </a:lnTo>
                  <a:lnTo>
                    <a:pt x="2510" y="272"/>
                  </a:lnTo>
                  <a:lnTo>
                    <a:pt x="2448" y="255"/>
                  </a:lnTo>
                  <a:lnTo>
                    <a:pt x="2387" y="240"/>
                  </a:lnTo>
                  <a:lnTo>
                    <a:pt x="2326" y="224"/>
                  </a:lnTo>
                  <a:lnTo>
                    <a:pt x="2264" y="213"/>
                  </a:lnTo>
                  <a:lnTo>
                    <a:pt x="2205" y="201"/>
                  </a:lnTo>
                  <a:lnTo>
                    <a:pt x="2143" y="194"/>
                  </a:lnTo>
                  <a:lnTo>
                    <a:pt x="2112" y="190"/>
                  </a:lnTo>
                  <a:lnTo>
                    <a:pt x="2084" y="188"/>
                  </a:lnTo>
                  <a:lnTo>
                    <a:pt x="2053" y="186"/>
                  </a:lnTo>
                  <a:lnTo>
                    <a:pt x="2022" y="184"/>
                  </a:lnTo>
                  <a:lnTo>
                    <a:pt x="1961" y="184"/>
                  </a:lnTo>
                  <a:lnTo>
                    <a:pt x="1901" y="186"/>
                  </a:lnTo>
                  <a:lnTo>
                    <a:pt x="1840" y="190"/>
                  </a:lnTo>
                  <a:lnTo>
                    <a:pt x="1809" y="192"/>
                  </a:lnTo>
                  <a:lnTo>
                    <a:pt x="1778" y="196"/>
                  </a:lnTo>
                  <a:lnTo>
                    <a:pt x="1750" y="199"/>
                  </a:lnTo>
                  <a:lnTo>
                    <a:pt x="1719" y="203"/>
                  </a:lnTo>
                  <a:lnTo>
                    <a:pt x="1688" y="209"/>
                  </a:lnTo>
                  <a:lnTo>
                    <a:pt x="1659" y="217"/>
                  </a:lnTo>
                  <a:lnTo>
                    <a:pt x="1629" y="224"/>
                  </a:lnTo>
                  <a:lnTo>
                    <a:pt x="1598" y="232"/>
                  </a:lnTo>
                  <a:lnTo>
                    <a:pt x="1569" y="242"/>
                  </a:lnTo>
                  <a:lnTo>
                    <a:pt x="1538" y="251"/>
                  </a:lnTo>
                  <a:lnTo>
                    <a:pt x="1525" y="257"/>
                  </a:lnTo>
                  <a:lnTo>
                    <a:pt x="1512" y="263"/>
                  </a:lnTo>
                  <a:lnTo>
                    <a:pt x="1481" y="278"/>
                  </a:lnTo>
                  <a:lnTo>
                    <a:pt x="1452" y="293"/>
                  </a:lnTo>
                  <a:lnTo>
                    <a:pt x="1421" y="313"/>
                  </a:lnTo>
                  <a:lnTo>
                    <a:pt x="1391" y="334"/>
                  </a:lnTo>
                  <a:lnTo>
                    <a:pt x="1360" y="355"/>
                  </a:lnTo>
                  <a:lnTo>
                    <a:pt x="1298" y="401"/>
                  </a:lnTo>
                  <a:lnTo>
                    <a:pt x="1268" y="424"/>
                  </a:lnTo>
                  <a:lnTo>
                    <a:pt x="1235" y="445"/>
                  </a:lnTo>
                  <a:lnTo>
                    <a:pt x="1202" y="466"/>
                  </a:lnTo>
                  <a:lnTo>
                    <a:pt x="1170" y="487"/>
                  </a:lnTo>
                  <a:lnTo>
                    <a:pt x="1137" y="505"/>
                  </a:lnTo>
                  <a:lnTo>
                    <a:pt x="1104" y="520"/>
                  </a:lnTo>
                  <a:lnTo>
                    <a:pt x="1087" y="528"/>
                  </a:lnTo>
                  <a:lnTo>
                    <a:pt x="1070" y="533"/>
                  </a:lnTo>
                  <a:lnTo>
                    <a:pt x="1055" y="539"/>
                  </a:lnTo>
                  <a:lnTo>
                    <a:pt x="1035" y="545"/>
                  </a:lnTo>
                  <a:lnTo>
                    <a:pt x="1018" y="547"/>
                  </a:lnTo>
                  <a:lnTo>
                    <a:pt x="1001" y="551"/>
                  </a:lnTo>
                  <a:lnTo>
                    <a:pt x="984" y="551"/>
                  </a:lnTo>
                  <a:lnTo>
                    <a:pt x="966" y="553"/>
                  </a:lnTo>
                  <a:lnTo>
                    <a:pt x="949" y="553"/>
                  </a:lnTo>
                  <a:lnTo>
                    <a:pt x="932" y="551"/>
                  </a:lnTo>
                  <a:lnTo>
                    <a:pt x="899" y="547"/>
                  </a:lnTo>
                  <a:lnTo>
                    <a:pt x="866" y="541"/>
                  </a:lnTo>
                  <a:lnTo>
                    <a:pt x="834" y="533"/>
                  </a:lnTo>
                  <a:lnTo>
                    <a:pt x="803" y="526"/>
                  </a:lnTo>
                  <a:lnTo>
                    <a:pt x="770" y="516"/>
                  </a:lnTo>
                  <a:lnTo>
                    <a:pt x="740" y="508"/>
                  </a:lnTo>
                  <a:lnTo>
                    <a:pt x="711" y="501"/>
                  </a:lnTo>
                  <a:lnTo>
                    <a:pt x="680" y="493"/>
                  </a:lnTo>
                  <a:lnTo>
                    <a:pt x="651" y="487"/>
                  </a:lnTo>
                  <a:lnTo>
                    <a:pt x="623" y="484"/>
                  </a:lnTo>
                  <a:lnTo>
                    <a:pt x="596" y="482"/>
                  </a:lnTo>
                  <a:lnTo>
                    <a:pt x="580" y="482"/>
                  </a:lnTo>
                  <a:lnTo>
                    <a:pt x="567" y="482"/>
                  </a:lnTo>
                  <a:lnTo>
                    <a:pt x="553" y="484"/>
                  </a:lnTo>
                  <a:lnTo>
                    <a:pt x="540" y="485"/>
                  </a:lnTo>
                  <a:lnTo>
                    <a:pt x="511" y="493"/>
                  </a:lnTo>
                  <a:lnTo>
                    <a:pt x="482" y="503"/>
                  </a:lnTo>
                  <a:lnTo>
                    <a:pt x="454" y="514"/>
                  </a:lnTo>
                  <a:lnTo>
                    <a:pt x="423" y="526"/>
                  </a:lnTo>
                  <a:lnTo>
                    <a:pt x="394" y="541"/>
                  </a:lnTo>
                  <a:lnTo>
                    <a:pt x="363" y="556"/>
                  </a:lnTo>
                  <a:lnTo>
                    <a:pt x="333" y="574"/>
                  </a:lnTo>
                  <a:lnTo>
                    <a:pt x="302" y="593"/>
                  </a:lnTo>
                  <a:lnTo>
                    <a:pt x="240" y="631"/>
                  </a:lnTo>
                  <a:lnTo>
                    <a:pt x="179" y="670"/>
                  </a:lnTo>
                  <a:lnTo>
                    <a:pt x="146" y="689"/>
                  </a:lnTo>
                  <a:lnTo>
                    <a:pt x="116" y="708"/>
                  </a:lnTo>
                  <a:lnTo>
                    <a:pt x="83" y="727"/>
                  </a:lnTo>
                  <a:lnTo>
                    <a:pt x="52" y="743"/>
                  </a:lnTo>
                  <a:lnTo>
                    <a:pt x="39" y="748"/>
                  </a:lnTo>
                  <a:lnTo>
                    <a:pt x="25" y="747"/>
                  </a:lnTo>
                  <a:lnTo>
                    <a:pt x="14" y="741"/>
                  </a:lnTo>
                  <a:lnTo>
                    <a:pt x="4" y="729"/>
                  </a:lnTo>
                  <a:lnTo>
                    <a:pt x="0" y="716"/>
                  </a:lnTo>
                  <a:lnTo>
                    <a:pt x="2" y="702"/>
                  </a:lnTo>
                  <a:lnTo>
                    <a:pt x="8" y="691"/>
                  </a:lnTo>
                  <a:lnTo>
                    <a:pt x="18" y="681"/>
                  </a:lnTo>
                  <a:lnTo>
                    <a:pt x="18" y="681"/>
                  </a:lnTo>
                  <a:close/>
                </a:path>
              </a:pathLst>
            </a:custGeom>
            <a:solidFill>
              <a:srgbClr val="E46C0A"/>
            </a:solidFill>
            <a:ln w="1588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09" name="Freeform 11"/>
            <p:cNvSpPr>
              <a:spLocks/>
            </p:cNvSpPr>
            <p:nvPr/>
          </p:nvSpPr>
          <p:spPr bwMode="auto">
            <a:xfrm>
              <a:off x="1403350" y="2057400"/>
              <a:ext cx="88900" cy="88900"/>
            </a:xfrm>
            <a:custGeom>
              <a:avLst/>
              <a:gdLst>
                <a:gd name="T0" fmla="*/ 112 w 112"/>
                <a:gd name="T1" fmla="*/ 56 h 112"/>
                <a:gd name="T2" fmla="*/ 110 w 112"/>
                <a:gd name="T3" fmla="*/ 66 h 112"/>
                <a:gd name="T4" fmla="*/ 106 w 112"/>
                <a:gd name="T5" fmla="*/ 77 h 112"/>
                <a:gd name="T6" fmla="*/ 94 w 112"/>
                <a:gd name="T7" fmla="*/ 94 h 112"/>
                <a:gd name="T8" fmla="*/ 77 w 112"/>
                <a:gd name="T9" fmla="*/ 106 h 112"/>
                <a:gd name="T10" fmla="*/ 66 w 112"/>
                <a:gd name="T11" fmla="*/ 110 h 112"/>
                <a:gd name="T12" fmla="*/ 56 w 112"/>
                <a:gd name="T13" fmla="*/ 112 h 112"/>
                <a:gd name="T14" fmla="*/ 44 w 112"/>
                <a:gd name="T15" fmla="*/ 110 h 112"/>
                <a:gd name="T16" fmla="*/ 33 w 112"/>
                <a:gd name="T17" fmla="*/ 106 h 112"/>
                <a:gd name="T18" fmla="*/ 16 w 112"/>
                <a:gd name="T19" fmla="*/ 94 h 112"/>
                <a:gd name="T20" fmla="*/ 4 w 112"/>
                <a:gd name="T21" fmla="*/ 77 h 112"/>
                <a:gd name="T22" fmla="*/ 0 w 112"/>
                <a:gd name="T23" fmla="*/ 66 h 112"/>
                <a:gd name="T24" fmla="*/ 0 w 112"/>
                <a:gd name="T25" fmla="*/ 56 h 112"/>
                <a:gd name="T26" fmla="*/ 0 w 112"/>
                <a:gd name="T27" fmla="*/ 44 h 112"/>
                <a:gd name="T28" fmla="*/ 4 w 112"/>
                <a:gd name="T29" fmla="*/ 33 h 112"/>
                <a:gd name="T30" fmla="*/ 16 w 112"/>
                <a:gd name="T31" fmla="*/ 16 h 112"/>
                <a:gd name="T32" fmla="*/ 33 w 112"/>
                <a:gd name="T33" fmla="*/ 4 h 112"/>
                <a:gd name="T34" fmla="*/ 44 w 112"/>
                <a:gd name="T35" fmla="*/ 0 h 112"/>
                <a:gd name="T36" fmla="*/ 56 w 112"/>
                <a:gd name="T37" fmla="*/ 0 h 112"/>
                <a:gd name="T38" fmla="*/ 66 w 112"/>
                <a:gd name="T39" fmla="*/ 0 h 112"/>
                <a:gd name="T40" fmla="*/ 77 w 112"/>
                <a:gd name="T41" fmla="*/ 4 h 112"/>
                <a:gd name="T42" fmla="*/ 94 w 112"/>
                <a:gd name="T43" fmla="*/ 16 h 112"/>
                <a:gd name="T44" fmla="*/ 106 w 112"/>
                <a:gd name="T45" fmla="*/ 33 h 112"/>
                <a:gd name="T46" fmla="*/ 110 w 112"/>
                <a:gd name="T47" fmla="*/ 44 h 112"/>
                <a:gd name="T48" fmla="*/ 112 w 112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2">
                  <a:moveTo>
                    <a:pt x="112" y="56"/>
                  </a:moveTo>
                  <a:lnTo>
                    <a:pt x="110" y="66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6" y="110"/>
                  </a:lnTo>
                  <a:lnTo>
                    <a:pt x="56" y="112"/>
                  </a:lnTo>
                  <a:lnTo>
                    <a:pt x="44" y="110"/>
                  </a:lnTo>
                  <a:lnTo>
                    <a:pt x="33" y="106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6" y="16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7" y="4"/>
                  </a:lnTo>
                  <a:lnTo>
                    <a:pt x="94" y="16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0" name="Freeform 12"/>
            <p:cNvSpPr>
              <a:spLocks/>
            </p:cNvSpPr>
            <p:nvPr/>
          </p:nvSpPr>
          <p:spPr bwMode="auto">
            <a:xfrm>
              <a:off x="1403350" y="2057400"/>
              <a:ext cx="88900" cy="88900"/>
            </a:xfrm>
            <a:custGeom>
              <a:avLst/>
              <a:gdLst>
                <a:gd name="T0" fmla="*/ 112 w 112"/>
                <a:gd name="T1" fmla="*/ 56 h 112"/>
                <a:gd name="T2" fmla="*/ 110 w 112"/>
                <a:gd name="T3" fmla="*/ 66 h 112"/>
                <a:gd name="T4" fmla="*/ 106 w 112"/>
                <a:gd name="T5" fmla="*/ 77 h 112"/>
                <a:gd name="T6" fmla="*/ 94 w 112"/>
                <a:gd name="T7" fmla="*/ 94 h 112"/>
                <a:gd name="T8" fmla="*/ 77 w 112"/>
                <a:gd name="T9" fmla="*/ 106 h 112"/>
                <a:gd name="T10" fmla="*/ 66 w 112"/>
                <a:gd name="T11" fmla="*/ 110 h 112"/>
                <a:gd name="T12" fmla="*/ 56 w 112"/>
                <a:gd name="T13" fmla="*/ 112 h 112"/>
                <a:gd name="T14" fmla="*/ 44 w 112"/>
                <a:gd name="T15" fmla="*/ 110 h 112"/>
                <a:gd name="T16" fmla="*/ 33 w 112"/>
                <a:gd name="T17" fmla="*/ 106 h 112"/>
                <a:gd name="T18" fmla="*/ 16 w 112"/>
                <a:gd name="T19" fmla="*/ 94 h 112"/>
                <a:gd name="T20" fmla="*/ 4 w 112"/>
                <a:gd name="T21" fmla="*/ 77 h 112"/>
                <a:gd name="T22" fmla="*/ 0 w 112"/>
                <a:gd name="T23" fmla="*/ 66 h 112"/>
                <a:gd name="T24" fmla="*/ 0 w 112"/>
                <a:gd name="T25" fmla="*/ 56 h 112"/>
                <a:gd name="T26" fmla="*/ 0 w 112"/>
                <a:gd name="T27" fmla="*/ 44 h 112"/>
                <a:gd name="T28" fmla="*/ 4 w 112"/>
                <a:gd name="T29" fmla="*/ 33 h 112"/>
                <a:gd name="T30" fmla="*/ 16 w 112"/>
                <a:gd name="T31" fmla="*/ 16 h 112"/>
                <a:gd name="T32" fmla="*/ 33 w 112"/>
                <a:gd name="T33" fmla="*/ 4 h 112"/>
                <a:gd name="T34" fmla="*/ 44 w 112"/>
                <a:gd name="T35" fmla="*/ 0 h 112"/>
                <a:gd name="T36" fmla="*/ 56 w 112"/>
                <a:gd name="T37" fmla="*/ 0 h 112"/>
                <a:gd name="T38" fmla="*/ 66 w 112"/>
                <a:gd name="T39" fmla="*/ 0 h 112"/>
                <a:gd name="T40" fmla="*/ 77 w 112"/>
                <a:gd name="T41" fmla="*/ 4 h 112"/>
                <a:gd name="T42" fmla="*/ 94 w 112"/>
                <a:gd name="T43" fmla="*/ 16 h 112"/>
                <a:gd name="T44" fmla="*/ 106 w 112"/>
                <a:gd name="T45" fmla="*/ 33 h 112"/>
                <a:gd name="T46" fmla="*/ 110 w 112"/>
                <a:gd name="T47" fmla="*/ 44 h 112"/>
                <a:gd name="T48" fmla="*/ 112 w 112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2">
                  <a:moveTo>
                    <a:pt x="112" y="56"/>
                  </a:moveTo>
                  <a:lnTo>
                    <a:pt x="110" y="66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6" y="110"/>
                  </a:lnTo>
                  <a:lnTo>
                    <a:pt x="56" y="112"/>
                  </a:lnTo>
                  <a:lnTo>
                    <a:pt x="44" y="110"/>
                  </a:lnTo>
                  <a:lnTo>
                    <a:pt x="33" y="106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6" y="16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7" y="4"/>
                  </a:lnTo>
                  <a:lnTo>
                    <a:pt x="94" y="16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2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1" name="Freeform 13"/>
            <p:cNvSpPr>
              <a:spLocks/>
            </p:cNvSpPr>
            <p:nvPr/>
          </p:nvSpPr>
          <p:spPr bwMode="auto">
            <a:xfrm>
              <a:off x="1798638" y="1851025"/>
              <a:ext cx="87313" cy="87313"/>
            </a:xfrm>
            <a:custGeom>
              <a:avLst/>
              <a:gdLst>
                <a:gd name="T0" fmla="*/ 111 w 111"/>
                <a:gd name="T1" fmla="*/ 56 h 112"/>
                <a:gd name="T2" fmla="*/ 109 w 111"/>
                <a:gd name="T3" fmla="*/ 66 h 112"/>
                <a:gd name="T4" fmla="*/ 105 w 111"/>
                <a:gd name="T5" fmla="*/ 77 h 112"/>
                <a:gd name="T6" fmla="*/ 94 w 111"/>
                <a:gd name="T7" fmla="*/ 94 h 112"/>
                <a:gd name="T8" fmla="*/ 76 w 111"/>
                <a:gd name="T9" fmla="*/ 106 h 112"/>
                <a:gd name="T10" fmla="*/ 65 w 111"/>
                <a:gd name="T11" fmla="*/ 110 h 112"/>
                <a:gd name="T12" fmla="*/ 55 w 111"/>
                <a:gd name="T13" fmla="*/ 112 h 112"/>
                <a:gd name="T14" fmla="*/ 44 w 111"/>
                <a:gd name="T15" fmla="*/ 110 h 112"/>
                <a:gd name="T16" fmla="*/ 32 w 111"/>
                <a:gd name="T17" fmla="*/ 106 h 112"/>
                <a:gd name="T18" fmla="*/ 15 w 111"/>
                <a:gd name="T19" fmla="*/ 94 h 112"/>
                <a:gd name="T20" fmla="*/ 3 w 111"/>
                <a:gd name="T21" fmla="*/ 77 h 112"/>
                <a:gd name="T22" fmla="*/ 0 w 111"/>
                <a:gd name="T23" fmla="*/ 66 h 112"/>
                <a:gd name="T24" fmla="*/ 0 w 111"/>
                <a:gd name="T25" fmla="*/ 56 h 112"/>
                <a:gd name="T26" fmla="*/ 0 w 111"/>
                <a:gd name="T27" fmla="*/ 44 h 112"/>
                <a:gd name="T28" fmla="*/ 3 w 111"/>
                <a:gd name="T29" fmla="*/ 33 h 112"/>
                <a:gd name="T30" fmla="*/ 15 w 111"/>
                <a:gd name="T31" fmla="*/ 16 h 112"/>
                <a:gd name="T32" fmla="*/ 32 w 111"/>
                <a:gd name="T33" fmla="*/ 4 h 112"/>
                <a:gd name="T34" fmla="*/ 44 w 111"/>
                <a:gd name="T35" fmla="*/ 0 h 112"/>
                <a:gd name="T36" fmla="*/ 55 w 111"/>
                <a:gd name="T37" fmla="*/ 0 h 112"/>
                <a:gd name="T38" fmla="*/ 65 w 111"/>
                <a:gd name="T39" fmla="*/ 0 h 112"/>
                <a:gd name="T40" fmla="*/ 76 w 111"/>
                <a:gd name="T41" fmla="*/ 4 h 112"/>
                <a:gd name="T42" fmla="*/ 94 w 111"/>
                <a:gd name="T43" fmla="*/ 16 h 112"/>
                <a:gd name="T44" fmla="*/ 105 w 111"/>
                <a:gd name="T45" fmla="*/ 33 h 112"/>
                <a:gd name="T46" fmla="*/ 109 w 111"/>
                <a:gd name="T47" fmla="*/ 44 h 112"/>
                <a:gd name="T48" fmla="*/ 111 w 111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2">
                  <a:moveTo>
                    <a:pt x="111" y="56"/>
                  </a:moveTo>
                  <a:lnTo>
                    <a:pt x="109" y="66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6" y="106"/>
                  </a:lnTo>
                  <a:lnTo>
                    <a:pt x="65" y="110"/>
                  </a:lnTo>
                  <a:lnTo>
                    <a:pt x="55" y="112"/>
                  </a:lnTo>
                  <a:lnTo>
                    <a:pt x="44" y="110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3" y="77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15" y="16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4"/>
                  </a:lnTo>
                  <a:lnTo>
                    <a:pt x="94" y="16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2" name="Freeform 14"/>
            <p:cNvSpPr>
              <a:spLocks/>
            </p:cNvSpPr>
            <p:nvPr/>
          </p:nvSpPr>
          <p:spPr bwMode="auto">
            <a:xfrm>
              <a:off x="1798638" y="1851025"/>
              <a:ext cx="87313" cy="87313"/>
            </a:xfrm>
            <a:custGeom>
              <a:avLst/>
              <a:gdLst>
                <a:gd name="T0" fmla="*/ 111 w 111"/>
                <a:gd name="T1" fmla="*/ 56 h 112"/>
                <a:gd name="T2" fmla="*/ 109 w 111"/>
                <a:gd name="T3" fmla="*/ 66 h 112"/>
                <a:gd name="T4" fmla="*/ 105 w 111"/>
                <a:gd name="T5" fmla="*/ 77 h 112"/>
                <a:gd name="T6" fmla="*/ 94 w 111"/>
                <a:gd name="T7" fmla="*/ 94 h 112"/>
                <a:gd name="T8" fmla="*/ 76 w 111"/>
                <a:gd name="T9" fmla="*/ 106 h 112"/>
                <a:gd name="T10" fmla="*/ 65 w 111"/>
                <a:gd name="T11" fmla="*/ 110 h 112"/>
                <a:gd name="T12" fmla="*/ 55 w 111"/>
                <a:gd name="T13" fmla="*/ 112 h 112"/>
                <a:gd name="T14" fmla="*/ 44 w 111"/>
                <a:gd name="T15" fmla="*/ 110 h 112"/>
                <a:gd name="T16" fmla="*/ 32 w 111"/>
                <a:gd name="T17" fmla="*/ 106 h 112"/>
                <a:gd name="T18" fmla="*/ 15 w 111"/>
                <a:gd name="T19" fmla="*/ 94 h 112"/>
                <a:gd name="T20" fmla="*/ 3 w 111"/>
                <a:gd name="T21" fmla="*/ 77 h 112"/>
                <a:gd name="T22" fmla="*/ 0 w 111"/>
                <a:gd name="T23" fmla="*/ 66 h 112"/>
                <a:gd name="T24" fmla="*/ 0 w 111"/>
                <a:gd name="T25" fmla="*/ 56 h 112"/>
                <a:gd name="T26" fmla="*/ 0 w 111"/>
                <a:gd name="T27" fmla="*/ 44 h 112"/>
                <a:gd name="T28" fmla="*/ 3 w 111"/>
                <a:gd name="T29" fmla="*/ 33 h 112"/>
                <a:gd name="T30" fmla="*/ 15 w 111"/>
                <a:gd name="T31" fmla="*/ 16 h 112"/>
                <a:gd name="T32" fmla="*/ 32 w 111"/>
                <a:gd name="T33" fmla="*/ 4 h 112"/>
                <a:gd name="T34" fmla="*/ 44 w 111"/>
                <a:gd name="T35" fmla="*/ 0 h 112"/>
                <a:gd name="T36" fmla="*/ 55 w 111"/>
                <a:gd name="T37" fmla="*/ 0 h 112"/>
                <a:gd name="T38" fmla="*/ 65 w 111"/>
                <a:gd name="T39" fmla="*/ 0 h 112"/>
                <a:gd name="T40" fmla="*/ 76 w 111"/>
                <a:gd name="T41" fmla="*/ 4 h 112"/>
                <a:gd name="T42" fmla="*/ 94 w 111"/>
                <a:gd name="T43" fmla="*/ 16 h 112"/>
                <a:gd name="T44" fmla="*/ 105 w 111"/>
                <a:gd name="T45" fmla="*/ 33 h 112"/>
                <a:gd name="T46" fmla="*/ 109 w 111"/>
                <a:gd name="T47" fmla="*/ 44 h 112"/>
                <a:gd name="T48" fmla="*/ 111 w 111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2">
                  <a:moveTo>
                    <a:pt x="111" y="56"/>
                  </a:moveTo>
                  <a:lnTo>
                    <a:pt x="109" y="66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6" y="106"/>
                  </a:lnTo>
                  <a:lnTo>
                    <a:pt x="65" y="110"/>
                  </a:lnTo>
                  <a:lnTo>
                    <a:pt x="55" y="112"/>
                  </a:lnTo>
                  <a:lnTo>
                    <a:pt x="44" y="110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3" y="77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15" y="16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4"/>
                  </a:lnTo>
                  <a:lnTo>
                    <a:pt x="94" y="16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3" name="Freeform 15"/>
            <p:cNvSpPr>
              <a:spLocks/>
            </p:cNvSpPr>
            <p:nvPr/>
          </p:nvSpPr>
          <p:spPr bwMode="auto">
            <a:xfrm>
              <a:off x="2190750" y="1895475"/>
              <a:ext cx="88900" cy="88900"/>
            </a:xfrm>
            <a:custGeom>
              <a:avLst/>
              <a:gdLst>
                <a:gd name="T0" fmla="*/ 111 w 111"/>
                <a:gd name="T1" fmla="*/ 55 h 111"/>
                <a:gd name="T2" fmla="*/ 109 w 111"/>
                <a:gd name="T3" fmla="*/ 65 h 111"/>
                <a:gd name="T4" fmla="*/ 106 w 111"/>
                <a:gd name="T5" fmla="*/ 77 h 111"/>
                <a:gd name="T6" fmla="*/ 94 w 111"/>
                <a:gd name="T7" fmla="*/ 94 h 111"/>
                <a:gd name="T8" fmla="*/ 77 w 111"/>
                <a:gd name="T9" fmla="*/ 105 h 111"/>
                <a:gd name="T10" fmla="*/ 65 w 111"/>
                <a:gd name="T11" fmla="*/ 109 h 111"/>
                <a:gd name="T12" fmla="*/ 56 w 111"/>
                <a:gd name="T13" fmla="*/ 111 h 111"/>
                <a:gd name="T14" fmla="*/ 44 w 111"/>
                <a:gd name="T15" fmla="*/ 109 h 111"/>
                <a:gd name="T16" fmla="*/ 33 w 111"/>
                <a:gd name="T17" fmla="*/ 105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5 h 111"/>
                <a:gd name="T24" fmla="*/ 0 w 111"/>
                <a:gd name="T25" fmla="*/ 55 h 111"/>
                <a:gd name="T26" fmla="*/ 0 w 111"/>
                <a:gd name="T27" fmla="*/ 44 h 111"/>
                <a:gd name="T28" fmla="*/ 4 w 111"/>
                <a:gd name="T29" fmla="*/ 32 h 111"/>
                <a:gd name="T30" fmla="*/ 15 w 111"/>
                <a:gd name="T31" fmla="*/ 15 h 111"/>
                <a:gd name="T32" fmla="*/ 33 w 111"/>
                <a:gd name="T33" fmla="*/ 4 h 111"/>
                <a:gd name="T34" fmla="*/ 44 w 111"/>
                <a:gd name="T35" fmla="*/ 0 h 111"/>
                <a:gd name="T36" fmla="*/ 56 w 111"/>
                <a:gd name="T37" fmla="*/ 0 h 111"/>
                <a:gd name="T38" fmla="*/ 65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6 w 111"/>
                <a:gd name="T45" fmla="*/ 32 h 111"/>
                <a:gd name="T46" fmla="*/ 109 w 111"/>
                <a:gd name="T47" fmla="*/ 44 h 111"/>
                <a:gd name="T48" fmla="*/ 111 w 111"/>
                <a:gd name="T4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5"/>
                  </a:moveTo>
                  <a:lnTo>
                    <a:pt x="109" y="65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5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5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5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2"/>
                  </a:lnTo>
                  <a:lnTo>
                    <a:pt x="109" y="44"/>
                  </a:lnTo>
                  <a:lnTo>
                    <a:pt x="111" y="55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4" name="Freeform 16"/>
            <p:cNvSpPr>
              <a:spLocks/>
            </p:cNvSpPr>
            <p:nvPr/>
          </p:nvSpPr>
          <p:spPr bwMode="auto">
            <a:xfrm>
              <a:off x="2190750" y="1895475"/>
              <a:ext cx="88900" cy="88900"/>
            </a:xfrm>
            <a:custGeom>
              <a:avLst/>
              <a:gdLst>
                <a:gd name="T0" fmla="*/ 111 w 111"/>
                <a:gd name="T1" fmla="*/ 55 h 111"/>
                <a:gd name="T2" fmla="*/ 109 w 111"/>
                <a:gd name="T3" fmla="*/ 65 h 111"/>
                <a:gd name="T4" fmla="*/ 106 w 111"/>
                <a:gd name="T5" fmla="*/ 77 h 111"/>
                <a:gd name="T6" fmla="*/ 94 w 111"/>
                <a:gd name="T7" fmla="*/ 94 h 111"/>
                <a:gd name="T8" fmla="*/ 77 w 111"/>
                <a:gd name="T9" fmla="*/ 105 h 111"/>
                <a:gd name="T10" fmla="*/ 65 w 111"/>
                <a:gd name="T11" fmla="*/ 109 h 111"/>
                <a:gd name="T12" fmla="*/ 56 w 111"/>
                <a:gd name="T13" fmla="*/ 111 h 111"/>
                <a:gd name="T14" fmla="*/ 44 w 111"/>
                <a:gd name="T15" fmla="*/ 109 h 111"/>
                <a:gd name="T16" fmla="*/ 33 w 111"/>
                <a:gd name="T17" fmla="*/ 105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5 h 111"/>
                <a:gd name="T24" fmla="*/ 0 w 111"/>
                <a:gd name="T25" fmla="*/ 55 h 111"/>
                <a:gd name="T26" fmla="*/ 0 w 111"/>
                <a:gd name="T27" fmla="*/ 44 h 111"/>
                <a:gd name="T28" fmla="*/ 4 w 111"/>
                <a:gd name="T29" fmla="*/ 32 h 111"/>
                <a:gd name="T30" fmla="*/ 15 w 111"/>
                <a:gd name="T31" fmla="*/ 15 h 111"/>
                <a:gd name="T32" fmla="*/ 33 w 111"/>
                <a:gd name="T33" fmla="*/ 4 h 111"/>
                <a:gd name="T34" fmla="*/ 44 w 111"/>
                <a:gd name="T35" fmla="*/ 0 h 111"/>
                <a:gd name="T36" fmla="*/ 56 w 111"/>
                <a:gd name="T37" fmla="*/ 0 h 111"/>
                <a:gd name="T38" fmla="*/ 65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6 w 111"/>
                <a:gd name="T45" fmla="*/ 32 h 111"/>
                <a:gd name="T46" fmla="*/ 109 w 111"/>
                <a:gd name="T47" fmla="*/ 44 h 111"/>
                <a:gd name="T48" fmla="*/ 111 w 111"/>
                <a:gd name="T4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5"/>
                  </a:moveTo>
                  <a:lnTo>
                    <a:pt x="109" y="65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5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5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5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2"/>
                  </a:lnTo>
                  <a:lnTo>
                    <a:pt x="109" y="44"/>
                  </a:lnTo>
                  <a:lnTo>
                    <a:pt x="111" y="55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5" name="Freeform 17"/>
            <p:cNvSpPr>
              <a:spLocks/>
            </p:cNvSpPr>
            <p:nvPr/>
          </p:nvSpPr>
          <p:spPr bwMode="auto">
            <a:xfrm>
              <a:off x="2586038" y="1665288"/>
              <a:ext cx="88900" cy="88900"/>
            </a:xfrm>
            <a:custGeom>
              <a:avLst/>
              <a:gdLst>
                <a:gd name="T0" fmla="*/ 112 w 112"/>
                <a:gd name="T1" fmla="*/ 56 h 111"/>
                <a:gd name="T2" fmla="*/ 110 w 112"/>
                <a:gd name="T3" fmla="*/ 65 h 111"/>
                <a:gd name="T4" fmla="*/ 106 w 112"/>
                <a:gd name="T5" fmla="*/ 77 h 111"/>
                <a:gd name="T6" fmla="*/ 94 w 112"/>
                <a:gd name="T7" fmla="*/ 94 h 111"/>
                <a:gd name="T8" fmla="*/ 77 w 112"/>
                <a:gd name="T9" fmla="*/ 106 h 111"/>
                <a:gd name="T10" fmla="*/ 66 w 112"/>
                <a:gd name="T11" fmla="*/ 109 h 111"/>
                <a:gd name="T12" fmla="*/ 56 w 112"/>
                <a:gd name="T13" fmla="*/ 111 h 111"/>
                <a:gd name="T14" fmla="*/ 44 w 112"/>
                <a:gd name="T15" fmla="*/ 109 h 111"/>
                <a:gd name="T16" fmla="*/ 33 w 112"/>
                <a:gd name="T17" fmla="*/ 106 h 111"/>
                <a:gd name="T18" fmla="*/ 16 w 112"/>
                <a:gd name="T19" fmla="*/ 94 h 111"/>
                <a:gd name="T20" fmla="*/ 4 w 112"/>
                <a:gd name="T21" fmla="*/ 77 h 111"/>
                <a:gd name="T22" fmla="*/ 0 w 112"/>
                <a:gd name="T23" fmla="*/ 65 h 111"/>
                <a:gd name="T24" fmla="*/ 0 w 112"/>
                <a:gd name="T25" fmla="*/ 56 h 111"/>
                <a:gd name="T26" fmla="*/ 0 w 112"/>
                <a:gd name="T27" fmla="*/ 44 h 111"/>
                <a:gd name="T28" fmla="*/ 4 w 112"/>
                <a:gd name="T29" fmla="*/ 33 h 111"/>
                <a:gd name="T30" fmla="*/ 16 w 112"/>
                <a:gd name="T31" fmla="*/ 15 h 111"/>
                <a:gd name="T32" fmla="*/ 33 w 112"/>
                <a:gd name="T33" fmla="*/ 4 h 111"/>
                <a:gd name="T34" fmla="*/ 44 w 112"/>
                <a:gd name="T35" fmla="*/ 0 h 111"/>
                <a:gd name="T36" fmla="*/ 56 w 112"/>
                <a:gd name="T37" fmla="*/ 0 h 111"/>
                <a:gd name="T38" fmla="*/ 66 w 112"/>
                <a:gd name="T39" fmla="*/ 0 h 111"/>
                <a:gd name="T40" fmla="*/ 77 w 112"/>
                <a:gd name="T41" fmla="*/ 4 h 111"/>
                <a:gd name="T42" fmla="*/ 94 w 112"/>
                <a:gd name="T43" fmla="*/ 15 h 111"/>
                <a:gd name="T44" fmla="*/ 106 w 112"/>
                <a:gd name="T45" fmla="*/ 33 h 111"/>
                <a:gd name="T46" fmla="*/ 110 w 112"/>
                <a:gd name="T47" fmla="*/ 44 h 111"/>
                <a:gd name="T48" fmla="*/ 112 w 112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1">
                  <a:moveTo>
                    <a:pt x="112" y="56"/>
                  </a:moveTo>
                  <a:lnTo>
                    <a:pt x="110" y="65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6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6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6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6" name="Freeform 18"/>
            <p:cNvSpPr>
              <a:spLocks/>
            </p:cNvSpPr>
            <p:nvPr/>
          </p:nvSpPr>
          <p:spPr bwMode="auto">
            <a:xfrm>
              <a:off x="2586038" y="1665288"/>
              <a:ext cx="88900" cy="88900"/>
            </a:xfrm>
            <a:custGeom>
              <a:avLst/>
              <a:gdLst>
                <a:gd name="T0" fmla="*/ 112 w 112"/>
                <a:gd name="T1" fmla="*/ 56 h 111"/>
                <a:gd name="T2" fmla="*/ 110 w 112"/>
                <a:gd name="T3" fmla="*/ 65 h 111"/>
                <a:gd name="T4" fmla="*/ 106 w 112"/>
                <a:gd name="T5" fmla="*/ 77 h 111"/>
                <a:gd name="T6" fmla="*/ 94 w 112"/>
                <a:gd name="T7" fmla="*/ 94 h 111"/>
                <a:gd name="T8" fmla="*/ 77 w 112"/>
                <a:gd name="T9" fmla="*/ 106 h 111"/>
                <a:gd name="T10" fmla="*/ 66 w 112"/>
                <a:gd name="T11" fmla="*/ 109 h 111"/>
                <a:gd name="T12" fmla="*/ 56 w 112"/>
                <a:gd name="T13" fmla="*/ 111 h 111"/>
                <a:gd name="T14" fmla="*/ 44 w 112"/>
                <a:gd name="T15" fmla="*/ 109 h 111"/>
                <a:gd name="T16" fmla="*/ 33 w 112"/>
                <a:gd name="T17" fmla="*/ 106 h 111"/>
                <a:gd name="T18" fmla="*/ 16 w 112"/>
                <a:gd name="T19" fmla="*/ 94 h 111"/>
                <a:gd name="T20" fmla="*/ 4 w 112"/>
                <a:gd name="T21" fmla="*/ 77 h 111"/>
                <a:gd name="T22" fmla="*/ 0 w 112"/>
                <a:gd name="T23" fmla="*/ 65 h 111"/>
                <a:gd name="T24" fmla="*/ 0 w 112"/>
                <a:gd name="T25" fmla="*/ 56 h 111"/>
                <a:gd name="T26" fmla="*/ 0 w 112"/>
                <a:gd name="T27" fmla="*/ 44 h 111"/>
                <a:gd name="T28" fmla="*/ 4 w 112"/>
                <a:gd name="T29" fmla="*/ 33 h 111"/>
                <a:gd name="T30" fmla="*/ 16 w 112"/>
                <a:gd name="T31" fmla="*/ 15 h 111"/>
                <a:gd name="T32" fmla="*/ 33 w 112"/>
                <a:gd name="T33" fmla="*/ 4 h 111"/>
                <a:gd name="T34" fmla="*/ 44 w 112"/>
                <a:gd name="T35" fmla="*/ 0 h 111"/>
                <a:gd name="T36" fmla="*/ 56 w 112"/>
                <a:gd name="T37" fmla="*/ 0 h 111"/>
                <a:gd name="T38" fmla="*/ 66 w 112"/>
                <a:gd name="T39" fmla="*/ 0 h 111"/>
                <a:gd name="T40" fmla="*/ 77 w 112"/>
                <a:gd name="T41" fmla="*/ 4 h 111"/>
                <a:gd name="T42" fmla="*/ 94 w 112"/>
                <a:gd name="T43" fmla="*/ 15 h 111"/>
                <a:gd name="T44" fmla="*/ 106 w 112"/>
                <a:gd name="T45" fmla="*/ 33 h 111"/>
                <a:gd name="T46" fmla="*/ 110 w 112"/>
                <a:gd name="T47" fmla="*/ 44 h 111"/>
                <a:gd name="T48" fmla="*/ 112 w 112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1">
                  <a:moveTo>
                    <a:pt x="112" y="56"/>
                  </a:moveTo>
                  <a:lnTo>
                    <a:pt x="110" y="65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6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6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6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2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7" name="Freeform 19"/>
            <p:cNvSpPr>
              <a:spLocks/>
            </p:cNvSpPr>
            <p:nvPr/>
          </p:nvSpPr>
          <p:spPr bwMode="auto">
            <a:xfrm>
              <a:off x="2981325" y="1609725"/>
              <a:ext cx="87313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5 h 111"/>
                <a:gd name="T4" fmla="*/ 105 w 111"/>
                <a:gd name="T5" fmla="*/ 77 h 111"/>
                <a:gd name="T6" fmla="*/ 94 w 111"/>
                <a:gd name="T7" fmla="*/ 94 h 111"/>
                <a:gd name="T8" fmla="*/ 76 w 111"/>
                <a:gd name="T9" fmla="*/ 106 h 111"/>
                <a:gd name="T10" fmla="*/ 65 w 111"/>
                <a:gd name="T11" fmla="*/ 109 h 111"/>
                <a:gd name="T12" fmla="*/ 55 w 111"/>
                <a:gd name="T13" fmla="*/ 111 h 111"/>
                <a:gd name="T14" fmla="*/ 44 w 111"/>
                <a:gd name="T15" fmla="*/ 109 h 111"/>
                <a:gd name="T16" fmla="*/ 32 w 111"/>
                <a:gd name="T17" fmla="*/ 106 h 111"/>
                <a:gd name="T18" fmla="*/ 15 w 111"/>
                <a:gd name="T19" fmla="*/ 94 h 111"/>
                <a:gd name="T20" fmla="*/ 3 w 111"/>
                <a:gd name="T21" fmla="*/ 77 h 111"/>
                <a:gd name="T22" fmla="*/ 0 w 111"/>
                <a:gd name="T23" fmla="*/ 65 h 111"/>
                <a:gd name="T24" fmla="*/ 0 w 111"/>
                <a:gd name="T25" fmla="*/ 56 h 111"/>
                <a:gd name="T26" fmla="*/ 0 w 111"/>
                <a:gd name="T27" fmla="*/ 44 h 111"/>
                <a:gd name="T28" fmla="*/ 3 w 111"/>
                <a:gd name="T29" fmla="*/ 33 h 111"/>
                <a:gd name="T30" fmla="*/ 15 w 111"/>
                <a:gd name="T31" fmla="*/ 15 h 111"/>
                <a:gd name="T32" fmla="*/ 32 w 111"/>
                <a:gd name="T33" fmla="*/ 4 h 111"/>
                <a:gd name="T34" fmla="*/ 44 w 111"/>
                <a:gd name="T35" fmla="*/ 0 h 111"/>
                <a:gd name="T36" fmla="*/ 55 w 111"/>
                <a:gd name="T37" fmla="*/ 0 h 111"/>
                <a:gd name="T38" fmla="*/ 65 w 111"/>
                <a:gd name="T39" fmla="*/ 0 h 111"/>
                <a:gd name="T40" fmla="*/ 76 w 111"/>
                <a:gd name="T41" fmla="*/ 4 h 111"/>
                <a:gd name="T42" fmla="*/ 94 w 111"/>
                <a:gd name="T43" fmla="*/ 15 h 111"/>
                <a:gd name="T44" fmla="*/ 105 w 111"/>
                <a:gd name="T45" fmla="*/ 33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5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6" y="106"/>
                  </a:lnTo>
                  <a:lnTo>
                    <a:pt x="65" y="109"/>
                  </a:lnTo>
                  <a:lnTo>
                    <a:pt x="55" y="111"/>
                  </a:lnTo>
                  <a:lnTo>
                    <a:pt x="44" y="109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3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4"/>
                  </a:lnTo>
                  <a:lnTo>
                    <a:pt x="94" y="15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8" name="Freeform 20"/>
            <p:cNvSpPr>
              <a:spLocks/>
            </p:cNvSpPr>
            <p:nvPr/>
          </p:nvSpPr>
          <p:spPr bwMode="auto">
            <a:xfrm>
              <a:off x="2981325" y="1609725"/>
              <a:ext cx="87313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5 h 111"/>
                <a:gd name="T4" fmla="*/ 105 w 111"/>
                <a:gd name="T5" fmla="*/ 77 h 111"/>
                <a:gd name="T6" fmla="*/ 94 w 111"/>
                <a:gd name="T7" fmla="*/ 94 h 111"/>
                <a:gd name="T8" fmla="*/ 76 w 111"/>
                <a:gd name="T9" fmla="*/ 106 h 111"/>
                <a:gd name="T10" fmla="*/ 65 w 111"/>
                <a:gd name="T11" fmla="*/ 109 h 111"/>
                <a:gd name="T12" fmla="*/ 55 w 111"/>
                <a:gd name="T13" fmla="*/ 111 h 111"/>
                <a:gd name="T14" fmla="*/ 44 w 111"/>
                <a:gd name="T15" fmla="*/ 109 h 111"/>
                <a:gd name="T16" fmla="*/ 32 w 111"/>
                <a:gd name="T17" fmla="*/ 106 h 111"/>
                <a:gd name="T18" fmla="*/ 15 w 111"/>
                <a:gd name="T19" fmla="*/ 94 h 111"/>
                <a:gd name="T20" fmla="*/ 3 w 111"/>
                <a:gd name="T21" fmla="*/ 77 h 111"/>
                <a:gd name="T22" fmla="*/ 0 w 111"/>
                <a:gd name="T23" fmla="*/ 65 h 111"/>
                <a:gd name="T24" fmla="*/ 0 w 111"/>
                <a:gd name="T25" fmla="*/ 56 h 111"/>
                <a:gd name="T26" fmla="*/ 0 w 111"/>
                <a:gd name="T27" fmla="*/ 44 h 111"/>
                <a:gd name="T28" fmla="*/ 3 w 111"/>
                <a:gd name="T29" fmla="*/ 33 h 111"/>
                <a:gd name="T30" fmla="*/ 15 w 111"/>
                <a:gd name="T31" fmla="*/ 15 h 111"/>
                <a:gd name="T32" fmla="*/ 32 w 111"/>
                <a:gd name="T33" fmla="*/ 4 h 111"/>
                <a:gd name="T34" fmla="*/ 44 w 111"/>
                <a:gd name="T35" fmla="*/ 0 h 111"/>
                <a:gd name="T36" fmla="*/ 55 w 111"/>
                <a:gd name="T37" fmla="*/ 0 h 111"/>
                <a:gd name="T38" fmla="*/ 65 w 111"/>
                <a:gd name="T39" fmla="*/ 0 h 111"/>
                <a:gd name="T40" fmla="*/ 76 w 111"/>
                <a:gd name="T41" fmla="*/ 4 h 111"/>
                <a:gd name="T42" fmla="*/ 94 w 111"/>
                <a:gd name="T43" fmla="*/ 15 h 111"/>
                <a:gd name="T44" fmla="*/ 105 w 111"/>
                <a:gd name="T45" fmla="*/ 33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5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6" y="106"/>
                  </a:lnTo>
                  <a:lnTo>
                    <a:pt x="65" y="109"/>
                  </a:lnTo>
                  <a:lnTo>
                    <a:pt x="55" y="111"/>
                  </a:lnTo>
                  <a:lnTo>
                    <a:pt x="44" y="109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3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4"/>
                  </a:lnTo>
                  <a:lnTo>
                    <a:pt x="94" y="15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19" name="Freeform 21"/>
            <p:cNvSpPr>
              <a:spLocks/>
            </p:cNvSpPr>
            <p:nvPr/>
          </p:nvSpPr>
          <p:spPr bwMode="auto">
            <a:xfrm>
              <a:off x="3375025" y="1679575"/>
              <a:ext cx="88900" cy="88900"/>
            </a:xfrm>
            <a:custGeom>
              <a:avLst/>
              <a:gdLst>
                <a:gd name="T0" fmla="*/ 111 w 111"/>
                <a:gd name="T1" fmla="*/ 56 h 112"/>
                <a:gd name="T2" fmla="*/ 109 w 111"/>
                <a:gd name="T3" fmla="*/ 66 h 112"/>
                <a:gd name="T4" fmla="*/ 105 w 111"/>
                <a:gd name="T5" fmla="*/ 77 h 112"/>
                <a:gd name="T6" fmla="*/ 94 w 111"/>
                <a:gd name="T7" fmla="*/ 94 h 112"/>
                <a:gd name="T8" fmla="*/ 77 w 111"/>
                <a:gd name="T9" fmla="*/ 106 h 112"/>
                <a:gd name="T10" fmla="*/ 65 w 111"/>
                <a:gd name="T11" fmla="*/ 110 h 112"/>
                <a:gd name="T12" fmla="*/ 56 w 111"/>
                <a:gd name="T13" fmla="*/ 112 h 112"/>
                <a:gd name="T14" fmla="*/ 44 w 111"/>
                <a:gd name="T15" fmla="*/ 110 h 112"/>
                <a:gd name="T16" fmla="*/ 32 w 111"/>
                <a:gd name="T17" fmla="*/ 106 h 112"/>
                <a:gd name="T18" fmla="*/ 15 w 111"/>
                <a:gd name="T19" fmla="*/ 94 h 112"/>
                <a:gd name="T20" fmla="*/ 4 w 111"/>
                <a:gd name="T21" fmla="*/ 77 h 112"/>
                <a:gd name="T22" fmla="*/ 0 w 111"/>
                <a:gd name="T23" fmla="*/ 66 h 112"/>
                <a:gd name="T24" fmla="*/ 0 w 111"/>
                <a:gd name="T25" fmla="*/ 56 h 112"/>
                <a:gd name="T26" fmla="*/ 0 w 111"/>
                <a:gd name="T27" fmla="*/ 44 h 112"/>
                <a:gd name="T28" fmla="*/ 4 w 111"/>
                <a:gd name="T29" fmla="*/ 33 h 112"/>
                <a:gd name="T30" fmla="*/ 15 w 111"/>
                <a:gd name="T31" fmla="*/ 16 h 112"/>
                <a:gd name="T32" fmla="*/ 32 w 111"/>
                <a:gd name="T33" fmla="*/ 4 h 112"/>
                <a:gd name="T34" fmla="*/ 44 w 111"/>
                <a:gd name="T35" fmla="*/ 0 h 112"/>
                <a:gd name="T36" fmla="*/ 56 w 111"/>
                <a:gd name="T37" fmla="*/ 0 h 112"/>
                <a:gd name="T38" fmla="*/ 65 w 111"/>
                <a:gd name="T39" fmla="*/ 0 h 112"/>
                <a:gd name="T40" fmla="*/ 77 w 111"/>
                <a:gd name="T41" fmla="*/ 4 h 112"/>
                <a:gd name="T42" fmla="*/ 94 w 111"/>
                <a:gd name="T43" fmla="*/ 16 h 112"/>
                <a:gd name="T44" fmla="*/ 105 w 111"/>
                <a:gd name="T45" fmla="*/ 33 h 112"/>
                <a:gd name="T46" fmla="*/ 109 w 111"/>
                <a:gd name="T47" fmla="*/ 44 h 112"/>
                <a:gd name="T48" fmla="*/ 111 w 111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2">
                  <a:moveTo>
                    <a:pt x="111" y="56"/>
                  </a:moveTo>
                  <a:lnTo>
                    <a:pt x="109" y="66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5" y="110"/>
                  </a:lnTo>
                  <a:lnTo>
                    <a:pt x="56" y="112"/>
                  </a:lnTo>
                  <a:lnTo>
                    <a:pt x="44" y="110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6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6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0" name="Freeform 22"/>
            <p:cNvSpPr>
              <a:spLocks/>
            </p:cNvSpPr>
            <p:nvPr/>
          </p:nvSpPr>
          <p:spPr bwMode="auto">
            <a:xfrm>
              <a:off x="3375025" y="1679575"/>
              <a:ext cx="88900" cy="88900"/>
            </a:xfrm>
            <a:custGeom>
              <a:avLst/>
              <a:gdLst>
                <a:gd name="T0" fmla="*/ 111 w 111"/>
                <a:gd name="T1" fmla="*/ 56 h 112"/>
                <a:gd name="T2" fmla="*/ 109 w 111"/>
                <a:gd name="T3" fmla="*/ 66 h 112"/>
                <a:gd name="T4" fmla="*/ 105 w 111"/>
                <a:gd name="T5" fmla="*/ 77 h 112"/>
                <a:gd name="T6" fmla="*/ 94 w 111"/>
                <a:gd name="T7" fmla="*/ 94 h 112"/>
                <a:gd name="T8" fmla="*/ 77 w 111"/>
                <a:gd name="T9" fmla="*/ 106 h 112"/>
                <a:gd name="T10" fmla="*/ 65 w 111"/>
                <a:gd name="T11" fmla="*/ 110 h 112"/>
                <a:gd name="T12" fmla="*/ 56 w 111"/>
                <a:gd name="T13" fmla="*/ 112 h 112"/>
                <a:gd name="T14" fmla="*/ 44 w 111"/>
                <a:gd name="T15" fmla="*/ 110 h 112"/>
                <a:gd name="T16" fmla="*/ 32 w 111"/>
                <a:gd name="T17" fmla="*/ 106 h 112"/>
                <a:gd name="T18" fmla="*/ 15 w 111"/>
                <a:gd name="T19" fmla="*/ 94 h 112"/>
                <a:gd name="T20" fmla="*/ 4 w 111"/>
                <a:gd name="T21" fmla="*/ 77 h 112"/>
                <a:gd name="T22" fmla="*/ 0 w 111"/>
                <a:gd name="T23" fmla="*/ 66 h 112"/>
                <a:gd name="T24" fmla="*/ 0 w 111"/>
                <a:gd name="T25" fmla="*/ 56 h 112"/>
                <a:gd name="T26" fmla="*/ 0 w 111"/>
                <a:gd name="T27" fmla="*/ 44 h 112"/>
                <a:gd name="T28" fmla="*/ 4 w 111"/>
                <a:gd name="T29" fmla="*/ 33 h 112"/>
                <a:gd name="T30" fmla="*/ 15 w 111"/>
                <a:gd name="T31" fmla="*/ 16 h 112"/>
                <a:gd name="T32" fmla="*/ 32 w 111"/>
                <a:gd name="T33" fmla="*/ 4 h 112"/>
                <a:gd name="T34" fmla="*/ 44 w 111"/>
                <a:gd name="T35" fmla="*/ 0 h 112"/>
                <a:gd name="T36" fmla="*/ 56 w 111"/>
                <a:gd name="T37" fmla="*/ 0 h 112"/>
                <a:gd name="T38" fmla="*/ 65 w 111"/>
                <a:gd name="T39" fmla="*/ 0 h 112"/>
                <a:gd name="T40" fmla="*/ 77 w 111"/>
                <a:gd name="T41" fmla="*/ 4 h 112"/>
                <a:gd name="T42" fmla="*/ 94 w 111"/>
                <a:gd name="T43" fmla="*/ 16 h 112"/>
                <a:gd name="T44" fmla="*/ 105 w 111"/>
                <a:gd name="T45" fmla="*/ 33 h 112"/>
                <a:gd name="T46" fmla="*/ 109 w 111"/>
                <a:gd name="T47" fmla="*/ 44 h 112"/>
                <a:gd name="T48" fmla="*/ 111 w 111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2">
                  <a:moveTo>
                    <a:pt x="111" y="56"/>
                  </a:moveTo>
                  <a:lnTo>
                    <a:pt x="109" y="66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5" y="110"/>
                  </a:lnTo>
                  <a:lnTo>
                    <a:pt x="56" y="112"/>
                  </a:lnTo>
                  <a:lnTo>
                    <a:pt x="44" y="110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6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6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1" name="Freeform 23"/>
            <p:cNvSpPr>
              <a:spLocks/>
            </p:cNvSpPr>
            <p:nvPr/>
          </p:nvSpPr>
          <p:spPr bwMode="auto">
            <a:xfrm>
              <a:off x="3770313" y="1820863"/>
              <a:ext cx="88900" cy="88900"/>
            </a:xfrm>
            <a:custGeom>
              <a:avLst/>
              <a:gdLst>
                <a:gd name="T0" fmla="*/ 111 w 111"/>
                <a:gd name="T1" fmla="*/ 55 h 111"/>
                <a:gd name="T2" fmla="*/ 110 w 111"/>
                <a:gd name="T3" fmla="*/ 65 h 111"/>
                <a:gd name="T4" fmla="*/ 106 w 111"/>
                <a:gd name="T5" fmla="*/ 77 h 111"/>
                <a:gd name="T6" fmla="*/ 94 w 111"/>
                <a:gd name="T7" fmla="*/ 94 h 111"/>
                <a:gd name="T8" fmla="*/ 77 w 111"/>
                <a:gd name="T9" fmla="*/ 105 h 111"/>
                <a:gd name="T10" fmla="*/ 65 w 111"/>
                <a:gd name="T11" fmla="*/ 109 h 111"/>
                <a:gd name="T12" fmla="*/ 56 w 111"/>
                <a:gd name="T13" fmla="*/ 111 h 111"/>
                <a:gd name="T14" fmla="*/ 44 w 111"/>
                <a:gd name="T15" fmla="*/ 109 h 111"/>
                <a:gd name="T16" fmla="*/ 33 w 111"/>
                <a:gd name="T17" fmla="*/ 105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5 h 111"/>
                <a:gd name="T24" fmla="*/ 0 w 111"/>
                <a:gd name="T25" fmla="*/ 55 h 111"/>
                <a:gd name="T26" fmla="*/ 0 w 111"/>
                <a:gd name="T27" fmla="*/ 44 h 111"/>
                <a:gd name="T28" fmla="*/ 4 w 111"/>
                <a:gd name="T29" fmla="*/ 32 h 111"/>
                <a:gd name="T30" fmla="*/ 15 w 111"/>
                <a:gd name="T31" fmla="*/ 15 h 111"/>
                <a:gd name="T32" fmla="*/ 33 w 111"/>
                <a:gd name="T33" fmla="*/ 4 h 111"/>
                <a:gd name="T34" fmla="*/ 44 w 111"/>
                <a:gd name="T35" fmla="*/ 0 h 111"/>
                <a:gd name="T36" fmla="*/ 56 w 111"/>
                <a:gd name="T37" fmla="*/ 0 h 111"/>
                <a:gd name="T38" fmla="*/ 65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6 w 111"/>
                <a:gd name="T45" fmla="*/ 32 h 111"/>
                <a:gd name="T46" fmla="*/ 110 w 111"/>
                <a:gd name="T47" fmla="*/ 44 h 111"/>
                <a:gd name="T48" fmla="*/ 111 w 111"/>
                <a:gd name="T4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5"/>
                  </a:moveTo>
                  <a:lnTo>
                    <a:pt x="110" y="65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5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5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5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2"/>
                  </a:lnTo>
                  <a:lnTo>
                    <a:pt x="110" y="44"/>
                  </a:lnTo>
                  <a:lnTo>
                    <a:pt x="111" y="55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2" name="Freeform 24"/>
            <p:cNvSpPr>
              <a:spLocks/>
            </p:cNvSpPr>
            <p:nvPr/>
          </p:nvSpPr>
          <p:spPr bwMode="auto">
            <a:xfrm>
              <a:off x="3770313" y="1820863"/>
              <a:ext cx="88900" cy="88900"/>
            </a:xfrm>
            <a:custGeom>
              <a:avLst/>
              <a:gdLst>
                <a:gd name="T0" fmla="*/ 111 w 111"/>
                <a:gd name="T1" fmla="*/ 55 h 111"/>
                <a:gd name="T2" fmla="*/ 110 w 111"/>
                <a:gd name="T3" fmla="*/ 65 h 111"/>
                <a:gd name="T4" fmla="*/ 106 w 111"/>
                <a:gd name="T5" fmla="*/ 77 h 111"/>
                <a:gd name="T6" fmla="*/ 94 w 111"/>
                <a:gd name="T7" fmla="*/ 94 h 111"/>
                <a:gd name="T8" fmla="*/ 77 w 111"/>
                <a:gd name="T9" fmla="*/ 105 h 111"/>
                <a:gd name="T10" fmla="*/ 65 w 111"/>
                <a:gd name="T11" fmla="*/ 109 h 111"/>
                <a:gd name="T12" fmla="*/ 56 w 111"/>
                <a:gd name="T13" fmla="*/ 111 h 111"/>
                <a:gd name="T14" fmla="*/ 44 w 111"/>
                <a:gd name="T15" fmla="*/ 109 h 111"/>
                <a:gd name="T16" fmla="*/ 33 w 111"/>
                <a:gd name="T17" fmla="*/ 105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5 h 111"/>
                <a:gd name="T24" fmla="*/ 0 w 111"/>
                <a:gd name="T25" fmla="*/ 55 h 111"/>
                <a:gd name="T26" fmla="*/ 0 w 111"/>
                <a:gd name="T27" fmla="*/ 44 h 111"/>
                <a:gd name="T28" fmla="*/ 4 w 111"/>
                <a:gd name="T29" fmla="*/ 32 h 111"/>
                <a:gd name="T30" fmla="*/ 15 w 111"/>
                <a:gd name="T31" fmla="*/ 15 h 111"/>
                <a:gd name="T32" fmla="*/ 33 w 111"/>
                <a:gd name="T33" fmla="*/ 4 h 111"/>
                <a:gd name="T34" fmla="*/ 44 w 111"/>
                <a:gd name="T35" fmla="*/ 0 h 111"/>
                <a:gd name="T36" fmla="*/ 56 w 111"/>
                <a:gd name="T37" fmla="*/ 0 h 111"/>
                <a:gd name="T38" fmla="*/ 65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6 w 111"/>
                <a:gd name="T45" fmla="*/ 32 h 111"/>
                <a:gd name="T46" fmla="*/ 110 w 111"/>
                <a:gd name="T47" fmla="*/ 44 h 111"/>
                <a:gd name="T48" fmla="*/ 111 w 111"/>
                <a:gd name="T4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5"/>
                  </a:moveTo>
                  <a:lnTo>
                    <a:pt x="110" y="65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5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5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5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2"/>
                  </a:lnTo>
                  <a:lnTo>
                    <a:pt x="110" y="44"/>
                  </a:lnTo>
                  <a:lnTo>
                    <a:pt x="111" y="55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3" name="Freeform 25"/>
            <p:cNvSpPr>
              <a:spLocks/>
            </p:cNvSpPr>
            <p:nvPr/>
          </p:nvSpPr>
          <p:spPr bwMode="auto">
            <a:xfrm>
              <a:off x="4165600" y="1854200"/>
              <a:ext cx="87313" cy="87313"/>
            </a:xfrm>
            <a:custGeom>
              <a:avLst/>
              <a:gdLst>
                <a:gd name="T0" fmla="*/ 112 w 112"/>
                <a:gd name="T1" fmla="*/ 56 h 111"/>
                <a:gd name="T2" fmla="*/ 110 w 112"/>
                <a:gd name="T3" fmla="*/ 65 h 111"/>
                <a:gd name="T4" fmla="*/ 106 w 112"/>
                <a:gd name="T5" fmla="*/ 77 h 111"/>
                <a:gd name="T6" fmla="*/ 94 w 112"/>
                <a:gd name="T7" fmla="*/ 94 h 111"/>
                <a:gd name="T8" fmla="*/ 77 w 112"/>
                <a:gd name="T9" fmla="*/ 106 h 111"/>
                <a:gd name="T10" fmla="*/ 66 w 112"/>
                <a:gd name="T11" fmla="*/ 109 h 111"/>
                <a:gd name="T12" fmla="*/ 56 w 112"/>
                <a:gd name="T13" fmla="*/ 111 h 111"/>
                <a:gd name="T14" fmla="*/ 45 w 112"/>
                <a:gd name="T15" fmla="*/ 109 h 111"/>
                <a:gd name="T16" fmla="*/ 33 w 112"/>
                <a:gd name="T17" fmla="*/ 106 h 111"/>
                <a:gd name="T18" fmla="*/ 16 w 112"/>
                <a:gd name="T19" fmla="*/ 94 h 111"/>
                <a:gd name="T20" fmla="*/ 4 w 112"/>
                <a:gd name="T21" fmla="*/ 77 h 111"/>
                <a:gd name="T22" fmla="*/ 0 w 112"/>
                <a:gd name="T23" fmla="*/ 65 h 111"/>
                <a:gd name="T24" fmla="*/ 0 w 112"/>
                <a:gd name="T25" fmla="*/ 56 h 111"/>
                <a:gd name="T26" fmla="*/ 0 w 112"/>
                <a:gd name="T27" fmla="*/ 44 h 111"/>
                <a:gd name="T28" fmla="*/ 4 w 112"/>
                <a:gd name="T29" fmla="*/ 33 h 111"/>
                <a:gd name="T30" fmla="*/ 16 w 112"/>
                <a:gd name="T31" fmla="*/ 15 h 111"/>
                <a:gd name="T32" fmla="*/ 33 w 112"/>
                <a:gd name="T33" fmla="*/ 4 h 111"/>
                <a:gd name="T34" fmla="*/ 45 w 112"/>
                <a:gd name="T35" fmla="*/ 0 h 111"/>
                <a:gd name="T36" fmla="*/ 56 w 112"/>
                <a:gd name="T37" fmla="*/ 0 h 111"/>
                <a:gd name="T38" fmla="*/ 66 w 112"/>
                <a:gd name="T39" fmla="*/ 0 h 111"/>
                <a:gd name="T40" fmla="*/ 77 w 112"/>
                <a:gd name="T41" fmla="*/ 4 h 111"/>
                <a:gd name="T42" fmla="*/ 94 w 112"/>
                <a:gd name="T43" fmla="*/ 15 h 111"/>
                <a:gd name="T44" fmla="*/ 106 w 112"/>
                <a:gd name="T45" fmla="*/ 33 h 111"/>
                <a:gd name="T46" fmla="*/ 110 w 112"/>
                <a:gd name="T47" fmla="*/ 44 h 111"/>
                <a:gd name="T48" fmla="*/ 112 w 112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1">
                  <a:moveTo>
                    <a:pt x="112" y="56"/>
                  </a:moveTo>
                  <a:lnTo>
                    <a:pt x="110" y="65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6" y="109"/>
                  </a:lnTo>
                  <a:lnTo>
                    <a:pt x="56" y="111"/>
                  </a:lnTo>
                  <a:lnTo>
                    <a:pt x="45" y="109"/>
                  </a:lnTo>
                  <a:lnTo>
                    <a:pt x="33" y="106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6" y="15"/>
                  </a:lnTo>
                  <a:lnTo>
                    <a:pt x="33" y="4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4" name="Freeform 26"/>
            <p:cNvSpPr>
              <a:spLocks/>
            </p:cNvSpPr>
            <p:nvPr/>
          </p:nvSpPr>
          <p:spPr bwMode="auto">
            <a:xfrm>
              <a:off x="4165600" y="1854200"/>
              <a:ext cx="87313" cy="87313"/>
            </a:xfrm>
            <a:custGeom>
              <a:avLst/>
              <a:gdLst>
                <a:gd name="T0" fmla="*/ 112 w 112"/>
                <a:gd name="T1" fmla="*/ 56 h 111"/>
                <a:gd name="T2" fmla="*/ 110 w 112"/>
                <a:gd name="T3" fmla="*/ 65 h 111"/>
                <a:gd name="T4" fmla="*/ 106 w 112"/>
                <a:gd name="T5" fmla="*/ 77 h 111"/>
                <a:gd name="T6" fmla="*/ 94 w 112"/>
                <a:gd name="T7" fmla="*/ 94 h 111"/>
                <a:gd name="T8" fmla="*/ 77 w 112"/>
                <a:gd name="T9" fmla="*/ 106 h 111"/>
                <a:gd name="T10" fmla="*/ 66 w 112"/>
                <a:gd name="T11" fmla="*/ 109 h 111"/>
                <a:gd name="T12" fmla="*/ 56 w 112"/>
                <a:gd name="T13" fmla="*/ 111 h 111"/>
                <a:gd name="T14" fmla="*/ 45 w 112"/>
                <a:gd name="T15" fmla="*/ 109 h 111"/>
                <a:gd name="T16" fmla="*/ 33 w 112"/>
                <a:gd name="T17" fmla="*/ 106 h 111"/>
                <a:gd name="T18" fmla="*/ 16 w 112"/>
                <a:gd name="T19" fmla="*/ 94 h 111"/>
                <a:gd name="T20" fmla="*/ 4 w 112"/>
                <a:gd name="T21" fmla="*/ 77 h 111"/>
                <a:gd name="T22" fmla="*/ 0 w 112"/>
                <a:gd name="T23" fmla="*/ 65 h 111"/>
                <a:gd name="T24" fmla="*/ 0 w 112"/>
                <a:gd name="T25" fmla="*/ 56 h 111"/>
                <a:gd name="T26" fmla="*/ 0 w 112"/>
                <a:gd name="T27" fmla="*/ 44 h 111"/>
                <a:gd name="T28" fmla="*/ 4 w 112"/>
                <a:gd name="T29" fmla="*/ 33 h 111"/>
                <a:gd name="T30" fmla="*/ 16 w 112"/>
                <a:gd name="T31" fmla="*/ 15 h 111"/>
                <a:gd name="T32" fmla="*/ 33 w 112"/>
                <a:gd name="T33" fmla="*/ 4 h 111"/>
                <a:gd name="T34" fmla="*/ 45 w 112"/>
                <a:gd name="T35" fmla="*/ 0 h 111"/>
                <a:gd name="T36" fmla="*/ 56 w 112"/>
                <a:gd name="T37" fmla="*/ 0 h 111"/>
                <a:gd name="T38" fmla="*/ 66 w 112"/>
                <a:gd name="T39" fmla="*/ 0 h 111"/>
                <a:gd name="T40" fmla="*/ 77 w 112"/>
                <a:gd name="T41" fmla="*/ 4 h 111"/>
                <a:gd name="T42" fmla="*/ 94 w 112"/>
                <a:gd name="T43" fmla="*/ 15 h 111"/>
                <a:gd name="T44" fmla="*/ 106 w 112"/>
                <a:gd name="T45" fmla="*/ 33 h 111"/>
                <a:gd name="T46" fmla="*/ 110 w 112"/>
                <a:gd name="T47" fmla="*/ 44 h 111"/>
                <a:gd name="T48" fmla="*/ 112 w 112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1">
                  <a:moveTo>
                    <a:pt x="112" y="56"/>
                  </a:moveTo>
                  <a:lnTo>
                    <a:pt x="110" y="65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6" y="109"/>
                  </a:lnTo>
                  <a:lnTo>
                    <a:pt x="56" y="111"/>
                  </a:lnTo>
                  <a:lnTo>
                    <a:pt x="45" y="109"/>
                  </a:lnTo>
                  <a:lnTo>
                    <a:pt x="33" y="106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6" y="15"/>
                  </a:lnTo>
                  <a:lnTo>
                    <a:pt x="33" y="4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2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5" name="Freeform 27"/>
            <p:cNvSpPr>
              <a:spLocks/>
            </p:cNvSpPr>
            <p:nvPr/>
          </p:nvSpPr>
          <p:spPr bwMode="auto">
            <a:xfrm>
              <a:off x="4557713" y="1912938"/>
              <a:ext cx="88900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5 h 111"/>
                <a:gd name="T4" fmla="*/ 105 w 111"/>
                <a:gd name="T5" fmla="*/ 77 h 111"/>
                <a:gd name="T6" fmla="*/ 94 w 111"/>
                <a:gd name="T7" fmla="*/ 94 h 111"/>
                <a:gd name="T8" fmla="*/ 77 w 111"/>
                <a:gd name="T9" fmla="*/ 106 h 111"/>
                <a:gd name="T10" fmla="*/ 65 w 111"/>
                <a:gd name="T11" fmla="*/ 109 h 111"/>
                <a:gd name="T12" fmla="*/ 55 w 111"/>
                <a:gd name="T13" fmla="*/ 111 h 111"/>
                <a:gd name="T14" fmla="*/ 44 w 111"/>
                <a:gd name="T15" fmla="*/ 109 h 111"/>
                <a:gd name="T16" fmla="*/ 32 w 111"/>
                <a:gd name="T17" fmla="*/ 106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5 h 111"/>
                <a:gd name="T24" fmla="*/ 0 w 111"/>
                <a:gd name="T25" fmla="*/ 56 h 111"/>
                <a:gd name="T26" fmla="*/ 0 w 111"/>
                <a:gd name="T27" fmla="*/ 44 h 111"/>
                <a:gd name="T28" fmla="*/ 4 w 111"/>
                <a:gd name="T29" fmla="*/ 33 h 111"/>
                <a:gd name="T30" fmla="*/ 15 w 111"/>
                <a:gd name="T31" fmla="*/ 15 h 111"/>
                <a:gd name="T32" fmla="*/ 32 w 111"/>
                <a:gd name="T33" fmla="*/ 4 h 111"/>
                <a:gd name="T34" fmla="*/ 44 w 111"/>
                <a:gd name="T35" fmla="*/ 0 h 111"/>
                <a:gd name="T36" fmla="*/ 55 w 111"/>
                <a:gd name="T37" fmla="*/ 0 h 111"/>
                <a:gd name="T38" fmla="*/ 65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5 w 111"/>
                <a:gd name="T45" fmla="*/ 33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5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5" y="109"/>
                  </a:lnTo>
                  <a:lnTo>
                    <a:pt x="55" y="111"/>
                  </a:lnTo>
                  <a:lnTo>
                    <a:pt x="44" y="109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6" name="Freeform 28"/>
            <p:cNvSpPr>
              <a:spLocks/>
            </p:cNvSpPr>
            <p:nvPr/>
          </p:nvSpPr>
          <p:spPr bwMode="auto">
            <a:xfrm>
              <a:off x="4557713" y="1912938"/>
              <a:ext cx="88900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5 h 111"/>
                <a:gd name="T4" fmla="*/ 105 w 111"/>
                <a:gd name="T5" fmla="*/ 77 h 111"/>
                <a:gd name="T6" fmla="*/ 94 w 111"/>
                <a:gd name="T7" fmla="*/ 94 h 111"/>
                <a:gd name="T8" fmla="*/ 77 w 111"/>
                <a:gd name="T9" fmla="*/ 106 h 111"/>
                <a:gd name="T10" fmla="*/ 65 w 111"/>
                <a:gd name="T11" fmla="*/ 109 h 111"/>
                <a:gd name="T12" fmla="*/ 55 w 111"/>
                <a:gd name="T13" fmla="*/ 111 h 111"/>
                <a:gd name="T14" fmla="*/ 44 w 111"/>
                <a:gd name="T15" fmla="*/ 109 h 111"/>
                <a:gd name="T16" fmla="*/ 32 w 111"/>
                <a:gd name="T17" fmla="*/ 106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5 h 111"/>
                <a:gd name="T24" fmla="*/ 0 w 111"/>
                <a:gd name="T25" fmla="*/ 56 h 111"/>
                <a:gd name="T26" fmla="*/ 0 w 111"/>
                <a:gd name="T27" fmla="*/ 44 h 111"/>
                <a:gd name="T28" fmla="*/ 4 w 111"/>
                <a:gd name="T29" fmla="*/ 33 h 111"/>
                <a:gd name="T30" fmla="*/ 15 w 111"/>
                <a:gd name="T31" fmla="*/ 15 h 111"/>
                <a:gd name="T32" fmla="*/ 32 w 111"/>
                <a:gd name="T33" fmla="*/ 4 h 111"/>
                <a:gd name="T34" fmla="*/ 44 w 111"/>
                <a:gd name="T35" fmla="*/ 0 h 111"/>
                <a:gd name="T36" fmla="*/ 55 w 111"/>
                <a:gd name="T37" fmla="*/ 0 h 111"/>
                <a:gd name="T38" fmla="*/ 65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5 w 111"/>
                <a:gd name="T45" fmla="*/ 33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5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5" y="109"/>
                  </a:lnTo>
                  <a:lnTo>
                    <a:pt x="55" y="111"/>
                  </a:lnTo>
                  <a:lnTo>
                    <a:pt x="44" y="109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7" name="Freeform 29"/>
            <p:cNvSpPr>
              <a:spLocks/>
            </p:cNvSpPr>
            <p:nvPr/>
          </p:nvSpPr>
          <p:spPr bwMode="auto">
            <a:xfrm>
              <a:off x="4953000" y="1984375"/>
              <a:ext cx="88900" cy="88900"/>
            </a:xfrm>
            <a:custGeom>
              <a:avLst/>
              <a:gdLst>
                <a:gd name="T0" fmla="*/ 111 w 111"/>
                <a:gd name="T1" fmla="*/ 56 h 112"/>
                <a:gd name="T2" fmla="*/ 109 w 111"/>
                <a:gd name="T3" fmla="*/ 65 h 112"/>
                <a:gd name="T4" fmla="*/ 106 w 111"/>
                <a:gd name="T5" fmla="*/ 77 h 112"/>
                <a:gd name="T6" fmla="*/ 94 w 111"/>
                <a:gd name="T7" fmla="*/ 94 h 112"/>
                <a:gd name="T8" fmla="*/ 77 w 111"/>
                <a:gd name="T9" fmla="*/ 106 h 112"/>
                <a:gd name="T10" fmla="*/ 65 w 111"/>
                <a:gd name="T11" fmla="*/ 110 h 112"/>
                <a:gd name="T12" fmla="*/ 56 w 111"/>
                <a:gd name="T13" fmla="*/ 112 h 112"/>
                <a:gd name="T14" fmla="*/ 44 w 111"/>
                <a:gd name="T15" fmla="*/ 110 h 112"/>
                <a:gd name="T16" fmla="*/ 33 w 111"/>
                <a:gd name="T17" fmla="*/ 106 h 112"/>
                <a:gd name="T18" fmla="*/ 15 w 111"/>
                <a:gd name="T19" fmla="*/ 94 h 112"/>
                <a:gd name="T20" fmla="*/ 4 w 111"/>
                <a:gd name="T21" fmla="*/ 77 h 112"/>
                <a:gd name="T22" fmla="*/ 0 w 111"/>
                <a:gd name="T23" fmla="*/ 65 h 112"/>
                <a:gd name="T24" fmla="*/ 0 w 111"/>
                <a:gd name="T25" fmla="*/ 56 h 112"/>
                <a:gd name="T26" fmla="*/ 0 w 111"/>
                <a:gd name="T27" fmla="*/ 44 h 112"/>
                <a:gd name="T28" fmla="*/ 4 w 111"/>
                <a:gd name="T29" fmla="*/ 33 h 112"/>
                <a:gd name="T30" fmla="*/ 15 w 111"/>
                <a:gd name="T31" fmla="*/ 16 h 112"/>
                <a:gd name="T32" fmla="*/ 33 w 111"/>
                <a:gd name="T33" fmla="*/ 4 h 112"/>
                <a:gd name="T34" fmla="*/ 44 w 111"/>
                <a:gd name="T35" fmla="*/ 0 h 112"/>
                <a:gd name="T36" fmla="*/ 56 w 111"/>
                <a:gd name="T37" fmla="*/ 0 h 112"/>
                <a:gd name="T38" fmla="*/ 65 w 111"/>
                <a:gd name="T39" fmla="*/ 0 h 112"/>
                <a:gd name="T40" fmla="*/ 77 w 111"/>
                <a:gd name="T41" fmla="*/ 4 h 112"/>
                <a:gd name="T42" fmla="*/ 94 w 111"/>
                <a:gd name="T43" fmla="*/ 16 h 112"/>
                <a:gd name="T44" fmla="*/ 106 w 111"/>
                <a:gd name="T45" fmla="*/ 33 h 112"/>
                <a:gd name="T46" fmla="*/ 109 w 111"/>
                <a:gd name="T47" fmla="*/ 44 h 112"/>
                <a:gd name="T48" fmla="*/ 111 w 111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2">
                  <a:moveTo>
                    <a:pt x="111" y="56"/>
                  </a:moveTo>
                  <a:lnTo>
                    <a:pt x="109" y="65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5" y="110"/>
                  </a:lnTo>
                  <a:lnTo>
                    <a:pt x="56" y="112"/>
                  </a:lnTo>
                  <a:lnTo>
                    <a:pt x="44" y="110"/>
                  </a:lnTo>
                  <a:lnTo>
                    <a:pt x="33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6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6"/>
                  </a:lnTo>
                  <a:lnTo>
                    <a:pt x="106" y="33"/>
                  </a:lnTo>
                  <a:lnTo>
                    <a:pt x="109" y="44"/>
                  </a:lnTo>
                  <a:lnTo>
                    <a:pt x="111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8" name="Freeform 30"/>
            <p:cNvSpPr>
              <a:spLocks/>
            </p:cNvSpPr>
            <p:nvPr/>
          </p:nvSpPr>
          <p:spPr bwMode="auto">
            <a:xfrm>
              <a:off x="4953000" y="1984375"/>
              <a:ext cx="88900" cy="88900"/>
            </a:xfrm>
            <a:custGeom>
              <a:avLst/>
              <a:gdLst>
                <a:gd name="T0" fmla="*/ 111 w 111"/>
                <a:gd name="T1" fmla="*/ 56 h 112"/>
                <a:gd name="T2" fmla="*/ 109 w 111"/>
                <a:gd name="T3" fmla="*/ 65 h 112"/>
                <a:gd name="T4" fmla="*/ 106 w 111"/>
                <a:gd name="T5" fmla="*/ 77 h 112"/>
                <a:gd name="T6" fmla="*/ 94 w 111"/>
                <a:gd name="T7" fmla="*/ 94 h 112"/>
                <a:gd name="T8" fmla="*/ 77 w 111"/>
                <a:gd name="T9" fmla="*/ 106 h 112"/>
                <a:gd name="T10" fmla="*/ 65 w 111"/>
                <a:gd name="T11" fmla="*/ 110 h 112"/>
                <a:gd name="T12" fmla="*/ 56 w 111"/>
                <a:gd name="T13" fmla="*/ 112 h 112"/>
                <a:gd name="T14" fmla="*/ 44 w 111"/>
                <a:gd name="T15" fmla="*/ 110 h 112"/>
                <a:gd name="T16" fmla="*/ 33 w 111"/>
                <a:gd name="T17" fmla="*/ 106 h 112"/>
                <a:gd name="T18" fmla="*/ 15 w 111"/>
                <a:gd name="T19" fmla="*/ 94 h 112"/>
                <a:gd name="T20" fmla="*/ 4 w 111"/>
                <a:gd name="T21" fmla="*/ 77 h 112"/>
                <a:gd name="T22" fmla="*/ 0 w 111"/>
                <a:gd name="T23" fmla="*/ 65 h 112"/>
                <a:gd name="T24" fmla="*/ 0 w 111"/>
                <a:gd name="T25" fmla="*/ 56 h 112"/>
                <a:gd name="T26" fmla="*/ 0 w 111"/>
                <a:gd name="T27" fmla="*/ 44 h 112"/>
                <a:gd name="T28" fmla="*/ 4 w 111"/>
                <a:gd name="T29" fmla="*/ 33 h 112"/>
                <a:gd name="T30" fmla="*/ 15 w 111"/>
                <a:gd name="T31" fmla="*/ 16 h 112"/>
                <a:gd name="T32" fmla="*/ 33 w 111"/>
                <a:gd name="T33" fmla="*/ 4 h 112"/>
                <a:gd name="T34" fmla="*/ 44 w 111"/>
                <a:gd name="T35" fmla="*/ 0 h 112"/>
                <a:gd name="T36" fmla="*/ 56 w 111"/>
                <a:gd name="T37" fmla="*/ 0 h 112"/>
                <a:gd name="T38" fmla="*/ 65 w 111"/>
                <a:gd name="T39" fmla="*/ 0 h 112"/>
                <a:gd name="T40" fmla="*/ 77 w 111"/>
                <a:gd name="T41" fmla="*/ 4 h 112"/>
                <a:gd name="T42" fmla="*/ 94 w 111"/>
                <a:gd name="T43" fmla="*/ 16 h 112"/>
                <a:gd name="T44" fmla="*/ 106 w 111"/>
                <a:gd name="T45" fmla="*/ 33 h 112"/>
                <a:gd name="T46" fmla="*/ 109 w 111"/>
                <a:gd name="T47" fmla="*/ 44 h 112"/>
                <a:gd name="T48" fmla="*/ 111 w 111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2">
                  <a:moveTo>
                    <a:pt x="111" y="56"/>
                  </a:moveTo>
                  <a:lnTo>
                    <a:pt x="109" y="65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5" y="110"/>
                  </a:lnTo>
                  <a:lnTo>
                    <a:pt x="56" y="112"/>
                  </a:lnTo>
                  <a:lnTo>
                    <a:pt x="44" y="110"/>
                  </a:lnTo>
                  <a:lnTo>
                    <a:pt x="33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6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6"/>
                  </a:lnTo>
                  <a:lnTo>
                    <a:pt x="106" y="33"/>
                  </a:lnTo>
                  <a:lnTo>
                    <a:pt x="109" y="44"/>
                  </a:lnTo>
                  <a:lnTo>
                    <a:pt x="111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29" name="Freeform 31"/>
            <p:cNvSpPr>
              <a:spLocks/>
            </p:cNvSpPr>
            <p:nvPr/>
          </p:nvSpPr>
          <p:spPr bwMode="auto">
            <a:xfrm>
              <a:off x="5348288" y="1525588"/>
              <a:ext cx="87313" cy="88900"/>
            </a:xfrm>
            <a:custGeom>
              <a:avLst/>
              <a:gdLst>
                <a:gd name="T0" fmla="*/ 112 w 112"/>
                <a:gd name="T1" fmla="*/ 56 h 112"/>
                <a:gd name="T2" fmla="*/ 110 w 112"/>
                <a:gd name="T3" fmla="*/ 66 h 112"/>
                <a:gd name="T4" fmla="*/ 106 w 112"/>
                <a:gd name="T5" fmla="*/ 77 h 112"/>
                <a:gd name="T6" fmla="*/ 94 w 112"/>
                <a:gd name="T7" fmla="*/ 94 h 112"/>
                <a:gd name="T8" fmla="*/ 77 w 112"/>
                <a:gd name="T9" fmla="*/ 106 h 112"/>
                <a:gd name="T10" fmla="*/ 66 w 112"/>
                <a:gd name="T11" fmla="*/ 110 h 112"/>
                <a:gd name="T12" fmla="*/ 56 w 112"/>
                <a:gd name="T13" fmla="*/ 112 h 112"/>
                <a:gd name="T14" fmla="*/ 44 w 112"/>
                <a:gd name="T15" fmla="*/ 110 h 112"/>
                <a:gd name="T16" fmla="*/ 33 w 112"/>
                <a:gd name="T17" fmla="*/ 106 h 112"/>
                <a:gd name="T18" fmla="*/ 16 w 112"/>
                <a:gd name="T19" fmla="*/ 94 h 112"/>
                <a:gd name="T20" fmla="*/ 4 w 112"/>
                <a:gd name="T21" fmla="*/ 77 h 112"/>
                <a:gd name="T22" fmla="*/ 0 w 112"/>
                <a:gd name="T23" fmla="*/ 66 h 112"/>
                <a:gd name="T24" fmla="*/ 0 w 112"/>
                <a:gd name="T25" fmla="*/ 56 h 112"/>
                <a:gd name="T26" fmla="*/ 0 w 112"/>
                <a:gd name="T27" fmla="*/ 45 h 112"/>
                <a:gd name="T28" fmla="*/ 4 w 112"/>
                <a:gd name="T29" fmla="*/ 33 h 112"/>
                <a:gd name="T30" fmla="*/ 16 w 112"/>
                <a:gd name="T31" fmla="*/ 16 h 112"/>
                <a:gd name="T32" fmla="*/ 33 w 112"/>
                <a:gd name="T33" fmla="*/ 4 h 112"/>
                <a:gd name="T34" fmla="*/ 44 w 112"/>
                <a:gd name="T35" fmla="*/ 0 h 112"/>
                <a:gd name="T36" fmla="*/ 56 w 112"/>
                <a:gd name="T37" fmla="*/ 0 h 112"/>
                <a:gd name="T38" fmla="*/ 66 w 112"/>
                <a:gd name="T39" fmla="*/ 0 h 112"/>
                <a:gd name="T40" fmla="*/ 77 w 112"/>
                <a:gd name="T41" fmla="*/ 4 h 112"/>
                <a:gd name="T42" fmla="*/ 94 w 112"/>
                <a:gd name="T43" fmla="*/ 16 h 112"/>
                <a:gd name="T44" fmla="*/ 106 w 112"/>
                <a:gd name="T45" fmla="*/ 33 h 112"/>
                <a:gd name="T46" fmla="*/ 110 w 112"/>
                <a:gd name="T47" fmla="*/ 45 h 112"/>
                <a:gd name="T48" fmla="*/ 112 w 112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2">
                  <a:moveTo>
                    <a:pt x="112" y="56"/>
                  </a:moveTo>
                  <a:lnTo>
                    <a:pt x="110" y="66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6" y="110"/>
                  </a:lnTo>
                  <a:lnTo>
                    <a:pt x="56" y="112"/>
                  </a:lnTo>
                  <a:lnTo>
                    <a:pt x="44" y="110"/>
                  </a:lnTo>
                  <a:lnTo>
                    <a:pt x="33" y="106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5"/>
                  </a:lnTo>
                  <a:lnTo>
                    <a:pt x="4" y="33"/>
                  </a:lnTo>
                  <a:lnTo>
                    <a:pt x="16" y="16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7" y="4"/>
                  </a:lnTo>
                  <a:lnTo>
                    <a:pt x="94" y="16"/>
                  </a:lnTo>
                  <a:lnTo>
                    <a:pt x="106" y="33"/>
                  </a:lnTo>
                  <a:lnTo>
                    <a:pt x="110" y="45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0" name="Freeform 32"/>
            <p:cNvSpPr>
              <a:spLocks/>
            </p:cNvSpPr>
            <p:nvPr/>
          </p:nvSpPr>
          <p:spPr bwMode="auto">
            <a:xfrm>
              <a:off x="5348288" y="1525588"/>
              <a:ext cx="87313" cy="88900"/>
            </a:xfrm>
            <a:custGeom>
              <a:avLst/>
              <a:gdLst>
                <a:gd name="T0" fmla="*/ 112 w 112"/>
                <a:gd name="T1" fmla="*/ 56 h 112"/>
                <a:gd name="T2" fmla="*/ 110 w 112"/>
                <a:gd name="T3" fmla="*/ 66 h 112"/>
                <a:gd name="T4" fmla="*/ 106 w 112"/>
                <a:gd name="T5" fmla="*/ 77 h 112"/>
                <a:gd name="T6" fmla="*/ 94 w 112"/>
                <a:gd name="T7" fmla="*/ 94 h 112"/>
                <a:gd name="T8" fmla="*/ 77 w 112"/>
                <a:gd name="T9" fmla="*/ 106 h 112"/>
                <a:gd name="T10" fmla="*/ 66 w 112"/>
                <a:gd name="T11" fmla="*/ 110 h 112"/>
                <a:gd name="T12" fmla="*/ 56 w 112"/>
                <a:gd name="T13" fmla="*/ 112 h 112"/>
                <a:gd name="T14" fmla="*/ 44 w 112"/>
                <a:gd name="T15" fmla="*/ 110 h 112"/>
                <a:gd name="T16" fmla="*/ 33 w 112"/>
                <a:gd name="T17" fmla="*/ 106 h 112"/>
                <a:gd name="T18" fmla="*/ 16 w 112"/>
                <a:gd name="T19" fmla="*/ 94 h 112"/>
                <a:gd name="T20" fmla="*/ 4 w 112"/>
                <a:gd name="T21" fmla="*/ 77 h 112"/>
                <a:gd name="T22" fmla="*/ 0 w 112"/>
                <a:gd name="T23" fmla="*/ 66 h 112"/>
                <a:gd name="T24" fmla="*/ 0 w 112"/>
                <a:gd name="T25" fmla="*/ 56 h 112"/>
                <a:gd name="T26" fmla="*/ 0 w 112"/>
                <a:gd name="T27" fmla="*/ 45 h 112"/>
                <a:gd name="T28" fmla="*/ 4 w 112"/>
                <a:gd name="T29" fmla="*/ 33 h 112"/>
                <a:gd name="T30" fmla="*/ 16 w 112"/>
                <a:gd name="T31" fmla="*/ 16 h 112"/>
                <a:gd name="T32" fmla="*/ 33 w 112"/>
                <a:gd name="T33" fmla="*/ 4 h 112"/>
                <a:gd name="T34" fmla="*/ 44 w 112"/>
                <a:gd name="T35" fmla="*/ 0 h 112"/>
                <a:gd name="T36" fmla="*/ 56 w 112"/>
                <a:gd name="T37" fmla="*/ 0 h 112"/>
                <a:gd name="T38" fmla="*/ 66 w 112"/>
                <a:gd name="T39" fmla="*/ 0 h 112"/>
                <a:gd name="T40" fmla="*/ 77 w 112"/>
                <a:gd name="T41" fmla="*/ 4 h 112"/>
                <a:gd name="T42" fmla="*/ 94 w 112"/>
                <a:gd name="T43" fmla="*/ 16 h 112"/>
                <a:gd name="T44" fmla="*/ 106 w 112"/>
                <a:gd name="T45" fmla="*/ 33 h 112"/>
                <a:gd name="T46" fmla="*/ 110 w 112"/>
                <a:gd name="T47" fmla="*/ 45 h 112"/>
                <a:gd name="T48" fmla="*/ 112 w 112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2">
                  <a:moveTo>
                    <a:pt x="112" y="56"/>
                  </a:moveTo>
                  <a:lnTo>
                    <a:pt x="110" y="66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6" y="110"/>
                  </a:lnTo>
                  <a:lnTo>
                    <a:pt x="56" y="112"/>
                  </a:lnTo>
                  <a:lnTo>
                    <a:pt x="44" y="110"/>
                  </a:lnTo>
                  <a:lnTo>
                    <a:pt x="33" y="106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5"/>
                  </a:lnTo>
                  <a:lnTo>
                    <a:pt x="4" y="33"/>
                  </a:lnTo>
                  <a:lnTo>
                    <a:pt x="16" y="16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7" y="4"/>
                  </a:lnTo>
                  <a:lnTo>
                    <a:pt x="94" y="16"/>
                  </a:lnTo>
                  <a:lnTo>
                    <a:pt x="106" y="33"/>
                  </a:lnTo>
                  <a:lnTo>
                    <a:pt x="110" y="45"/>
                  </a:lnTo>
                  <a:lnTo>
                    <a:pt x="112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1" name="Freeform 33"/>
            <p:cNvSpPr>
              <a:spLocks/>
            </p:cNvSpPr>
            <p:nvPr/>
          </p:nvSpPr>
          <p:spPr bwMode="auto">
            <a:xfrm>
              <a:off x="5741988" y="1725613"/>
              <a:ext cx="88900" cy="88900"/>
            </a:xfrm>
            <a:custGeom>
              <a:avLst/>
              <a:gdLst>
                <a:gd name="T0" fmla="*/ 111 w 111"/>
                <a:gd name="T1" fmla="*/ 55 h 111"/>
                <a:gd name="T2" fmla="*/ 109 w 111"/>
                <a:gd name="T3" fmla="*/ 65 h 111"/>
                <a:gd name="T4" fmla="*/ 105 w 111"/>
                <a:gd name="T5" fmla="*/ 77 h 111"/>
                <a:gd name="T6" fmla="*/ 94 w 111"/>
                <a:gd name="T7" fmla="*/ 94 h 111"/>
                <a:gd name="T8" fmla="*/ 76 w 111"/>
                <a:gd name="T9" fmla="*/ 105 h 111"/>
                <a:gd name="T10" fmla="*/ 65 w 111"/>
                <a:gd name="T11" fmla="*/ 109 h 111"/>
                <a:gd name="T12" fmla="*/ 55 w 111"/>
                <a:gd name="T13" fmla="*/ 111 h 111"/>
                <a:gd name="T14" fmla="*/ 44 w 111"/>
                <a:gd name="T15" fmla="*/ 109 h 111"/>
                <a:gd name="T16" fmla="*/ 32 w 111"/>
                <a:gd name="T17" fmla="*/ 105 h 111"/>
                <a:gd name="T18" fmla="*/ 15 w 111"/>
                <a:gd name="T19" fmla="*/ 94 h 111"/>
                <a:gd name="T20" fmla="*/ 3 w 111"/>
                <a:gd name="T21" fmla="*/ 77 h 111"/>
                <a:gd name="T22" fmla="*/ 0 w 111"/>
                <a:gd name="T23" fmla="*/ 65 h 111"/>
                <a:gd name="T24" fmla="*/ 0 w 111"/>
                <a:gd name="T25" fmla="*/ 55 h 111"/>
                <a:gd name="T26" fmla="*/ 0 w 111"/>
                <a:gd name="T27" fmla="*/ 44 h 111"/>
                <a:gd name="T28" fmla="*/ 3 w 111"/>
                <a:gd name="T29" fmla="*/ 32 h 111"/>
                <a:gd name="T30" fmla="*/ 15 w 111"/>
                <a:gd name="T31" fmla="*/ 15 h 111"/>
                <a:gd name="T32" fmla="*/ 32 w 111"/>
                <a:gd name="T33" fmla="*/ 4 h 111"/>
                <a:gd name="T34" fmla="*/ 44 w 111"/>
                <a:gd name="T35" fmla="*/ 0 h 111"/>
                <a:gd name="T36" fmla="*/ 55 w 111"/>
                <a:gd name="T37" fmla="*/ 0 h 111"/>
                <a:gd name="T38" fmla="*/ 65 w 111"/>
                <a:gd name="T39" fmla="*/ 0 h 111"/>
                <a:gd name="T40" fmla="*/ 76 w 111"/>
                <a:gd name="T41" fmla="*/ 4 h 111"/>
                <a:gd name="T42" fmla="*/ 94 w 111"/>
                <a:gd name="T43" fmla="*/ 15 h 111"/>
                <a:gd name="T44" fmla="*/ 105 w 111"/>
                <a:gd name="T45" fmla="*/ 32 h 111"/>
                <a:gd name="T46" fmla="*/ 109 w 111"/>
                <a:gd name="T47" fmla="*/ 44 h 111"/>
                <a:gd name="T48" fmla="*/ 111 w 111"/>
                <a:gd name="T4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5"/>
                  </a:moveTo>
                  <a:lnTo>
                    <a:pt x="109" y="65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6" y="105"/>
                  </a:lnTo>
                  <a:lnTo>
                    <a:pt x="65" y="109"/>
                  </a:lnTo>
                  <a:lnTo>
                    <a:pt x="55" y="111"/>
                  </a:lnTo>
                  <a:lnTo>
                    <a:pt x="44" y="109"/>
                  </a:lnTo>
                  <a:lnTo>
                    <a:pt x="32" y="105"/>
                  </a:lnTo>
                  <a:lnTo>
                    <a:pt x="15" y="94"/>
                  </a:lnTo>
                  <a:lnTo>
                    <a:pt x="3" y="77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3" y="32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4"/>
                  </a:lnTo>
                  <a:lnTo>
                    <a:pt x="94" y="15"/>
                  </a:lnTo>
                  <a:lnTo>
                    <a:pt x="105" y="32"/>
                  </a:lnTo>
                  <a:lnTo>
                    <a:pt x="109" y="44"/>
                  </a:lnTo>
                  <a:lnTo>
                    <a:pt x="111" y="55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2" name="Freeform 34"/>
            <p:cNvSpPr>
              <a:spLocks/>
            </p:cNvSpPr>
            <p:nvPr/>
          </p:nvSpPr>
          <p:spPr bwMode="auto">
            <a:xfrm>
              <a:off x="5741988" y="1725613"/>
              <a:ext cx="88900" cy="88900"/>
            </a:xfrm>
            <a:custGeom>
              <a:avLst/>
              <a:gdLst>
                <a:gd name="T0" fmla="*/ 111 w 111"/>
                <a:gd name="T1" fmla="*/ 55 h 111"/>
                <a:gd name="T2" fmla="*/ 109 w 111"/>
                <a:gd name="T3" fmla="*/ 65 h 111"/>
                <a:gd name="T4" fmla="*/ 105 w 111"/>
                <a:gd name="T5" fmla="*/ 77 h 111"/>
                <a:gd name="T6" fmla="*/ 94 w 111"/>
                <a:gd name="T7" fmla="*/ 94 h 111"/>
                <a:gd name="T8" fmla="*/ 76 w 111"/>
                <a:gd name="T9" fmla="*/ 105 h 111"/>
                <a:gd name="T10" fmla="*/ 65 w 111"/>
                <a:gd name="T11" fmla="*/ 109 h 111"/>
                <a:gd name="T12" fmla="*/ 55 w 111"/>
                <a:gd name="T13" fmla="*/ 111 h 111"/>
                <a:gd name="T14" fmla="*/ 44 w 111"/>
                <a:gd name="T15" fmla="*/ 109 h 111"/>
                <a:gd name="T16" fmla="*/ 32 w 111"/>
                <a:gd name="T17" fmla="*/ 105 h 111"/>
                <a:gd name="T18" fmla="*/ 15 w 111"/>
                <a:gd name="T19" fmla="*/ 94 h 111"/>
                <a:gd name="T20" fmla="*/ 3 w 111"/>
                <a:gd name="T21" fmla="*/ 77 h 111"/>
                <a:gd name="T22" fmla="*/ 0 w 111"/>
                <a:gd name="T23" fmla="*/ 65 h 111"/>
                <a:gd name="T24" fmla="*/ 0 w 111"/>
                <a:gd name="T25" fmla="*/ 55 h 111"/>
                <a:gd name="T26" fmla="*/ 0 w 111"/>
                <a:gd name="T27" fmla="*/ 44 h 111"/>
                <a:gd name="T28" fmla="*/ 3 w 111"/>
                <a:gd name="T29" fmla="*/ 32 h 111"/>
                <a:gd name="T30" fmla="*/ 15 w 111"/>
                <a:gd name="T31" fmla="*/ 15 h 111"/>
                <a:gd name="T32" fmla="*/ 32 w 111"/>
                <a:gd name="T33" fmla="*/ 4 h 111"/>
                <a:gd name="T34" fmla="*/ 44 w 111"/>
                <a:gd name="T35" fmla="*/ 0 h 111"/>
                <a:gd name="T36" fmla="*/ 55 w 111"/>
                <a:gd name="T37" fmla="*/ 0 h 111"/>
                <a:gd name="T38" fmla="*/ 65 w 111"/>
                <a:gd name="T39" fmla="*/ 0 h 111"/>
                <a:gd name="T40" fmla="*/ 76 w 111"/>
                <a:gd name="T41" fmla="*/ 4 h 111"/>
                <a:gd name="T42" fmla="*/ 94 w 111"/>
                <a:gd name="T43" fmla="*/ 15 h 111"/>
                <a:gd name="T44" fmla="*/ 105 w 111"/>
                <a:gd name="T45" fmla="*/ 32 h 111"/>
                <a:gd name="T46" fmla="*/ 109 w 111"/>
                <a:gd name="T47" fmla="*/ 44 h 111"/>
                <a:gd name="T48" fmla="*/ 111 w 111"/>
                <a:gd name="T4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5"/>
                  </a:moveTo>
                  <a:lnTo>
                    <a:pt x="109" y="65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6" y="105"/>
                  </a:lnTo>
                  <a:lnTo>
                    <a:pt x="65" y="109"/>
                  </a:lnTo>
                  <a:lnTo>
                    <a:pt x="55" y="111"/>
                  </a:lnTo>
                  <a:lnTo>
                    <a:pt x="44" y="109"/>
                  </a:lnTo>
                  <a:lnTo>
                    <a:pt x="32" y="105"/>
                  </a:lnTo>
                  <a:lnTo>
                    <a:pt x="15" y="94"/>
                  </a:lnTo>
                  <a:lnTo>
                    <a:pt x="3" y="77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3" y="32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4"/>
                  </a:lnTo>
                  <a:lnTo>
                    <a:pt x="94" y="15"/>
                  </a:lnTo>
                  <a:lnTo>
                    <a:pt x="105" y="32"/>
                  </a:lnTo>
                  <a:lnTo>
                    <a:pt x="109" y="44"/>
                  </a:lnTo>
                  <a:lnTo>
                    <a:pt x="111" y="55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3" name="Freeform 35"/>
            <p:cNvSpPr>
              <a:spLocks/>
            </p:cNvSpPr>
            <p:nvPr/>
          </p:nvSpPr>
          <p:spPr bwMode="auto">
            <a:xfrm>
              <a:off x="6137275" y="1703388"/>
              <a:ext cx="88900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7 h 111"/>
                <a:gd name="T4" fmla="*/ 105 w 111"/>
                <a:gd name="T5" fmla="*/ 77 h 111"/>
                <a:gd name="T6" fmla="*/ 94 w 111"/>
                <a:gd name="T7" fmla="*/ 94 h 111"/>
                <a:gd name="T8" fmla="*/ 77 w 111"/>
                <a:gd name="T9" fmla="*/ 106 h 111"/>
                <a:gd name="T10" fmla="*/ 67 w 111"/>
                <a:gd name="T11" fmla="*/ 109 h 111"/>
                <a:gd name="T12" fmla="*/ 56 w 111"/>
                <a:gd name="T13" fmla="*/ 111 h 111"/>
                <a:gd name="T14" fmla="*/ 44 w 111"/>
                <a:gd name="T15" fmla="*/ 109 h 111"/>
                <a:gd name="T16" fmla="*/ 33 w 111"/>
                <a:gd name="T17" fmla="*/ 106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7 h 111"/>
                <a:gd name="T24" fmla="*/ 0 w 111"/>
                <a:gd name="T25" fmla="*/ 56 h 111"/>
                <a:gd name="T26" fmla="*/ 0 w 111"/>
                <a:gd name="T27" fmla="*/ 44 h 111"/>
                <a:gd name="T28" fmla="*/ 4 w 111"/>
                <a:gd name="T29" fmla="*/ 33 h 111"/>
                <a:gd name="T30" fmla="*/ 15 w 111"/>
                <a:gd name="T31" fmla="*/ 15 h 111"/>
                <a:gd name="T32" fmla="*/ 33 w 111"/>
                <a:gd name="T33" fmla="*/ 4 h 111"/>
                <a:gd name="T34" fmla="*/ 44 w 111"/>
                <a:gd name="T35" fmla="*/ 0 h 111"/>
                <a:gd name="T36" fmla="*/ 56 w 111"/>
                <a:gd name="T37" fmla="*/ 0 h 111"/>
                <a:gd name="T38" fmla="*/ 67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5 w 111"/>
                <a:gd name="T45" fmla="*/ 33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7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7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4" name="Freeform 36"/>
            <p:cNvSpPr>
              <a:spLocks/>
            </p:cNvSpPr>
            <p:nvPr/>
          </p:nvSpPr>
          <p:spPr bwMode="auto">
            <a:xfrm>
              <a:off x="6137275" y="1703388"/>
              <a:ext cx="88900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7 h 111"/>
                <a:gd name="T4" fmla="*/ 105 w 111"/>
                <a:gd name="T5" fmla="*/ 77 h 111"/>
                <a:gd name="T6" fmla="*/ 94 w 111"/>
                <a:gd name="T7" fmla="*/ 94 h 111"/>
                <a:gd name="T8" fmla="*/ 77 w 111"/>
                <a:gd name="T9" fmla="*/ 106 h 111"/>
                <a:gd name="T10" fmla="*/ 67 w 111"/>
                <a:gd name="T11" fmla="*/ 109 h 111"/>
                <a:gd name="T12" fmla="*/ 56 w 111"/>
                <a:gd name="T13" fmla="*/ 111 h 111"/>
                <a:gd name="T14" fmla="*/ 44 w 111"/>
                <a:gd name="T15" fmla="*/ 109 h 111"/>
                <a:gd name="T16" fmla="*/ 33 w 111"/>
                <a:gd name="T17" fmla="*/ 106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7 h 111"/>
                <a:gd name="T24" fmla="*/ 0 w 111"/>
                <a:gd name="T25" fmla="*/ 56 h 111"/>
                <a:gd name="T26" fmla="*/ 0 w 111"/>
                <a:gd name="T27" fmla="*/ 44 h 111"/>
                <a:gd name="T28" fmla="*/ 4 w 111"/>
                <a:gd name="T29" fmla="*/ 33 h 111"/>
                <a:gd name="T30" fmla="*/ 15 w 111"/>
                <a:gd name="T31" fmla="*/ 15 h 111"/>
                <a:gd name="T32" fmla="*/ 33 w 111"/>
                <a:gd name="T33" fmla="*/ 4 h 111"/>
                <a:gd name="T34" fmla="*/ 44 w 111"/>
                <a:gd name="T35" fmla="*/ 0 h 111"/>
                <a:gd name="T36" fmla="*/ 56 w 111"/>
                <a:gd name="T37" fmla="*/ 0 h 111"/>
                <a:gd name="T38" fmla="*/ 67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5 w 111"/>
                <a:gd name="T45" fmla="*/ 33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7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7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5" name="Freeform 37"/>
            <p:cNvSpPr>
              <a:spLocks/>
            </p:cNvSpPr>
            <p:nvPr/>
          </p:nvSpPr>
          <p:spPr bwMode="auto">
            <a:xfrm>
              <a:off x="6530975" y="1946275"/>
              <a:ext cx="87313" cy="88900"/>
            </a:xfrm>
            <a:custGeom>
              <a:avLst/>
              <a:gdLst>
                <a:gd name="T0" fmla="*/ 112 w 112"/>
                <a:gd name="T1" fmla="*/ 56 h 112"/>
                <a:gd name="T2" fmla="*/ 110 w 112"/>
                <a:gd name="T3" fmla="*/ 67 h 112"/>
                <a:gd name="T4" fmla="*/ 106 w 112"/>
                <a:gd name="T5" fmla="*/ 77 h 112"/>
                <a:gd name="T6" fmla="*/ 94 w 112"/>
                <a:gd name="T7" fmla="*/ 94 h 112"/>
                <a:gd name="T8" fmla="*/ 77 w 112"/>
                <a:gd name="T9" fmla="*/ 106 h 112"/>
                <a:gd name="T10" fmla="*/ 67 w 112"/>
                <a:gd name="T11" fmla="*/ 110 h 112"/>
                <a:gd name="T12" fmla="*/ 56 w 112"/>
                <a:gd name="T13" fmla="*/ 112 h 112"/>
                <a:gd name="T14" fmla="*/ 44 w 112"/>
                <a:gd name="T15" fmla="*/ 110 h 112"/>
                <a:gd name="T16" fmla="*/ 33 w 112"/>
                <a:gd name="T17" fmla="*/ 106 h 112"/>
                <a:gd name="T18" fmla="*/ 16 w 112"/>
                <a:gd name="T19" fmla="*/ 94 h 112"/>
                <a:gd name="T20" fmla="*/ 4 w 112"/>
                <a:gd name="T21" fmla="*/ 77 h 112"/>
                <a:gd name="T22" fmla="*/ 0 w 112"/>
                <a:gd name="T23" fmla="*/ 67 h 112"/>
                <a:gd name="T24" fmla="*/ 0 w 112"/>
                <a:gd name="T25" fmla="*/ 56 h 112"/>
                <a:gd name="T26" fmla="*/ 0 w 112"/>
                <a:gd name="T27" fmla="*/ 44 h 112"/>
                <a:gd name="T28" fmla="*/ 4 w 112"/>
                <a:gd name="T29" fmla="*/ 33 h 112"/>
                <a:gd name="T30" fmla="*/ 16 w 112"/>
                <a:gd name="T31" fmla="*/ 16 h 112"/>
                <a:gd name="T32" fmla="*/ 33 w 112"/>
                <a:gd name="T33" fmla="*/ 4 h 112"/>
                <a:gd name="T34" fmla="*/ 44 w 112"/>
                <a:gd name="T35" fmla="*/ 0 h 112"/>
                <a:gd name="T36" fmla="*/ 56 w 112"/>
                <a:gd name="T37" fmla="*/ 0 h 112"/>
                <a:gd name="T38" fmla="*/ 67 w 112"/>
                <a:gd name="T39" fmla="*/ 0 h 112"/>
                <a:gd name="T40" fmla="*/ 77 w 112"/>
                <a:gd name="T41" fmla="*/ 4 h 112"/>
                <a:gd name="T42" fmla="*/ 94 w 112"/>
                <a:gd name="T43" fmla="*/ 16 h 112"/>
                <a:gd name="T44" fmla="*/ 106 w 112"/>
                <a:gd name="T45" fmla="*/ 33 h 112"/>
                <a:gd name="T46" fmla="*/ 110 w 112"/>
                <a:gd name="T47" fmla="*/ 44 h 112"/>
                <a:gd name="T48" fmla="*/ 112 w 112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2">
                  <a:moveTo>
                    <a:pt x="112" y="56"/>
                  </a:moveTo>
                  <a:lnTo>
                    <a:pt x="110" y="67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7" y="110"/>
                  </a:lnTo>
                  <a:lnTo>
                    <a:pt x="56" y="112"/>
                  </a:lnTo>
                  <a:lnTo>
                    <a:pt x="44" y="110"/>
                  </a:lnTo>
                  <a:lnTo>
                    <a:pt x="33" y="106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6" y="16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7" y="4"/>
                  </a:lnTo>
                  <a:lnTo>
                    <a:pt x="94" y="16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6" name="Freeform 38"/>
            <p:cNvSpPr>
              <a:spLocks/>
            </p:cNvSpPr>
            <p:nvPr/>
          </p:nvSpPr>
          <p:spPr bwMode="auto">
            <a:xfrm>
              <a:off x="6530975" y="1946275"/>
              <a:ext cx="87313" cy="88900"/>
            </a:xfrm>
            <a:custGeom>
              <a:avLst/>
              <a:gdLst>
                <a:gd name="T0" fmla="*/ 112 w 112"/>
                <a:gd name="T1" fmla="*/ 56 h 112"/>
                <a:gd name="T2" fmla="*/ 110 w 112"/>
                <a:gd name="T3" fmla="*/ 67 h 112"/>
                <a:gd name="T4" fmla="*/ 106 w 112"/>
                <a:gd name="T5" fmla="*/ 77 h 112"/>
                <a:gd name="T6" fmla="*/ 94 w 112"/>
                <a:gd name="T7" fmla="*/ 94 h 112"/>
                <a:gd name="T8" fmla="*/ 77 w 112"/>
                <a:gd name="T9" fmla="*/ 106 h 112"/>
                <a:gd name="T10" fmla="*/ 67 w 112"/>
                <a:gd name="T11" fmla="*/ 110 h 112"/>
                <a:gd name="T12" fmla="*/ 56 w 112"/>
                <a:gd name="T13" fmla="*/ 112 h 112"/>
                <a:gd name="T14" fmla="*/ 44 w 112"/>
                <a:gd name="T15" fmla="*/ 110 h 112"/>
                <a:gd name="T16" fmla="*/ 33 w 112"/>
                <a:gd name="T17" fmla="*/ 106 h 112"/>
                <a:gd name="T18" fmla="*/ 16 w 112"/>
                <a:gd name="T19" fmla="*/ 94 h 112"/>
                <a:gd name="T20" fmla="*/ 4 w 112"/>
                <a:gd name="T21" fmla="*/ 77 h 112"/>
                <a:gd name="T22" fmla="*/ 0 w 112"/>
                <a:gd name="T23" fmla="*/ 67 h 112"/>
                <a:gd name="T24" fmla="*/ 0 w 112"/>
                <a:gd name="T25" fmla="*/ 56 h 112"/>
                <a:gd name="T26" fmla="*/ 0 w 112"/>
                <a:gd name="T27" fmla="*/ 44 h 112"/>
                <a:gd name="T28" fmla="*/ 4 w 112"/>
                <a:gd name="T29" fmla="*/ 33 h 112"/>
                <a:gd name="T30" fmla="*/ 16 w 112"/>
                <a:gd name="T31" fmla="*/ 16 h 112"/>
                <a:gd name="T32" fmla="*/ 33 w 112"/>
                <a:gd name="T33" fmla="*/ 4 h 112"/>
                <a:gd name="T34" fmla="*/ 44 w 112"/>
                <a:gd name="T35" fmla="*/ 0 h 112"/>
                <a:gd name="T36" fmla="*/ 56 w 112"/>
                <a:gd name="T37" fmla="*/ 0 h 112"/>
                <a:gd name="T38" fmla="*/ 67 w 112"/>
                <a:gd name="T39" fmla="*/ 0 h 112"/>
                <a:gd name="T40" fmla="*/ 77 w 112"/>
                <a:gd name="T41" fmla="*/ 4 h 112"/>
                <a:gd name="T42" fmla="*/ 94 w 112"/>
                <a:gd name="T43" fmla="*/ 16 h 112"/>
                <a:gd name="T44" fmla="*/ 106 w 112"/>
                <a:gd name="T45" fmla="*/ 33 h 112"/>
                <a:gd name="T46" fmla="*/ 110 w 112"/>
                <a:gd name="T47" fmla="*/ 44 h 112"/>
                <a:gd name="T48" fmla="*/ 112 w 112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2">
                  <a:moveTo>
                    <a:pt x="112" y="56"/>
                  </a:moveTo>
                  <a:lnTo>
                    <a:pt x="110" y="67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7" y="110"/>
                  </a:lnTo>
                  <a:lnTo>
                    <a:pt x="56" y="112"/>
                  </a:lnTo>
                  <a:lnTo>
                    <a:pt x="44" y="110"/>
                  </a:lnTo>
                  <a:lnTo>
                    <a:pt x="33" y="106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6" y="16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7" y="4"/>
                  </a:lnTo>
                  <a:lnTo>
                    <a:pt x="94" y="16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2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7" name="Freeform 39"/>
            <p:cNvSpPr>
              <a:spLocks/>
            </p:cNvSpPr>
            <p:nvPr/>
          </p:nvSpPr>
          <p:spPr bwMode="auto">
            <a:xfrm>
              <a:off x="6924675" y="2022475"/>
              <a:ext cx="88900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7 h 111"/>
                <a:gd name="T4" fmla="*/ 105 w 111"/>
                <a:gd name="T5" fmla="*/ 77 h 111"/>
                <a:gd name="T6" fmla="*/ 94 w 111"/>
                <a:gd name="T7" fmla="*/ 94 h 111"/>
                <a:gd name="T8" fmla="*/ 76 w 111"/>
                <a:gd name="T9" fmla="*/ 106 h 111"/>
                <a:gd name="T10" fmla="*/ 67 w 111"/>
                <a:gd name="T11" fmla="*/ 110 h 111"/>
                <a:gd name="T12" fmla="*/ 55 w 111"/>
                <a:gd name="T13" fmla="*/ 111 h 111"/>
                <a:gd name="T14" fmla="*/ 44 w 111"/>
                <a:gd name="T15" fmla="*/ 110 h 111"/>
                <a:gd name="T16" fmla="*/ 32 w 111"/>
                <a:gd name="T17" fmla="*/ 106 h 111"/>
                <a:gd name="T18" fmla="*/ 15 w 111"/>
                <a:gd name="T19" fmla="*/ 94 h 111"/>
                <a:gd name="T20" fmla="*/ 3 w 111"/>
                <a:gd name="T21" fmla="*/ 77 h 111"/>
                <a:gd name="T22" fmla="*/ 0 w 111"/>
                <a:gd name="T23" fmla="*/ 67 h 111"/>
                <a:gd name="T24" fmla="*/ 0 w 111"/>
                <a:gd name="T25" fmla="*/ 56 h 111"/>
                <a:gd name="T26" fmla="*/ 0 w 111"/>
                <a:gd name="T27" fmla="*/ 44 h 111"/>
                <a:gd name="T28" fmla="*/ 3 w 111"/>
                <a:gd name="T29" fmla="*/ 33 h 111"/>
                <a:gd name="T30" fmla="*/ 15 w 111"/>
                <a:gd name="T31" fmla="*/ 16 h 111"/>
                <a:gd name="T32" fmla="*/ 32 w 111"/>
                <a:gd name="T33" fmla="*/ 4 h 111"/>
                <a:gd name="T34" fmla="*/ 44 w 111"/>
                <a:gd name="T35" fmla="*/ 0 h 111"/>
                <a:gd name="T36" fmla="*/ 55 w 111"/>
                <a:gd name="T37" fmla="*/ 0 h 111"/>
                <a:gd name="T38" fmla="*/ 67 w 111"/>
                <a:gd name="T39" fmla="*/ 0 h 111"/>
                <a:gd name="T40" fmla="*/ 76 w 111"/>
                <a:gd name="T41" fmla="*/ 4 h 111"/>
                <a:gd name="T42" fmla="*/ 94 w 111"/>
                <a:gd name="T43" fmla="*/ 16 h 111"/>
                <a:gd name="T44" fmla="*/ 105 w 111"/>
                <a:gd name="T45" fmla="*/ 33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7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6" y="106"/>
                  </a:lnTo>
                  <a:lnTo>
                    <a:pt x="67" y="110"/>
                  </a:lnTo>
                  <a:lnTo>
                    <a:pt x="55" y="111"/>
                  </a:lnTo>
                  <a:lnTo>
                    <a:pt x="44" y="110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3" y="77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15" y="16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76" y="4"/>
                  </a:lnTo>
                  <a:lnTo>
                    <a:pt x="94" y="16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8" name="Freeform 40"/>
            <p:cNvSpPr>
              <a:spLocks/>
            </p:cNvSpPr>
            <p:nvPr/>
          </p:nvSpPr>
          <p:spPr bwMode="auto">
            <a:xfrm>
              <a:off x="6924675" y="2022475"/>
              <a:ext cx="88900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7 h 111"/>
                <a:gd name="T4" fmla="*/ 105 w 111"/>
                <a:gd name="T5" fmla="*/ 77 h 111"/>
                <a:gd name="T6" fmla="*/ 94 w 111"/>
                <a:gd name="T7" fmla="*/ 94 h 111"/>
                <a:gd name="T8" fmla="*/ 76 w 111"/>
                <a:gd name="T9" fmla="*/ 106 h 111"/>
                <a:gd name="T10" fmla="*/ 67 w 111"/>
                <a:gd name="T11" fmla="*/ 110 h 111"/>
                <a:gd name="T12" fmla="*/ 55 w 111"/>
                <a:gd name="T13" fmla="*/ 111 h 111"/>
                <a:gd name="T14" fmla="*/ 44 w 111"/>
                <a:gd name="T15" fmla="*/ 110 h 111"/>
                <a:gd name="T16" fmla="*/ 32 w 111"/>
                <a:gd name="T17" fmla="*/ 106 h 111"/>
                <a:gd name="T18" fmla="*/ 15 w 111"/>
                <a:gd name="T19" fmla="*/ 94 h 111"/>
                <a:gd name="T20" fmla="*/ 3 w 111"/>
                <a:gd name="T21" fmla="*/ 77 h 111"/>
                <a:gd name="T22" fmla="*/ 0 w 111"/>
                <a:gd name="T23" fmla="*/ 67 h 111"/>
                <a:gd name="T24" fmla="*/ 0 w 111"/>
                <a:gd name="T25" fmla="*/ 56 h 111"/>
                <a:gd name="T26" fmla="*/ 0 w 111"/>
                <a:gd name="T27" fmla="*/ 44 h 111"/>
                <a:gd name="T28" fmla="*/ 3 w 111"/>
                <a:gd name="T29" fmla="*/ 33 h 111"/>
                <a:gd name="T30" fmla="*/ 15 w 111"/>
                <a:gd name="T31" fmla="*/ 16 h 111"/>
                <a:gd name="T32" fmla="*/ 32 w 111"/>
                <a:gd name="T33" fmla="*/ 4 h 111"/>
                <a:gd name="T34" fmla="*/ 44 w 111"/>
                <a:gd name="T35" fmla="*/ 0 h 111"/>
                <a:gd name="T36" fmla="*/ 55 w 111"/>
                <a:gd name="T37" fmla="*/ 0 h 111"/>
                <a:gd name="T38" fmla="*/ 67 w 111"/>
                <a:gd name="T39" fmla="*/ 0 h 111"/>
                <a:gd name="T40" fmla="*/ 76 w 111"/>
                <a:gd name="T41" fmla="*/ 4 h 111"/>
                <a:gd name="T42" fmla="*/ 94 w 111"/>
                <a:gd name="T43" fmla="*/ 16 h 111"/>
                <a:gd name="T44" fmla="*/ 105 w 111"/>
                <a:gd name="T45" fmla="*/ 33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7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6" y="106"/>
                  </a:lnTo>
                  <a:lnTo>
                    <a:pt x="67" y="110"/>
                  </a:lnTo>
                  <a:lnTo>
                    <a:pt x="55" y="111"/>
                  </a:lnTo>
                  <a:lnTo>
                    <a:pt x="44" y="110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3" y="77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15" y="16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7" y="0"/>
                  </a:lnTo>
                  <a:lnTo>
                    <a:pt x="76" y="4"/>
                  </a:lnTo>
                  <a:lnTo>
                    <a:pt x="94" y="16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39" name="Freeform 41"/>
            <p:cNvSpPr>
              <a:spLocks/>
            </p:cNvSpPr>
            <p:nvPr/>
          </p:nvSpPr>
          <p:spPr bwMode="auto">
            <a:xfrm>
              <a:off x="7319963" y="1703388"/>
              <a:ext cx="88900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7 h 111"/>
                <a:gd name="T4" fmla="*/ 105 w 111"/>
                <a:gd name="T5" fmla="*/ 77 h 111"/>
                <a:gd name="T6" fmla="*/ 94 w 111"/>
                <a:gd name="T7" fmla="*/ 94 h 111"/>
                <a:gd name="T8" fmla="*/ 77 w 111"/>
                <a:gd name="T9" fmla="*/ 106 h 111"/>
                <a:gd name="T10" fmla="*/ 67 w 111"/>
                <a:gd name="T11" fmla="*/ 109 h 111"/>
                <a:gd name="T12" fmla="*/ 56 w 111"/>
                <a:gd name="T13" fmla="*/ 111 h 111"/>
                <a:gd name="T14" fmla="*/ 44 w 111"/>
                <a:gd name="T15" fmla="*/ 109 h 111"/>
                <a:gd name="T16" fmla="*/ 32 w 111"/>
                <a:gd name="T17" fmla="*/ 106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7 h 111"/>
                <a:gd name="T24" fmla="*/ 0 w 111"/>
                <a:gd name="T25" fmla="*/ 56 h 111"/>
                <a:gd name="T26" fmla="*/ 0 w 111"/>
                <a:gd name="T27" fmla="*/ 44 h 111"/>
                <a:gd name="T28" fmla="*/ 4 w 111"/>
                <a:gd name="T29" fmla="*/ 33 h 111"/>
                <a:gd name="T30" fmla="*/ 15 w 111"/>
                <a:gd name="T31" fmla="*/ 15 h 111"/>
                <a:gd name="T32" fmla="*/ 32 w 111"/>
                <a:gd name="T33" fmla="*/ 4 h 111"/>
                <a:gd name="T34" fmla="*/ 44 w 111"/>
                <a:gd name="T35" fmla="*/ 0 h 111"/>
                <a:gd name="T36" fmla="*/ 56 w 111"/>
                <a:gd name="T37" fmla="*/ 0 h 111"/>
                <a:gd name="T38" fmla="*/ 67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5 w 111"/>
                <a:gd name="T45" fmla="*/ 33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7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7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0" name="Freeform 42"/>
            <p:cNvSpPr>
              <a:spLocks/>
            </p:cNvSpPr>
            <p:nvPr/>
          </p:nvSpPr>
          <p:spPr bwMode="auto">
            <a:xfrm>
              <a:off x="7319963" y="1703388"/>
              <a:ext cx="88900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7 h 111"/>
                <a:gd name="T4" fmla="*/ 105 w 111"/>
                <a:gd name="T5" fmla="*/ 77 h 111"/>
                <a:gd name="T6" fmla="*/ 94 w 111"/>
                <a:gd name="T7" fmla="*/ 94 h 111"/>
                <a:gd name="T8" fmla="*/ 77 w 111"/>
                <a:gd name="T9" fmla="*/ 106 h 111"/>
                <a:gd name="T10" fmla="*/ 67 w 111"/>
                <a:gd name="T11" fmla="*/ 109 h 111"/>
                <a:gd name="T12" fmla="*/ 56 w 111"/>
                <a:gd name="T13" fmla="*/ 111 h 111"/>
                <a:gd name="T14" fmla="*/ 44 w 111"/>
                <a:gd name="T15" fmla="*/ 109 h 111"/>
                <a:gd name="T16" fmla="*/ 32 w 111"/>
                <a:gd name="T17" fmla="*/ 106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7 h 111"/>
                <a:gd name="T24" fmla="*/ 0 w 111"/>
                <a:gd name="T25" fmla="*/ 56 h 111"/>
                <a:gd name="T26" fmla="*/ 0 w 111"/>
                <a:gd name="T27" fmla="*/ 44 h 111"/>
                <a:gd name="T28" fmla="*/ 4 w 111"/>
                <a:gd name="T29" fmla="*/ 33 h 111"/>
                <a:gd name="T30" fmla="*/ 15 w 111"/>
                <a:gd name="T31" fmla="*/ 15 h 111"/>
                <a:gd name="T32" fmla="*/ 32 w 111"/>
                <a:gd name="T33" fmla="*/ 4 h 111"/>
                <a:gd name="T34" fmla="*/ 44 w 111"/>
                <a:gd name="T35" fmla="*/ 0 h 111"/>
                <a:gd name="T36" fmla="*/ 56 w 111"/>
                <a:gd name="T37" fmla="*/ 0 h 111"/>
                <a:gd name="T38" fmla="*/ 67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5 w 111"/>
                <a:gd name="T45" fmla="*/ 33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7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7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1" name="Freeform 43"/>
            <p:cNvSpPr>
              <a:spLocks/>
            </p:cNvSpPr>
            <p:nvPr/>
          </p:nvSpPr>
          <p:spPr bwMode="auto">
            <a:xfrm>
              <a:off x="7715250" y="1841500"/>
              <a:ext cx="87313" cy="88900"/>
            </a:xfrm>
            <a:custGeom>
              <a:avLst/>
              <a:gdLst>
                <a:gd name="T0" fmla="*/ 111 w 111"/>
                <a:gd name="T1" fmla="*/ 55 h 111"/>
                <a:gd name="T2" fmla="*/ 110 w 111"/>
                <a:gd name="T3" fmla="*/ 67 h 111"/>
                <a:gd name="T4" fmla="*/ 106 w 111"/>
                <a:gd name="T5" fmla="*/ 77 h 111"/>
                <a:gd name="T6" fmla="*/ 94 w 111"/>
                <a:gd name="T7" fmla="*/ 94 h 111"/>
                <a:gd name="T8" fmla="*/ 77 w 111"/>
                <a:gd name="T9" fmla="*/ 105 h 111"/>
                <a:gd name="T10" fmla="*/ 67 w 111"/>
                <a:gd name="T11" fmla="*/ 109 h 111"/>
                <a:gd name="T12" fmla="*/ 56 w 111"/>
                <a:gd name="T13" fmla="*/ 111 h 111"/>
                <a:gd name="T14" fmla="*/ 44 w 111"/>
                <a:gd name="T15" fmla="*/ 109 h 111"/>
                <a:gd name="T16" fmla="*/ 33 w 111"/>
                <a:gd name="T17" fmla="*/ 105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7 h 111"/>
                <a:gd name="T24" fmla="*/ 0 w 111"/>
                <a:gd name="T25" fmla="*/ 55 h 111"/>
                <a:gd name="T26" fmla="*/ 0 w 111"/>
                <a:gd name="T27" fmla="*/ 44 h 111"/>
                <a:gd name="T28" fmla="*/ 4 w 111"/>
                <a:gd name="T29" fmla="*/ 32 h 111"/>
                <a:gd name="T30" fmla="*/ 15 w 111"/>
                <a:gd name="T31" fmla="*/ 15 h 111"/>
                <a:gd name="T32" fmla="*/ 33 w 111"/>
                <a:gd name="T33" fmla="*/ 4 h 111"/>
                <a:gd name="T34" fmla="*/ 44 w 111"/>
                <a:gd name="T35" fmla="*/ 0 h 111"/>
                <a:gd name="T36" fmla="*/ 56 w 111"/>
                <a:gd name="T37" fmla="*/ 0 h 111"/>
                <a:gd name="T38" fmla="*/ 67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6 w 111"/>
                <a:gd name="T45" fmla="*/ 32 h 111"/>
                <a:gd name="T46" fmla="*/ 110 w 111"/>
                <a:gd name="T47" fmla="*/ 44 h 111"/>
                <a:gd name="T48" fmla="*/ 111 w 111"/>
                <a:gd name="T4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5"/>
                  </a:moveTo>
                  <a:lnTo>
                    <a:pt x="110" y="67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7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5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5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2"/>
                  </a:lnTo>
                  <a:lnTo>
                    <a:pt x="110" y="44"/>
                  </a:lnTo>
                  <a:lnTo>
                    <a:pt x="111" y="55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2" name="Freeform 44"/>
            <p:cNvSpPr>
              <a:spLocks/>
            </p:cNvSpPr>
            <p:nvPr/>
          </p:nvSpPr>
          <p:spPr bwMode="auto">
            <a:xfrm>
              <a:off x="7715250" y="1841500"/>
              <a:ext cx="87313" cy="88900"/>
            </a:xfrm>
            <a:custGeom>
              <a:avLst/>
              <a:gdLst>
                <a:gd name="T0" fmla="*/ 111 w 111"/>
                <a:gd name="T1" fmla="*/ 55 h 111"/>
                <a:gd name="T2" fmla="*/ 110 w 111"/>
                <a:gd name="T3" fmla="*/ 67 h 111"/>
                <a:gd name="T4" fmla="*/ 106 w 111"/>
                <a:gd name="T5" fmla="*/ 77 h 111"/>
                <a:gd name="T6" fmla="*/ 94 w 111"/>
                <a:gd name="T7" fmla="*/ 94 h 111"/>
                <a:gd name="T8" fmla="*/ 77 w 111"/>
                <a:gd name="T9" fmla="*/ 105 h 111"/>
                <a:gd name="T10" fmla="*/ 67 w 111"/>
                <a:gd name="T11" fmla="*/ 109 h 111"/>
                <a:gd name="T12" fmla="*/ 56 w 111"/>
                <a:gd name="T13" fmla="*/ 111 h 111"/>
                <a:gd name="T14" fmla="*/ 44 w 111"/>
                <a:gd name="T15" fmla="*/ 109 h 111"/>
                <a:gd name="T16" fmla="*/ 33 w 111"/>
                <a:gd name="T17" fmla="*/ 105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7 h 111"/>
                <a:gd name="T24" fmla="*/ 0 w 111"/>
                <a:gd name="T25" fmla="*/ 55 h 111"/>
                <a:gd name="T26" fmla="*/ 0 w 111"/>
                <a:gd name="T27" fmla="*/ 44 h 111"/>
                <a:gd name="T28" fmla="*/ 4 w 111"/>
                <a:gd name="T29" fmla="*/ 32 h 111"/>
                <a:gd name="T30" fmla="*/ 15 w 111"/>
                <a:gd name="T31" fmla="*/ 15 h 111"/>
                <a:gd name="T32" fmla="*/ 33 w 111"/>
                <a:gd name="T33" fmla="*/ 4 h 111"/>
                <a:gd name="T34" fmla="*/ 44 w 111"/>
                <a:gd name="T35" fmla="*/ 0 h 111"/>
                <a:gd name="T36" fmla="*/ 56 w 111"/>
                <a:gd name="T37" fmla="*/ 0 h 111"/>
                <a:gd name="T38" fmla="*/ 67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6 w 111"/>
                <a:gd name="T45" fmla="*/ 32 h 111"/>
                <a:gd name="T46" fmla="*/ 110 w 111"/>
                <a:gd name="T47" fmla="*/ 44 h 111"/>
                <a:gd name="T48" fmla="*/ 111 w 111"/>
                <a:gd name="T4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5"/>
                  </a:moveTo>
                  <a:lnTo>
                    <a:pt x="110" y="67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7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5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5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2"/>
                  </a:lnTo>
                  <a:lnTo>
                    <a:pt x="110" y="44"/>
                  </a:lnTo>
                  <a:lnTo>
                    <a:pt x="111" y="55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3" name="Freeform 45"/>
            <p:cNvSpPr>
              <a:spLocks/>
            </p:cNvSpPr>
            <p:nvPr/>
          </p:nvSpPr>
          <p:spPr bwMode="auto">
            <a:xfrm>
              <a:off x="8108950" y="1647825"/>
              <a:ext cx="88900" cy="88900"/>
            </a:xfrm>
            <a:custGeom>
              <a:avLst/>
              <a:gdLst>
                <a:gd name="T0" fmla="*/ 112 w 112"/>
                <a:gd name="T1" fmla="*/ 56 h 111"/>
                <a:gd name="T2" fmla="*/ 110 w 112"/>
                <a:gd name="T3" fmla="*/ 67 h 111"/>
                <a:gd name="T4" fmla="*/ 106 w 112"/>
                <a:gd name="T5" fmla="*/ 77 h 111"/>
                <a:gd name="T6" fmla="*/ 94 w 112"/>
                <a:gd name="T7" fmla="*/ 94 h 111"/>
                <a:gd name="T8" fmla="*/ 77 w 112"/>
                <a:gd name="T9" fmla="*/ 106 h 111"/>
                <a:gd name="T10" fmla="*/ 68 w 112"/>
                <a:gd name="T11" fmla="*/ 109 h 111"/>
                <a:gd name="T12" fmla="*/ 56 w 112"/>
                <a:gd name="T13" fmla="*/ 111 h 111"/>
                <a:gd name="T14" fmla="*/ 45 w 112"/>
                <a:gd name="T15" fmla="*/ 109 h 111"/>
                <a:gd name="T16" fmla="*/ 33 w 112"/>
                <a:gd name="T17" fmla="*/ 106 h 111"/>
                <a:gd name="T18" fmla="*/ 16 w 112"/>
                <a:gd name="T19" fmla="*/ 94 h 111"/>
                <a:gd name="T20" fmla="*/ 4 w 112"/>
                <a:gd name="T21" fmla="*/ 77 h 111"/>
                <a:gd name="T22" fmla="*/ 0 w 112"/>
                <a:gd name="T23" fmla="*/ 67 h 111"/>
                <a:gd name="T24" fmla="*/ 0 w 112"/>
                <a:gd name="T25" fmla="*/ 56 h 111"/>
                <a:gd name="T26" fmla="*/ 0 w 112"/>
                <a:gd name="T27" fmla="*/ 44 h 111"/>
                <a:gd name="T28" fmla="*/ 4 w 112"/>
                <a:gd name="T29" fmla="*/ 33 h 111"/>
                <a:gd name="T30" fmla="*/ 16 w 112"/>
                <a:gd name="T31" fmla="*/ 15 h 111"/>
                <a:gd name="T32" fmla="*/ 33 w 112"/>
                <a:gd name="T33" fmla="*/ 4 h 111"/>
                <a:gd name="T34" fmla="*/ 45 w 112"/>
                <a:gd name="T35" fmla="*/ 0 h 111"/>
                <a:gd name="T36" fmla="*/ 56 w 112"/>
                <a:gd name="T37" fmla="*/ 0 h 111"/>
                <a:gd name="T38" fmla="*/ 68 w 112"/>
                <a:gd name="T39" fmla="*/ 0 h 111"/>
                <a:gd name="T40" fmla="*/ 77 w 112"/>
                <a:gd name="T41" fmla="*/ 4 h 111"/>
                <a:gd name="T42" fmla="*/ 94 w 112"/>
                <a:gd name="T43" fmla="*/ 15 h 111"/>
                <a:gd name="T44" fmla="*/ 106 w 112"/>
                <a:gd name="T45" fmla="*/ 33 h 111"/>
                <a:gd name="T46" fmla="*/ 110 w 112"/>
                <a:gd name="T47" fmla="*/ 44 h 111"/>
                <a:gd name="T48" fmla="*/ 112 w 112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1">
                  <a:moveTo>
                    <a:pt x="112" y="56"/>
                  </a:moveTo>
                  <a:lnTo>
                    <a:pt x="110" y="67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8" y="109"/>
                  </a:lnTo>
                  <a:lnTo>
                    <a:pt x="56" y="111"/>
                  </a:lnTo>
                  <a:lnTo>
                    <a:pt x="45" y="109"/>
                  </a:lnTo>
                  <a:lnTo>
                    <a:pt x="33" y="106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6" y="15"/>
                  </a:lnTo>
                  <a:lnTo>
                    <a:pt x="33" y="4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4" name="Freeform 46"/>
            <p:cNvSpPr>
              <a:spLocks/>
            </p:cNvSpPr>
            <p:nvPr/>
          </p:nvSpPr>
          <p:spPr bwMode="auto">
            <a:xfrm>
              <a:off x="8108950" y="1647825"/>
              <a:ext cx="88900" cy="88900"/>
            </a:xfrm>
            <a:custGeom>
              <a:avLst/>
              <a:gdLst>
                <a:gd name="T0" fmla="*/ 112 w 112"/>
                <a:gd name="T1" fmla="*/ 56 h 111"/>
                <a:gd name="T2" fmla="*/ 110 w 112"/>
                <a:gd name="T3" fmla="*/ 67 h 111"/>
                <a:gd name="T4" fmla="*/ 106 w 112"/>
                <a:gd name="T5" fmla="*/ 77 h 111"/>
                <a:gd name="T6" fmla="*/ 94 w 112"/>
                <a:gd name="T7" fmla="*/ 94 h 111"/>
                <a:gd name="T8" fmla="*/ 77 w 112"/>
                <a:gd name="T9" fmla="*/ 106 h 111"/>
                <a:gd name="T10" fmla="*/ 68 w 112"/>
                <a:gd name="T11" fmla="*/ 109 h 111"/>
                <a:gd name="T12" fmla="*/ 56 w 112"/>
                <a:gd name="T13" fmla="*/ 111 h 111"/>
                <a:gd name="T14" fmla="*/ 45 w 112"/>
                <a:gd name="T15" fmla="*/ 109 h 111"/>
                <a:gd name="T16" fmla="*/ 33 w 112"/>
                <a:gd name="T17" fmla="*/ 106 h 111"/>
                <a:gd name="T18" fmla="*/ 16 w 112"/>
                <a:gd name="T19" fmla="*/ 94 h 111"/>
                <a:gd name="T20" fmla="*/ 4 w 112"/>
                <a:gd name="T21" fmla="*/ 77 h 111"/>
                <a:gd name="T22" fmla="*/ 0 w 112"/>
                <a:gd name="T23" fmla="*/ 67 h 111"/>
                <a:gd name="T24" fmla="*/ 0 w 112"/>
                <a:gd name="T25" fmla="*/ 56 h 111"/>
                <a:gd name="T26" fmla="*/ 0 w 112"/>
                <a:gd name="T27" fmla="*/ 44 h 111"/>
                <a:gd name="T28" fmla="*/ 4 w 112"/>
                <a:gd name="T29" fmla="*/ 33 h 111"/>
                <a:gd name="T30" fmla="*/ 16 w 112"/>
                <a:gd name="T31" fmla="*/ 15 h 111"/>
                <a:gd name="T32" fmla="*/ 33 w 112"/>
                <a:gd name="T33" fmla="*/ 4 h 111"/>
                <a:gd name="T34" fmla="*/ 45 w 112"/>
                <a:gd name="T35" fmla="*/ 0 h 111"/>
                <a:gd name="T36" fmla="*/ 56 w 112"/>
                <a:gd name="T37" fmla="*/ 0 h 111"/>
                <a:gd name="T38" fmla="*/ 68 w 112"/>
                <a:gd name="T39" fmla="*/ 0 h 111"/>
                <a:gd name="T40" fmla="*/ 77 w 112"/>
                <a:gd name="T41" fmla="*/ 4 h 111"/>
                <a:gd name="T42" fmla="*/ 94 w 112"/>
                <a:gd name="T43" fmla="*/ 15 h 111"/>
                <a:gd name="T44" fmla="*/ 106 w 112"/>
                <a:gd name="T45" fmla="*/ 33 h 111"/>
                <a:gd name="T46" fmla="*/ 110 w 112"/>
                <a:gd name="T47" fmla="*/ 44 h 111"/>
                <a:gd name="T48" fmla="*/ 112 w 112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1">
                  <a:moveTo>
                    <a:pt x="112" y="56"/>
                  </a:moveTo>
                  <a:lnTo>
                    <a:pt x="110" y="67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8" y="109"/>
                  </a:lnTo>
                  <a:lnTo>
                    <a:pt x="56" y="111"/>
                  </a:lnTo>
                  <a:lnTo>
                    <a:pt x="45" y="109"/>
                  </a:lnTo>
                  <a:lnTo>
                    <a:pt x="33" y="106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6" y="15"/>
                  </a:lnTo>
                  <a:lnTo>
                    <a:pt x="33" y="4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2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45" name="Rectangle 47"/>
            <p:cNvSpPr>
              <a:spLocks noChangeArrowheads="1"/>
            </p:cNvSpPr>
            <p:nvPr/>
          </p:nvSpPr>
          <p:spPr bwMode="auto">
            <a:xfrm>
              <a:off x="1316038" y="1811338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5,90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6" name="Rectangle 48"/>
            <p:cNvSpPr>
              <a:spLocks noChangeArrowheads="1"/>
            </p:cNvSpPr>
            <p:nvPr/>
          </p:nvSpPr>
          <p:spPr bwMode="auto">
            <a:xfrm>
              <a:off x="1711325" y="160496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6,51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7" name="Rectangle 49"/>
            <p:cNvSpPr>
              <a:spLocks noChangeArrowheads="1"/>
            </p:cNvSpPr>
            <p:nvPr/>
          </p:nvSpPr>
          <p:spPr bwMode="auto">
            <a:xfrm>
              <a:off x="2106613" y="1651000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6,37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8" name="Rectangle 50"/>
            <p:cNvSpPr>
              <a:spLocks noChangeArrowheads="1"/>
            </p:cNvSpPr>
            <p:nvPr/>
          </p:nvSpPr>
          <p:spPr bwMode="auto">
            <a:xfrm>
              <a:off x="2501900" y="141922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7,11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9" name="Rectangle 51"/>
            <p:cNvSpPr>
              <a:spLocks noChangeArrowheads="1"/>
            </p:cNvSpPr>
            <p:nvPr/>
          </p:nvSpPr>
          <p:spPr bwMode="auto">
            <a:xfrm>
              <a:off x="2894013" y="136366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7,30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0" name="Rectangle 52"/>
            <p:cNvSpPr>
              <a:spLocks noChangeArrowheads="1"/>
            </p:cNvSpPr>
            <p:nvPr/>
          </p:nvSpPr>
          <p:spPr bwMode="auto">
            <a:xfrm>
              <a:off x="3289300" y="143351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7,06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1" name="Rectangle 53"/>
            <p:cNvSpPr>
              <a:spLocks noChangeArrowheads="1"/>
            </p:cNvSpPr>
            <p:nvPr/>
          </p:nvSpPr>
          <p:spPr bwMode="auto">
            <a:xfrm>
              <a:off x="3683000" y="1576388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6,60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2" name="Rectangle 54"/>
            <p:cNvSpPr>
              <a:spLocks noChangeArrowheads="1"/>
            </p:cNvSpPr>
            <p:nvPr/>
          </p:nvSpPr>
          <p:spPr bwMode="auto">
            <a:xfrm>
              <a:off x="4078288" y="1608138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6,50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3" name="Rectangle 55"/>
            <p:cNvSpPr>
              <a:spLocks noChangeArrowheads="1"/>
            </p:cNvSpPr>
            <p:nvPr/>
          </p:nvSpPr>
          <p:spPr bwMode="auto">
            <a:xfrm>
              <a:off x="4471988" y="166687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6,32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4" name="Rectangle 56"/>
            <p:cNvSpPr>
              <a:spLocks noChangeArrowheads="1"/>
            </p:cNvSpPr>
            <p:nvPr/>
          </p:nvSpPr>
          <p:spPr bwMode="auto">
            <a:xfrm>
              <a:off x="4868863" y="173672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6,11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5" name="Rectangle 57"/>
            <p:cNvSpPr>
              <a:spLocks noChangeArrowheads="1"/>
            </p:cNvSpPr>
            <p:nvPr/>
          </p:nvSpPr>
          <p:spPr bwMode="auto">
            <a:xfrm>
              <a:off x="5260975" y="132397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7,60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6" name="Rectangle 58"/>
            <p:cNvSpPr>
              <a:spLocks noChangeArrowheads="1"/>
            </p:cNvSpPr>
            <p:nvPr/>
          </p:nvSpPr>
          <p:spPr bwMode="auto">
            <a:xfrm>
              <a:off x="5656263" y="1479550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6,91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7" name="Rectangle 59"/>
            <p:cNvSpPr>
              <a:spLocks noChangeArrowheads="1"/>
            </p:cNvSpPr>
            <p:nvPr/>
          </p:nvSpPr>
          <p:spPr bwMode="auto">
            <a:xfrm>
              <a:off x="6049963" y="145891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6,98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8" name="Rectangle 60"/>
            <p:cNvSpPr>
              <a:spLocks noChangeArrowheads="1"/>
            </p:cNvSpPr>
            <p:nvPr/>
          </p:nvSpPr>
          <p:spPr bwMode="auto">
            <a:xfrm>
              <a:off x="6445250" y="170021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6,22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9" name="Rectangle 61"/>
            <p:cNvSpPr>
              <a:spLocks noChangeArrowheads="1"/>
            </p:cNvSpPr>
            <p:nvPr/>
          </p:nvSpPr>
          <p:spPr bwMode="auto">
            <a:xfrm>
              <a:off x="6838950" y="177482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6,00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0" name="Rectangle 62"/>
            <p:cNvSpPr>
              <a:spLocks noChangeArrowheads="1"/>
            </p:cNvSpPr>
            <p:nvPr/>
          </p:nvSpPr>
          <p:spPr bwMode="auto">
            <a:xfrm>
              <a:off x="7232650" y="145891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6,98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1" name="Rectangle 63"/>
            <p:cNvSpPr>
              <a:spLocks noChangeArrowheads="1"/>
            </p:cNvSpPr>
            <p:nvPr/>
          </p:nvSpPr>
          <p:spPr bwMode="auto">
            <a:xfrm>
              <a:off x="7627938" y="1593850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6,54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2" name="Rectangle 64"/>
            <p:cNvSpPr>
              <a:spLocks noChangeArrowheads="1"/>
            </p:cNvSpPr>
            <p:nvPr/>
          </p:nvSpPr>
          <p:spPr bwMode="auto">
            <a:xfrm>
              <a:off x="8021638" y="140176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7,17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63" name="Grupo 962"/>
          <p:cNvGrpSpPr/>
          <p:nvPr/>
        </p:nvGrpSpPr>
        <p:grpSpPr>
          <a:xfrm>
            <a:off x="836492" y="3078297"/>
            <a:ext cx="7813809" cy="1224991"/>
            <a:chOff x="1316038" y="1651000"/>
            <a:chExt cx="7031038" cy="1224991"/>
          </a:xfrm>
        </p:grpSpPr>
        <p:sp>
          <p:nvSpPr>
            <p:cNvPr id="964" name="Freeform 10"/>
            <p:cNvSpPr>
              <a:spLocks/>
            </p:cNvSpPr>
            <p:nvPr/>
          </p:nvSpPr>
          <p:spPr bwMode="auto">
            <a:xfrm>
              <a:off x="1420813" y="1960003"/>
              <a:ext cx="6759575" cy="915988"/>
            </a:xfrm>
            <a:custGeom>
              <a:avLst/>
              <a:gdLst>
                <a:gd name="T0" fmla="*/ 434 w 8518"/>
                <a:gd name="T1" fmla="*/ 795 h 1153"/>
                <a:gd name="T2" fmla="*/ 617 w 8518"/>
                <a:gd name="T3" fmla="*/ 687 h 1153"/>
                <a:gd name="T4" fmla="*/ 974 w 8518"/>
                <a:gd name="T5" fmla="*/ 278 h 1153"/>
                <a:gd name="T6" fmla="*/ 1358 w 8518"/>
                <a:gd name="T7" fmla="*/ 48 h 1153"/>
                <a:gd name="T8" fmla="*/ 1752 w 8518"/>
                <a:gd name="T9" fmla="*/ 25 h 1153"/>
                <a:gd name="T10" fmla="*/ 2170 w 8518"/>
                <a:gd name="T11" fmla="*/ 67 h 1153"/>
                <a:gd name="T12" fmla="*/ 2531 w 8518"/>
                <a:gd name="T13" fmla="*/ 48 h 1153"/>
                <a:gd name="T14" fmla="*/ 2825 w 8518"/>
                <a:gd name="T15" fmla="*/ 301 h 1153"/>
                <a:gd name="T16" fmla="*/ 3059 w 8518"/>
                <a:gd name="T17" fmla="*/ 485 h 1153"/>
                <a:gd name="T18" fmla="*/ 3387 w 8518"/>
                <a:gd name="T19" fmla="*/ 472 h 1153"/>
                <a:gd name="T20" fmla="*/ 3689 w 8518"/>
                <a:gd name="T21" fmla="*/ 576 h 1153"/>
                <a:gd name="T22" fmla="*/ 4088 w 8518"/>
                <a:gd name="T23" fmla="*/ 833 h 1153"/>
                <a:gd name="T24" fmla="*/ 4382 w 8518"/>
                <a:gd name="T25" fmla="*/ 938 h 1153"/>
                <a:gd name="T26" fmla="*/ 4541 w 8518"/>
                <a:gd name="T27" fmla="*/ 839 h 1153"/>
                <a:gd name="T28" fmla="*/ 4785 w 8518"/>
                <a:gd name="T29" fmla="*/ 340 h 1153"/>
                <a:gd name="T30" fmla="*/ 4969 w 8518"/>
                <a:gd name="T31" fmla="*/ 73 h 1153"/>
                <a:gd name="T32" fmla="*/ 5152 w 8518"/>
                <a:gd name="T33" fmla="*/ 103 h 1153"/>
                <a:gd name="T34" fmla="*/ 5403 w 8518"/>
                <a:gd name="T35" fmla="*/ 418 h 1153"/>
                <a:gd name="T36" fmla="*/ 5526 w 8518"/>
                <a:gd name="T37" fmla="*/ 485 h 1153"/>
                <a:gd name="T38" fmla="*/ 5722 w 8518"/>
                <a:gd name="T39" fmla="*/ 288 h 1153"/>
                <a:gd name="T40" fmla="*/ 5947 w 8518"/>
                <a:gd name="T41" fmla="*/ 109 h 1153"/>
                <a:gd name="T42" fmla="*/ 6089 w 8518"/>
                <a:gd name="T43" fmla="*/ 190 h 1153"/>
                <a:gd name="T44" fmla="*/ 6342 w 8518"/>
                <a:gd name="T45" fmla="*/ 716 h 1153"/>
                <a:gd name="T46" fmla="*/ 6511 w 8518"/>
                <a:gd name="T47" fmla="*/ 1021 h 1153"/>
                <a:gd name="T48" fmla="*/ 6680 w 8518"/>
                <a:gd name="T49" fmla="*/ 1081 h 1153"/>
                <a:gd name="T50" fmla="*/ 6991 w 8518"/>
                <a:gd name="T51" fmla="*/ 952 h 1153"/>
                <a:gd name="T52" fmla="*/ 7308 w 8518"/>
                <a:gd name="T53" fmla="*/ 652 h 1153"/>
                <a:gd name="T54" fmla="*/ 7546 w 8518"/>
                <a:gd name="T55" fmla="*/ 510 h 1153"/>
                <a:gd name="T56" fmla="*/ 7863 w 8518"/>
                <a:gd name="T57" fmla="*/ 553 h 1153"/>
                <a:gd name="T58" fmla="*/ 8041 w 8518"/>
                <a:gd name="T59" fmla="*/ 484 h 1153"/>
                <a:gd name="T60" fmla="*/ 8456 w 8518"/>
                <a:gd name="T61" fmla="*/ 32 h 1153"/>
                <a:gd name="T62" fmla="*/ 8324 w 8518"/>
                <a:gd name="T63" fmla="*/ 292 h 1153"/>
                <a:gd name="T64" fmla="*/ 8001 w 8518"/>
                <a:gd name="T65" fmla="*/ 595 h 1153"/>
                <a:gd name="T66" fmla="*/ 7729 w 8518"/>
                <a:gd name="T67" fmla="*/ 603 h 1153"/>
                <a:gd name="T68" fmla="*/ 7490 w 8518"/>
                <a:gd name="T69" fmla="*/ 603 h 1153"/>
                <a:gd name="T70" fmla="*/ 7204 w 8518"/>
                <a:gd name="T71" fmla="*/ 864 h 1153"/>
                <a:gd name="T72" fmla="*/ 6884 w 8518"/>
                <a:gd name="T73" fmla="*/ 1088 h 1153"/>
                <a:gd name="T74" fmla="*/ 6594 w 8518"/>
                <a:gd name="T75" fmla="*/ 1144 h 1153"/>
                <a:gd name="T76" fmla="*/ 6402 w 8518"/>
                <a:gd name="T77" fmla="*/ 996 h 1153"/>
                <a:gd name="T78" fmla="*/ 6152 w 8518"/>
                <a:gd name="T79" fmla="*/ 455 h 1153"/>
                <a:gd name="T80" fmla="*/ 5993 w 8518"/>
                <a:gd name="T81" fmla="*/ 194 h 1153"/>
                <a:gd name="T82" fmla="*/ 5910 w 8518"/>
                <a:gd name="T83" fmla="*/ 194 h 1153"/>
                <a:gd name="T84" fmla="*/ 5666 w 8518"/>
                <a:gd name="T85" fmla="*/ 466 h 1153"/>
                <a:gd name="T86" fmla="*/ 5480 w 8518"/>
                <a:gd name="T87" fmla="*/ 555 h 1153"/>
                <a:gd name="T88" fmla="*/ 5256 w 8518"/>
                <a:gd name="T89" fmla="*/ 343 h 1153"/>
                <a:gd name="T90" fmla="*/ 5042 w 8518"/>
                <a:gd name="T91" fmla="*/ 123 h 1153"/>
                <a:gd name="T92" fmla="*/ 4969 w 8518"/>
                <a:gd name="T93" fmla="*/ 167 h 1153"/>
                <a:gd name="T94" fmla="*/ 4726 w 8518"/>
                <a:gd name="T95" fmla="*/ 643 h 1153"/>
                <a:gd name="T96" fmla="*/ 4528 w 8518"/>
                <a:gd name="T97" fmla="*/ 956 h 1153"/>
                <a:gd name="T98" fmla="*/ 4297 w 8518"/>
                <a:gd name="T99" fmla="*/ 1002 h 1153"/>
                <a:gd name="T100" fmla="*/ 3931 w 8518"/>
                <a:gd name="T101" fmla="*/ 835 h 1153"/>
                <a:gd name="T102" fmla="*/ 3518 w 8518"/>
                <a:gd name="T103" fmla="*/ 562 h 1153"/>
                <a:gd name="T104" fmla="*/ 3238 w 8518"/>
                <a:gd name="T105" fmla="*/ 562 h 1153"/>
                <a:gd name="T106" fmla="*/ 2950 w 8518"/>
                <a:gd name="T107" fmla="*/ 510 h 1153"/>
                <a:gd name="T108" fmla="*/ 2621 w 8518"/>
                <a:gd name="T109" fmla="*/ 192 h 1153"/>
                <a:gd name="T110" fmla="*/ 2439 w 8518"/>
                <a:gd name="T111" fmla="*/ 98 h 1153"/>
                <a:gd name="T112" fmla="*/ 2020 w 8518"/>
                <a:gd name="T113" fmla="*/ 155 h 1153"/>
                <a:gd name="T114" fmla="*/ 1588 w 8518"/>
                <a:gd name="T115" fmla="*/ 71 h 1153"/>
                <a:gd name="T116" fmla="*/ 1233 w 8518"/>
                <a:gd name="T117" fmla="*/ 186 h 1153"/>
                <a:gd name="T118" fmla="*/ 932 w 8518"/>
                <a:gd name="T119" fmla="*/ 424 h 1153"/>
                <a:gd name="T120" fmla="*/ 582 w 8518"/>
                <a:gd name="T121" fmla="*/ 808 h 1153"/>
                <a:gd name="T122" fmla="*/ 279 w 8518"/>
                <a:gd name="T123" fmla="*/ 867 h 1153"/>
                <a:gd name="T124" fmla="*/ 10 w 8518"/>
                <a:gd name="T125" fmla="*/ 777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18" h="1153">
                  <a:moveTo>
                    <a:pt x="37" y="766"/>
                  </a:moveTo>
                  <a:lnTo>
                    <a:pt x="68" y="768"/>
                  </a:lnTo>
                  <a:lnTo>
                    <a:pt x="100" y="770"/>
                  </a:lnTo>
                  <a:lnTo>
                    <a:pt x="133" y="773"/>
                  </a:lnTo>
                  <a:lnTo>
                    <a:pt x="164" y="777"/>
                  </a:lnTo>
                  <a:lnTo>
                    <a:pt x="227" y="787"/>
                  </a:lnTo>
                  <a:lnTo>
                    <a:pt x="258" y="793"/>
                  </a:lnTo>
                  <a:lnTo>
                    <a:pt x="288" y="796"/>
                  </a:lnTo>
                  <a:lnTo>
                    <a:pt x="319" y="798"/>
                  </a:lnTo>
                  <a:lnTo>
                    <a:pt x="348" y="800"/>
                  </a:lnTo>
                  <a:lnTo>
                    <a:pt x="377" y="800"/>
                  </a:lnTo>
                  <a:lnTo>
                    <a:pt x="406" y="798"/>
                  </a:lnTo>
                  <a:lnTo>
                    <a:pt x="434" y="795"/>
                  </a:lnTo>
                  <a:lnTo>
                    <a:pt x="448" y="791"/>
                  </a:lnTo>
                  <a:lnTo>
                    <a:pt x="461" y="787"/>
                  </a:lnTo>
                  <a:lnTo>
                    <a:pt x="475" y="783"/>
                  </a:lnTo>
                  <a:lnTo>
                    <a:pt x="488" y="777"/>
                  </a:lnTo>
                  <a:lnTo>
                    <a:pt x="503" y="771"/>
                  </a:lnTo>
                  <a:lnTo>
                    <a:pt x="517" y="766"/>
                  </a:lnTo>
                  <a:lnTo>
                    <a:pt x="530" y="756"/>
                  </a:lnTo>
                  <a:lnTo>
                    <a:pt x="544" y="748"/>
                  </a:lnTo>
                  <a:lnTo>
                    <a:pt x="557" y="737"/>
                  </a:lnTo>
                  <a:lnTo>
                    <a:pt x="573" y="727"/>
                  </a:lnTo>
                  <a:lnTo>
                    <a:pt x="586" y="714"/>
                  </a:lnTo>
                  <a:lnTo>
                    <a:pt x="601" y="700"/>
                  </a:lnTo>
                  <a:lnTo>
                    <a:pt x="617" y="687"/>
                  </a:lnTo>
                  <a:lnTo>
                    <a:pt x="632" y="672"/>
                  </a:lnTo>
                  <a:lnTo>
                    <a:pt x="661" y="639"/>
                  </a:lnTo>
                  <a:lnTo>
                    <a:pt x="692" y="604"/>
                  </a:lnTo>
                  <a:lnTo>
                    <a:pt x="722" y="568"/>
                  </a:lnTo>
                  <a:lnTo>
                    <a:pt x="753" y="530"/>
                  </a:lnTo>
                  <a:lnTo>
                    <a:pt x="815" y="453"/>
                  </a:lnTo>
                  <a:lnTo>
                    <a:pt x="847" y="414"/>
                  </a:lnTo>
                  <a:lnTo>
                    <a:pt x="878" y="378"/>
                  </a:lnTo>
                  <a:lnTo>
                    <a:pt x="909" y="343"/>
                  </a:lnTo>
                  <a:lnTo>
                    <a:pt x="926" y="326"/>
                  </a:lnTo>
                  <a:lnTo>
                    <a:pt x="941" y="309"/>
                  </a:lnTo>
                  <a:lnTo>
                    <a:pt x="959" y="293"/>
                  </a:lnTo>
                  <a:lnTo>
                    <a:pt x="974" y="278"/>
                  </a:lnTo>
                  <a:lnTo>
                    <a:pt x="991" y="265"/>
                  </a:lnTo>
                  <a:lnTo>
                    <a:pt x="1007" y="251"/>
                  </a:lnTo>
                  <a:lnTo>
                    <a:pt x="1039" y="228"/>
                  </a:lnTo>
                  <a:lnTo>
                    <a:pt x="1070" y="205"/>
                  </a:lnTo>
                  <a:lnTo>
                    <a:pt x="1103" y="184"/>
                  </a:lnTo>
                  <a:lnTo>
                    <a:pt x="1133" y="163"/>
                  </a:lnTo>
                  <a:lnTo>
                    <a:pt x="1166" y="144"/>
                  </a:lnTo>
                  <a:lnTo>
                    <a:pt x="1197" y="125"/>
                  </a:lnTo>
                  <a:lnTo>
                    <a:pt x="1229" y="107"/>
                  </a:lnTo>
                  <a:lnTo>
                    <a:pt x="1262" y="90"/>
                  </a:lnTo>
                  <a:lnTo>
                    <a:pt x="1293" y="75"/>
                  </a:lnTo>
                  <a:lnTo>
                    <a:pt x="1325" y="61"/>
                  </a:lnTo>
                  <a:lnTo>
                    <a:pt x="1358" y="48"/>
                  </a:lnTo>
                  <a:lnTo>
                    <a:pt x="1391" y="36"/>
                  </a:lnTo>
                  <a:lnTo>
                    <a:pt x="1421" y="27"/>
                  </a:lnTo>
                  <a:lnTo>
                    <a:pt x="1454" y="19"/>
                  </a:lnTo>
                  <a:lnTo>
                    <a:pt x="1487" y="11"/>
                  </a:lnTo>
                  <a:lnTo>
                    <a:pt x="1519" y="6"/>
                  </a:lnTo>
                  <a:lnTo>
                    <a:pt x="1536" y="2"/>
                  </a:lnTo>
                  <a:lnTo>
                    <a:pt x="1554" y="0"/>
                  </a:lnTo>
                  <a:lnTo>
                    <a:pt x="1586" y="0"/>
                  </a:lnTo>
                  <a:lnTo>
                    <a:pt x="1621" y="2"/>
                  </a:lnTo>
                  <a:lnTo>
                    <a:pt x="1654" y="6"/>
                  </a:lnTo>
                  <a:lnTo>
                    <a:pt x="1686" y="9"/>
                  </a:lnTo>
                  <a:lnTo>
                    <a:pt x="1719" y="17"/>
                  </a:lnTo>
                  <a:lnTo>
                    <a:pt x="1752" y="25"/>
                  </a:lnTo>
                  <a:lnTo>
                    <a:pt x="1784" y="32"/>
                  </a:lnTo>
                  <a:lnTo>
                    <a:pt x="1846" y="50"/>
                  </a:lnTo>
                  <a:lnTo>
                    <a:pt x="1876" y="59"/>
                  </a:lnTo>
                  <a:lnTo>
                    <a:pt x="1907" y="67"/>
                  </a:lnTo>
                  <a:lnTo>
                    <a:pt x="1938" y="73"/>
                  </a:lnTo>
                  <a:lnTo>
                    <a:pt x="1967" y="78"/>
                  </a:lnTo>
                  <a:lnTo>
                    <a:pt x="1997" y="82"/>
                  </a:lnTo>
                  <a:lnTo>
                    <a:pt x="2026" y="84"/>
                  </a:lnTo>
                  <a:lnTo>
                    <a:pt x="2055" y="84"/>
                  </a:lnTo>
                  <a:lnTo>
                    <a:pt x="2082" y="82"/>
                  </a:lnTo>
                  <a:lnTo>
                    <a:pt x="2111" y="78"/>
                  </a:lnTo>
                  <a:lnTo>
                    <a:pt x="2141" y="73"/>
                  </a:lnTo>
                  <a:lnTo>
                    <a:pt x="2170" y="67"/>
                  </a:lnTo>
                  <a:lnTo>
                    <a:pt x="2201" y="59"/>
                  </a:lnTo>
                  <a:lnTo>
                    <a:pt x="2262" y="44"/>
                  </a:lnTo>
                  <a:lnTo>
                    <a:pt x="2295" y="38"/>
                  </a:lnTo>
                  <a:lnTo>
                    <a:pt x="2328" y="32"/>
                  </a:lnTo>
                  <a:lnTo>
                    <a:pt x="2360" y="29"/>
                  </a:lnTo>
                  <a:lnTo>
                    <a:pt x="2393" y="27"/>
                  </a:lnTo>
                  <a:lnTo>
                    <a:pt x="2427" y="27"/>
                  </a:lnTo>
                  <a:lnTo>
                    <a:pt x="2445" y="27"/>
                  </a:lnTo>
                  <a:lnTo>
                    <a:pt x="2462" y="30"/>
                  </a:lnTo>
                  <a:lnTo>
                    <a:pt x="2479" y="32"/>
                  </a:lnTo>
                  <a:lnTo>
                    <a:pt x="2496" y="36"/>
                  </a:lnTo>
                  <a:lnTo>
                    <a:pt x="2514" y="42"/>
                  </a:lnTo>
                  <a:lnTo>
                    <a:pt x="2531" y="48"/>
                  </a:lnTo>
                  <a:lnTo>
                    <a:pt x="2550" y="55"/>
                  </a:lnTo>
                  <a:lnTo>
                    <a:pt x="2568" y="65"/>
                  </a:lnTo>
                  <a:lnTo>
                    <a:pt x="2585" y="75"/>
                  </a:lnTo>
                  <a:lnTo>
                    <a:pt x="2602" y="86"/>
                  </a:lnTo>
                  <a:lnTo>
                    <a:pt x="2617" y="98"/>
                  </a:lnTo>
                  <a:lnTo>
                    <a:pt x="2635" y="111"/>
                  </a:lnTo>
                  <a:lnTo>
                    <a:pt x="2652" y="125"/>
                  </a:lnTo>
                  <a:lnTo>
                    <a:pt x="2667" y="138"/>
                  </a:lnTo>
                  <a:lnTo>
                    <a:pt x="2700" y="169"/>
                  </a:lnTo>
                  <a:lnTo>
                    <a:pt x="2731" y="199"/>
                  </a:lnTo>
                  <a:lnTo>
                    <a:pt x="2763" y="234"/>
                  </a:lnTo>
                  <a:lnTo>
                    <a:pt x="2794" y="267"/>
                  </a:lnTo>
                  <a:lnTo>
                    <a:pt x="2825" y="301"/>
                  </a:lnTo>
                  <a:lnTo>
                    <a:pt x="2856" y="334"/>
                  </a:lnTo>
                  <a:lnTo>
                    <a:pt x="2886" y="365"/>
                  </a:lnTo>
                  <a:lnTo>
                    <a:pt x="2917" y="393"/>
                  </a:lnTo>
                  <a:lnTo>
                    <a:pt x="2932" y="407"/>
                  </a:lnTo>
                  <a:lnTo>
                    <a:pt x="2948" y="420"/>
                  </a:lnTo>
                  <a:lnTo>
                    <a:pt x="2961" y="432"/>
                  </a:lnTo>
                  <a:lnTo>
                    <a:pt x="2976" y="443"/>
                  </a:lnTo>
                  <a:lnTo>
                    <a:pt x="2990" y="453"/>
                  </a:lnTo>
                  <a:lnTo>
                    <a:pt x="3005" y="462"/>
                  </a:lnTo>
                  <a:lnTo>
                    <a:pt x="3019" y="470"/>
                  </a:lnTo>
                  <a:lnTo>
                    <a:pt x="3032" y="476"/>
                  </a:lnTo>
                  <a:lnTo>
                    <a:pt x="3046" y="482"/>
                  </a:lnTo>
                  <a:lnTo>
                    <a:pt x="3059" y="485"/>
                  </a:lnTo>
                  <a:lnTo>
                    <a:pt x="3072" y="489"/>
                  </a:lnTo>
                  <a:lnTo>
                    <a:pt x="3086" y="493"/>
                  </a:lnTo>
                  <a:lnTo>
                    <a:pt x="3101" y="495"/>
                  </a:lnTo>
                  <a:lnTo>
                    <a:pt x="3115" y="497"/>
                  </a:lnTo>
                  <a:lnTo>
                    <a:pt x="3144" y="499"/>
                  </a:lnTo>
                  <a:lnTo>
                    <a:pt x="3172" y="497"/>
                  </a:lnTo>
                  <a:lnTo>
                    <a:pt x="3201" y="495"/>
                  </a:lnTo>
                  <a:lnTo>
                    <a:pt x="3230" y="491"/>
                  </a:lnTo>
                  <a:lnTo>
                    <a:pt x="3261" y="487"/>
                  </a:lnTo>
                  <a:lnTo>
                    <a:pt x="3291" y="484"/>
                  </a:lnTo>
                  <a:lnTo>
                    <a:pt x="3322" y="478"/>
                  </a:lnTo>
                  <a:lnTo>
                    <a:pt x="3355" y="474"/>
                  </a:lnTo>
                  <a:lnTo>
                    <a:pt x="3387" y="472"/>
                  </a:lnTo>
                  <a:lnTo>
                    <a:pt x="3420" y="472"/>
                  </a:lnTo>
                  <a:lnTo>
                    <a:pt x="3437" y="472"/>
                  </a:lnTo>
                  <a:lnTo>
                    <a:pt x="3455" y="474"/>
                  </a:lnTo>
                  <a:lnTo>
                    <a:pt x="3472" y="476"/>
                  </a:lnTo>
                  <a:lnTo>
                    <a:pt x="3489" y="480"/>
                  </a:lnTo>
                  <a:lnTo>
                    <a:pt x="3506" y="484"/>
                  </a:lnTo>
                  <a:lnTo>
                    <a:pt x="3524" y="489"/>
                  </a:lnTo>
                  <a:lnTo>
                    <a:pt x="3541" y="495"/>
                  </a:lnTo>
                  <a:lnTo>
                    <a:pt x="3558" y="501"/>
                  </a:lnTo>
                  <a:lnTo>
                    <a:pt x="3591" y="518"/>
                  </a:lnTo>
                  <a:lnTo>
                    <a:pt x="3624" y="535"/>
                  </a:lnTo>
                  <a:lnTo>
                    <a:pt x="3656" y="555"/>
                  </a:lnTo>
                  <a:lnTo>
                    <a:pt x="3689" y="576"/>
                  </a:lnTo>
                  <a:lnTo>
                    <a:pt x="3721" y="599"/>
                  </a:lnTo>
                  <a:lnTo>
                    <a:pt x="3752" y="622"/>
                  </a:lnTo>
                  <a:lnTo>
                    <a:pt x="3783" y="647"/>
                  </a:lnTo>
                  <a:lnTo>
                    <a:pt x="3846" y="693"/>
                  </a:lnTo>
                  <a:lnTo>
                    <a:pt x="3877" y="716"/>
                  </a:lnTo>
                  <a:lnTo>
                    <a:pt x="3908" y="737"/>
                  </a:lnTo>
                  <a:lnTo>
                    <a:pt x="3936" y="756"/>
                  </a:lnTo>
                  <a:lnTo>
                    <a:pt x="3967" y="775"/>
                  </a:lnTo>
                  <a:lnTo>
                    <a:pt x="3996" y="791"/>
                  </a:lnTo>
                  <a:lnTo>
                    <a:pt x="4009" y="796"/>
                  </a:lnTo>
                  <a:lnTo>
                    <a:pt x="4025" y="804"/>
                  </a:lnTo>
                  <a:lnTo>
                    <a:pt x="4056" y="818"/>
                  </a:lnTo>
                  <a:lnTo>
                    <a:pt x="4088" y="833"/>
                  </a:lnTo>
                  <a:lnTo>
                    <a:pt x="4119" y="848"/>
                  </a:lnTo>
                  <a:lnTo>
                    <a:pt x="4152" y="864"/>
                  </a:lnTo>
                  <a:lnTo>
                    <a:pt x="4182" y="881"/>
                  </a:lnTo>
                  <a:lnTo>
                    <a:pt x="4213" y="894"/>
                  </a:lnTo>
                  <a:lnTo>
                    <a:pt x="4242" y="908"/>
                  </a:lnTo>
                  <a:lnTo>
                    <a:pt x="4272" y="919"/>
                  </a:lnTo>
                  <a:lnTo>
                    <a:pt x="4301" y="929"/>
                  </a:lnTo>
                  <a:lnTo>
                    <a:pt x="4315" y="933"/>
                  </a:lnTo>
                  <a:lnTo>
                    <a:pt x="4328" y="937"/>
                  </a:lnTo>
                  <a:lnTo>
                    <a:pt x="4342" y="938"/>
                  </a:lnTo>
                  <a:lnTo>
                    <a:pt x="4355" y="938"/>
                  </a:lnTo>
                  <a:lnTo>
                    <a:pt x="4368" y="940"/>
                  </a:lnTo>
                  <a:lnTo>
                    <a:pt x="4382" y="938"/>
                  </a:lnTo>
                  <a:lnTo>
                    <a:pt x="4395" y="938"/>
                  </a:lnTo>
                  <a:lnTo>
                    <a:pt x="4409" y="937"/>
                  </a:lnTo>
                  <a:lnTo>
                    <a:pt x="4420" y="933"/>
                  </a:lnTo>
                  <a:lnTo>
                    <a:pt x="4434" y="929"/>
                  </a:lnTo>
                  <a:lnTo>
                    <a:pt x="4447" y="923"/>
                  </a:lnTo>
                  <a:lnTo>
                    <a:pt x="4461" y="915"/>
                  </a:lnTo>
                  <a:lnTo>
                    <a:pt x="4474" y="908"/>
                  </a:lnTo>
                  <a:lnTo>
                    <a:pt x="4488" y="898"/>
                  </a:lnTo>
                  <a:lnTo>
                    <a:pt x="4493" y="894"/>
                  </a:lnTo>
                  <a:lnTo>
                    <a:pt x="4499" y="889"/>
                  </a:lnTo>
                  <a:lnTo>
                    <a:pt x="4512" y="873"/>
                  </a:lnTo>
                  <a:lnTo>
                    <a:pt x="4526" y="858"/>
                  </a:lnTo>
                  <a:lnTo>
                    <a:pt x="4541" y="839"/>
                  </a:lnTo>
                  <a:lnTo>
                    <a:pt x="4555" y="816"/>
                  </a:lnTo>
                  <a:lnTo>
                    <a:pt x="4570" y="793"/>
                  </a:lnTo>
                  <a:lnTo>
                    <a:pt x="4585" y="766"/>
                  </a:lnTo>
                  <a:lnTo>
                    <a:pt x="4601" y="737"/>
                  </a:lnTo>
                  <a:lnTo>
                    <a:pt x="4616" y="708"/>
                  </a:lnTo>
                  <a:lnTo>
                    <a:pt x="4632" y="677"/>
                  </a:lnTo>
                  <a:lnTo>
                    <a:pt x="4647" y="645"/>
                  </a:lnTo>
                  <a:lnTo>
                    <a:pt x="4662" y="612"/>
                  </a:lnTo>
                  <a:lnTo>
                    <a:pt x="4693" y="545"/>
                  </a:lnTo>
                  <a:lnTo>
                    <a:pt x="4724" y="476"/>
                  </a:lnTo>
                  <a:lnTo>
                    <a:pt x="4754" y="407"/>
                  </a:lnTo>
                  <a:lnTo>
                    <a:pt x="4770" y="372"/>
                  </a:lnTo>
                  <a:lnTo>
                    <a:pt x="4785" y="340"/>
                  </a:lnTo>
                  <a:lnTo>
                    <a:pt x="4802" y="307"/>
                  </a:lnTo>
                  <a:lnTo>
                    <a:pt x="4818" y="276"/>
                  </a:lnTo>
                  <a:lnTo>
                    <a:pt x="4833" y="247"/>
                  </a:lnTo>
                  <a:lnTo>
                    <a:pt x="4848" y="219"/>
                  </a:lnTo>
                  <a:lnTo>
                    <a:pt x="4866" y="192"/>
                  </a:lnTo>
                  <a:lnTo>
                    <a:pt x="4881" y="167"/>
                  </a:lnTo>
                  <a:lnTo>
                    <a:pt x="4898" y="144"/>
                  </a:lnTo>
                  <a:lnTo>
                    <a:pt x="4914" y="123"/>
                  </a:lnTo>
                  <a:lnTo>
                    <a:pt x="4931" y="103"/>
                  </a:lnTo>
                  <a:lnTo>
                    <a:pt x="4941" y="94"/>
                  </a:lnTo>
                  <a:lnTo>
                    <a:pt x="4950" y="86"/>
                  </a:lnTo>
                  <a:lnTo>
                    <a:pt x="4960" y="78"/>
                  </a:lnTo>
                  <a:lnTo>
                    <a:pt x="4969" y="73"/>
                  </a:lnTo>
                  <a:lnTo>
                    <a:pt x="4979" y="67"/>
                  </a:lnTo>
                  <a:lnTo>
                    <a:pt x="4989" y="61"/>
                  </a:lnTo>
                  <a:lnTo>
                    <a:pt x="5002" y="57"/>
                  </a:lnTo>
                  <a:lnTo>
                    <a:pt x="5012" y="55"/>
                  </a:lnTo>
                  <a:lnTo>
                    <a:pt x="5021" y="54"/>
                  </a:lnTo>
                  <a:lnTo>
                    <a:pt x="5035" y="52"/>
                  </a:lnTo>
                  <a:lnTo>
                    <a:pt x="5054" y="54"/>
                  </a:lnTo>
                  <a:lnTo>
                    <a:pt x="5060" y="55"/>
                  </a:lnTo>
                  <a:lnTo>
                    <a:pt x="5075" y="59"/>
                  </a:lnTo>
                  <a:lnTo>
                    <a:pt x="5096" y="67"/>
                  </a:lnTo>
                  <a:lnTo>
                    <a:pt x="5115" y="77"/>
                  </a:lnTo>
                  <a:lnTo>
                    <a:pt x="5133" y="90"/>
                  </a:lnTo>
                  <a:lnTo>
                    <a:pt x="5152" y="103"/>
                  </a:lnTo>
                  <a:lnTo>
                    <a:pt x="5169" y="121"/>
                  </a:lnTo>
                  <a:lnTo>
                    <a:pt x="5184" y="136"/>
                  </a:lnTo>
                  <a:lnTo>
                    <a:pt x="5202" y="155"/>
                  </a:lnTo>
                  <a:lnTo>
                    <a:pt x="5217" y="174"/>
                  </a:lnTo>
                  <a:lnTo>
                    <a:pt x="5234" y="196"/>
                  </a:lnTo>
                  <a:lnTo>
                    <a:pt x="5250" y="217"/>
                  </a:lnTo>
                  <a:lnTo>
                    <a:pt x="5280" y="259"/>
                  </a:lnTo>
                  <a:lnTo>
                    <a:pt x="5313" y="301"/>
                  </a:lnTo>
                  <a:lnTo>
                    <a:pt x="5344" y="343"/>
                  </a:lnTo>
                  <a:lnTo>
                    <a:pt x="5359" y="365"/>
                  </a:lnTo>
                  <a:lnTo>
                    <a:pt x="5375" y="384"/>
                  </a:lnTo>
                  <a:lnTo>
                    <a:pt x="5388" y="401"/>
                  </a:lnTo>
                  <a:lnTo>
                    <a:pt x="5403" y="418"/>
                  </a:lnTo>
                  <a:lnTo>
                    <a:pt x="5419" y="434"/>
                  </a:lnTo>
                  <a:lnTo>
                    <a:pt x="5432" y="449"/>
                  </a:lnTo>
                  <a:lnTo>
                    <a:pt x="5448" y="460"/>
                  </a:lnTo>
                  <a:lnTo>
                    <a:pt x="5461" y="470"/>
                  </a:lnTo>
                  <a:lnTo>
                    <a:pt x="5472" y="478"/>
                  </a:lnTo>
                  <a:lnTo>
                    <a:pt x="5486" y="484"/>
                  </a:lnTo>
                  <a:lnTo>
                    <a:pt x="5496" y="485"/>
                  </a:lnTo>
                  <a:lnTo>
                    <a:pt x="5490" y="485"/>
                  </a:lnTo>
                  <a:lnTo>
                    <a:pt x="5507" y="487"/>
                  </a:lnTo>
                  <a:lnTo>
                    <a:pt x="5501" y="487"/>
                  </a:lnTo>
                  <a:lnTo>
                    <a:pt x="5517" y="487"/>
                  </a:lnTo>
                  <a:lnTo>
                    <a:pt x="5511" y="487"/>
                  </a:lnTo>
                  <a:lnTo>
                    <a:pt x="5526" y="485"/>
                  </a:lnTo>
                  <a:lnTo>
                    <a:pt x="5520" y="485"/>
                  </a:lnTo>
                  <a:lnTo>
                    <a:pt x="5536" y="480"/>
                  </a:lnTo>
                  <a:lnTo>
                    <a:pt x="5547" y="474"/>
                  </a:lnTo>
                  <a:lnTo>
                    <a:pt x="5561" y="466"/>
                  </a:lnTo>
                  <a:lnTo>
                    <a:pt x="5572" y="457"/>
                  </a:lnTo>
                  <a:lnTo>
                    <a:pt x="5588" y="445"/>
                  </a:lnTo>
                  <a:lnTo>
                    <a:pt x="5601" y="432"/>
                  </a:lnTo>
                  <a:lnTo>
                    <a:pt x="5616" y="416"/>
                  </a:lnTo>
                  <a:lnTo>
                    <a:pt x="5630" y="401"/>
                  </a:lnTo>
                  <a:lnTo>
                    <a:pt x="5645" y="384"/>
                  </a:lnTo>
                  <a:lnTo>
                    <a:pt x="5661" y="365"/>
                  </a:lnTo>
                  <a:lnTo>
                    <a:pt x="5691" y="326"/>
                  </a:lnTo>
                  <a:lnTo>
                    <a:pt x="5722" y="288"/>
                  </a:lnTo>
                  <a:lnTo>
                    <a:pt x="5753" y="249"/>
                  </a:lnTo>
                  <a:lnTo>
                    <a:pt x="5770" y="230"/>
                  </a:lnTo>
                  <a:lnTo>
                    <a:pt x="5785" y="211"/>
                  </a:lnTo>
                  <a:lnTo>
                    <a:pt x="5801" y="194"/>
                  </a:lnTo>
                  <a:lnTo>
                    <a:pt x="5818" y="178"/>
                  </a:lnTo>
                  <a:lnTo>
                    <a:pt x="5835" y="163"/>
                  </a:lnTo>
                  <a:lnTo>
                    <a:pt x="5853" y="148"/>
                  </a:lnTo>
                  <a:lnTo>
                    <a:pt x="5870" y="136"/>
                  </a:lnTo>
                  <a:lnTo>
                    <a:pt x="5887" y="126"/>
                  </a:lnTo>
                  <a:lnTo>
                    <a:pt x="5906" y="117"/>
                  </a:lnTo>
                  <a:lnTo>
                    <a:pt x="5926" y="111"/>
                  </a:lnTo>
                  <a:lnTo>
                    <a:pt x="5931" y="111"/>
                  </a:lnTo>
                  <a:lnTo>
                    <a:pt x="5947" y="109"/>
                  </a:lnTo>
                  <a:lnTo>
                    <a:pt x="5952" y="107"/>
                  </a:lnTo>
                  <a:lnTo>
                    <a:pt x="5968" y="109"/>
                  </a:lnTo>
                  <a:lnTo>
                    <a:pt x="5981" y="111"/>
                  </a:lnTo>
                  <a:lnTo>
                    <a:pt x="5993" y="113"/>
                  </a:lnTo>
                  <a:lnTo>
                    <a:pt x="6002" y="117"/>
                  </a:lnTo>
                  <a:lnTo>
                    <a:pt x="6014" y="123"/>
                  </a:lnTo>
                  <a:lnTo>
                    <a:pt x="6024" y="128"/>
                  </a:lnTo>
                  <a:lnTo>
                    <a:pt x="6035" y="136"/>
                  </a:lnTo>
                  <a:lnTo>
                    <a:pt x="6043" y="144"/>
                  </a:lnTo>
                  <a:lnTo>
                    <a:pt x="6052" y="151"/>
                  </a:lnTo>
                  <a:lnTo>
                    <a:pt x="6062" y="161"/>
                  </a:lnTo>
                  <a:lnTo>
                    <a:pt x="6072" y="169"/>
                  </a:lnTo>
                  <a:lnTo>
                    <a:pt x="6089" y="190"/>
                  </a:lnTo>
                  <a:lnTo>
                    <a:pt x="6104" y="213"/>
                  </a:lnTo>
                  <a:lnTo>
                    <a:pt x="6121" y="240"/>
                  </a:lnTo>
                  <a:lnTo>
                    <a:pt x="6137" y="267"/>
                  </a:lnTo>
                  <a:lnTo>
                    <a:pt x="6154" y="295"/>
                  </a:lnTo>
                  <a:lnTo>
                    <a:pt x="6169" y="326"/>
                  </a:lnTo>
                  <a:lnTo>
                    <a:pt x="6185" y="359"/>
                  </a:lnTo>
                  <a:lnTo>
                    <a:pt x="6200" y="391"/>
                  </a:lnTo>
                  <a:lnTo>
                    <a:pt x="6217" y="426"/>
                  </a:lnTo>
                  <a:lnTo>
                    <a:pt x="6233" y="460"/>
                  </a:lnTo>
                  <a:lnTo>
                    <a:pt x="6248" y="497"/>
                  </a:lnTo>
                  <a:lnTo>
                    <a:pt x="6279" y="570"/>
                  </a:lnTo>
                  <a:lnTo>
                    <a:pt x="6310" y="645"/>
                  </a:lnTo>
                  <a:lnTo>
                    <a:pt x="6342" y="716"/>
                  </a:lnTo>
                  <a:lnTo>
                    <a:pt x="6358" y="752"/>
                  </a:lnTo>
                  <a:lnTo>
                    <a:pt x="6373" y="785"/>
                  </a:lnTo>
                  <a:lnTo>
                    <a:pt x="6388" y="819"/>
                  </a:lnTo>
                  <a:lnTo>
                    <a:pt x="6402" y="850"/>
                  </a:lnTo>
                  <a:lnTo>
                    <a:pt x="6417" y="881"/>
                  </a:lnTo>
                  <a:lnTo>
                    <a:pt x="6432" y="908"/>
                  </a:lnTo>
                  <a:lnTo>
                    <a:pt x="6448" y="935"/>
                  </a:lnTo>
                  <a:lnTo>
                    <a:pt x="6463" y="960"/>
                  </a:lnTo>
                  <a:lnTo>
                    <a:pt x="6477" y="981"/>
                  </a:lnTo>
                  <a:lnTo>
                    <a:pt x="6492" y="998"/>
                  </a:lnTo>
                  <a:lnTo>
                    <a:pt x="6498" y="1006"/>
                  </a:lnTo>
                  <a:lnTo>
                    <a:pt x="6505" y="1013"/>
                  </a:lnTo>
                  <a:lnTo>
                    <a:pt x="6511" y="1021"/>
                  </a:lnTo>
                  <a:lnTo>
                    <a:pt x="6519" y="1025"/>
                  </a:lnTo>
                  <a:lnTo>
                    <a:pt x="6532" y="1038"/>
                  </a:lnTo>
                  <a:lnTo>
                    <a:pt x="6546" y="1046"/>
                  </a:lnTo>
                  <a:lnTo>
                    <a:pt x="6561" y="1056"/>
                  </a:lnTo>
                  <a:lnTo>
                    <a:pt x="6575" y="1061"/>
                  </a:lnTo>
                  <a:lnTo>
                    <a:pt x="6588" y="1067"/>
                  </a:lnTo>
                  <a:lnTo>
                    <a:pt x="6600" y="1073"/>
                  </a:lnTo>
                  <a:lnTo>
                    <a:pt x="6613" y="1077"/>
                  </a:lnTo>
                  <a:lnTo>
                    <a:pt x="6626" y="1079"/>
                  </a:lnTo>
                  <a:lnTo>
                    <a:pt x="6640" y="1081"/>
                  </a:lnTo>
                  <a:lnTo>
                    <a:pt x="6653" y="1082"/>
                  </a:lnTo>
                  <a:lnTo>
                    <a:pt x="6667" y="1082"/>
                  </a:lnTo>
                  <a:lnTo>
                    <a:pt x="6680" y="1081"/>
                  </a:lnTo>
                  <a:lnTo>
                    <a:pt x="6694" y="1081"/>
                  </a:lnTo>
                  <a:lnTo>
                    <a:pt x="6707" y="1077"/>
                  </a:lnTo>
                  <a:lnTo>
                    <a:pt x="6720" y="1075"/>
                  </a:lnTo>
                  <a:lnTo>
                    <a:pt x="6736" y="1071"/>
                  </a:lnTo>
                  <a:lnTo>
                    <a:pt x="6765" y="1061"/>
                  </a:lnTo>
                  <a:lnTo>
                    <a:pt x="6793" y="1052"/>
                  </a:lnTo>
                  <a:lnTo>
                    <a:pt x="6822" y="1038"/>
                  </a:lnTo>
                  <a:lnTo>
                    <a:pt x="6853" y="1023"/>
                  </a:lnTo>
                  <a:lnTo>
                    <a:pt x="6884" y="1008"/>
                  </a:lnTo>
                  <a:lnTo>
                    <a:pt x="6914" y="992"/>
                  </a:lnTo>
                  <a:lnTo>
                    <a:pt x="6945" y="977"/>
                  </a:lnTo>
                  <a:lnTo>
                    <a:pt x="6976" y="962"/>
                  </a:lnTo>
                  <a:lnTo>
                    <a:pt x="6991" y="952"/>
                  </a:lnTo>
                  <a:lnTo>
                    <a:pt x="7005" y="944"/>
                  </a:lnTo>
                  <a:lnTo>
                    <a:pt x="7020" y="935"/>
                  </a:lnTo>
                  <a:lnTo>
                    <a:pt x="7033" y="925"/>
                  </a:lnTo>
                  <a:lnTo>
                    <a:pt x="7047" y="914"/>
                  </a:lnTo>
                  <a:lnTo>
                    <a:pt x="7062" y="902"/>
                  </a:lnTo>
                  <a:lnTo>
                    <a:pt x="7093" y="875"/>
                  </a:lnTo>
                  <a:lnTo>
                    <a:pt x="7122" y="846"/>
                  </a:lnTo>
                  <a:lnTo>
                    <a:pt x="7153" y="814"/>
                  </a:lnTo>
                  <a:lnTo>
                    <a:pt x="7183" y="783"/>
                  </a:lnTo>
                  <a:lnTo>
                    <a:pt x="7214" y="750"/>
                  </a:lnTo>
                  <a:lnTo>
                    <a:pt x="7247" y="716"/>
                  </a:lnTo>
                  <a:lnTo>
                    <a:pt x="7277" y="685"/>
                  </a:lnTo>
                  <a:lnTo>
                    <a:pt x="7308" y="652"/>
                  </a:lnTo>
                  <a:lnTo>
                    <a:pt x="7341" y="624"/>
                  </a:lnTo>
                  <a:lnTo>
                    <a:pt x="7356" y="608"/>
                  </a:lnTo>
                  <a:lnTo>
                    <a:pt x="7373" y="595"/>
                  </a:lnTo>
                  <a:lnTo>
                    <a:pt x="7389" y="581"/>
                  </a:lnTo>
                  <a:lnTo>
                    <a:pt x="7406" y="570"/>
                  </a:lnTo>
                  <a:lnTo>
                    <a:pt x="7423" y="558"/>
                  </a:lnTo>
                  <a:lnTo>
                    <a:pt x="7439" y="549"/>
                  </a:lnTo>
                  <a:lnTo>
                    <a:pt x="7456" y="539"/>
                  </a:lnTo>
                  <a:lnTo>
                    <a:pt x="7473" y="532"/>
                  </a:lnTo>
                  <a:lnTo>
                    <a:pt x="7492" y="524"/>
                  </a:lnTo>
                  <a:lnTo>
                    <a:pt x="7510" y="518"/>
                  </a:lnTo>
                  <a:lnTo>
                    <a:pt x="7527" y="514"/>
                  </a:lnTo>
                  <a:lnTo>
                    <a:pt x="7546" y="510"/>
                  </a:lnTo>
                  <a:lnTo>
                    <a:pt x="7563" y="508"/>
                  </a:lnTo>
                  <a:lnTo>
                    <a:pt x="7581" y="508"/>
                  </a:lnTo>
                  <a:lnTo>
                    <a:pt x="7598" y="508"/>
                  </a:lnTo>
                  <a:lnTo>
                    <a:pt x="7615" y="510"/>
                  </a:lnTo>
                  <a:lnTo>
                    <a:pt x="7648" y="512"/>
                  </a:lnTo>
                  <a:lnTo>
                    <a:pt x="7682" y="520"/>
                  </a:lnTo>
                  <a:lnTo>
                    <a:pt x="7713" y="526"/>
                  </a:lnTo>
                  <a:lnTo>
                    <a:pt x="7746" y="533"/>
                  </a:lnTo>
                  <a:lnTo>
                    <a:pt x="7777" y="541"/>
                  </a:lnTo>
                  <a:lnTo>
                    <a:pt x="7807" y="547"/>
                  </a:lnTo>
                  <a:lnTo>
                    <a:pt x="7836" y="551"/>
                  </a:lnTo>
                  <a:lnTo>
                    <a:pt x="7849" y="553"/>
                  </a:lnTo>
                  <a:lnTo>
                    <a:pt x="7863" y="553"/>
                  </a:lnTo>
                  <a:lnTo>
                    <a:pt x="7878" y="553"/>
                  </a:lnTo>
                  <a:lnTo>
                    <a:pt x="7892" y="553"/>
                  </a:lnTo>
                  <a:lnTo>
                    <a:pt x="7905" y="551"/>
                  </a:lnTo>
                  <a:lnTo>
                    <a:pt x="7919" y="549"/>
                  </a:lnTo>
                  <a:lnTo>
                    <a:pt x="7932" y="547"/>
                  </a:lnTo>
                  <a:lnTo>
                    <a:pt x="7944" y="543"/>
                  </a:lnTo>
                  <a:lnTo>
                    <a:pt x="7957" y="537"/>
                  </a:lnTo>
                  <a:lnTo>
                    <a:pt x="7970" y="532"/>
                  </a:lnTo>
                  <a:lnTo>
                    <a:pt x="7984" y="524"/>
                  </a:lnTo>
                  <a:lnTo>
                    <a:pt x="7999" y="514"/>
                  </a:lnTo>
                  <a:lnTo>
                    <a:pt x="8013" y="505"/>
                  </a:lnTo>
                  <a:lnTo>
                    <a:pt x="8028" y="495"/>
                  </a:lnTo>
                  <a:lnTo>
                    <a:pt x="8041" y="484"/>
                  </a:lnTo>
                  <a:lnTo>
                    <a:pt x="8057" y="472"/>
                  </a:lnTo>
                  <a:lnTo>
                    <a:pt x="8088" y="445"/>
                  </a:lnTo>
                  <a:lnTo>
                    <a:pt x="8116" y="416"/>
                  </a:lnTo>
                  <a:lnTo>
                    <a:pt x="8147" y="386"/>
                  </a:lnTo>
                  <a:lnTo>
                    <a:pt x="8178" y="353"/>
                  </a:lnTo>
                  <a:lnTo>
                    <a:pt x="8209" y="318"/>
                  </a:lnTo>
                  <a:lnTo>
                    <a:pt x="8239" y="282"/>
                  </a:lnTo>
                  <a:lnTo>
                    <a:pt x="8270" y="245"/>
                  </a:lnTo>
                  <a:lnTo>
                    <a:pt x="8331" y="173"/>
                  </a:lnTo>
                  <a:lnTo>
                    <a:pt x="8362" y="136"/>
                  </a:lnTo>
                  <a:lnTo>
                    <a:pt x="8395" y="100"/>
                  </a:lnTo>
                  <a:lnTo>
                    <a:pt x="8425" y="65"/>
                  </a:lnTo>
                  <a:lnTo>
                    <a:pt x="8456" y="32"/>
                  </a:lnTo>
                  <a:lnTo>
                    <a:pt x="8468" y="25"/>
                  </a:lnTo>
                  <a:lnTo>
                    <a:pt x="8481" y="21"/>
                  </a:lnTo>
                  <a:lnTo>
                    <a:pt x="8495" y="23"/>
                  </a:lnTo>
                  <a:lnTo>
                    <a:pt x="8508" y="30"/>
                  </a:lnTo>
                  <a:lnTo>
                    <a:pt x="8516" y="42"/>
                  </a:lnTo>
                  <a:lnTo>
                    <a:pt x="8518" y="55"/>
                  </a:lnTo>
                  <a:lnTo>
                    <a:pt x="8516" y="69"/>
                  </a:lnTo>
                  <a:lnTo>
                    <a:pt x="8508" y="80"/>
                  </a:lnTo>
                  <a:lnTo>
                    <a:pt x="8477" y="113"/>
                  </a:lnTo>
                  <a:lnTo>
                    <a:pt x="8447" y="146"/>
                  </a:lnTo>
                  <a:lnTo>
                    <a:pt x="8416" y="182"/>
                  </a:lnTo>
                  <a:lnTo>
                    <a:pt x="8385" y="219"/>
                  </a:lnTo>
                  <a:lnTo>
                    <a:pt x="8324" y="292"/>
                  </a:lnTo>
                  <a:lnTo>
                    <a:pt x="8293" y="328"/>
                  </a:lnTo>
                  <a:lnTo>
                    <a:pt x="8260" y="365"/>
                  </a:lnTo>
                  <a:lnTo>
                    <a:pt x="8230" y="401"/>
                  </a:lnTo>
                  <a:lnTo>
                    <a:pt x="8197" y="436"/>
                  </a:lnTo>
                  <a:lnTo>
                    <a:pt x="8166" y="468"/>
                  </a:lnTo>
                  <a:lnTo>
                    <a:pt x="8134" y="499"/>
                  </a:lnTo>
                  <a:lnTo>
                    <a:pt x="8101" y="528"/>
                  </a:lnTo>
                  <a:lnTo>
                    <a:pt x="8086" y="541"/>
                  </a:lnTo>
                  <a:lnTo>
                    <a:pt x="8068" y="553"/>
                  </a:lnTo>
                  <a:lnTo>
                    <a:pt x="8051" y="564"/>
                  </a:lnTo>
                  <a:lnTo>
                    <a:pt x="8036" y="576"/>
                  </a:lnTo>
                  <a:lnTo>
                    <a:pt x="8018" y="585"/>
                  </a:lnTo>
                  <a:lnTo>
                    <a:pt x="8001" y="595"/>
                  </a:lnTo>
                  <a:lnTo>
                    <a:pt x="7982" y="604"/>
                  </a:lnTo>
                  <a:lnTo>
                    <a:pt x="7965" y="610"/>
                  </a:lnTo>
                  <a:lnTo>
                    <a:pt x="7947" y="616"/>
                  </a:lnTo>
                  <a:lnTo>
                    <a:pt x="7928" y="620"/>
                  </a:lnTo>
                  <a:lnTo>
                    <a:pt x="7911" y="622"/>
                  </a:lnTo>
                  <a:lnTo>
                    <a:pt x="7894" y="624"/>
                  </a:lnTo>
                  <a:lnTo>
                    <a:pt x="7876" y="624"/>
                  </a:lnTo>
                  <a:lnTo>
                    <a:pt x="7859" y="624"/>
                  </a:lnTo>
                  <a:lnTo>
                    <a:pt x="7842" y="624"/>
                  </a:lnTo>
                  <a:lnTo>
                    <a:pt x="7825" y="622"/>
                  </a:lnTo>
                  <a:lnTo>
                    <a:pt x="7792" y="616"/>
                  </a:lnTo>
                  <a:lnTo>
                    <a:pt x="7761" y="610"/>
                  </a:lnTo>
                  <a:lnTo>
                    <a:pt x="7729" y="603"/>
                  </a:lnTo>
                  <a:lnTo>
                    <a:pt x="7700" y="595"/>
                  </a:lnTo>
                  <a:lnTo>
                    <a:pt x="7669" y="589"/>
                  </a:lnTo>
                  <a:lnTo>
                    <a:pt x="7640" y="583"/>
                  </a:lnTo>
                  <a:lnTo>
                    <a:pt x="7611" y="580"/>
                  </a:lnTo>
                  <a:lnTo>
                    <a:pt x="7598" y="580"/>
                  </a:lnTo>
                  <a:lnTo>
                    <a:pt x="7585" y="580"/>
                  </a:lnTo>
                  <a:lnTo>
                    <a:pt x="7571" y="580"/>
                  </a:lnTo>
                  <a:lnTo>
                    <a:pt x="7558" y="581"/>
                  </a:lnTo>
                  <a:lnTo>
                    <a:pt x="7544" y="583"/>
                  </a:lnTo>
                  <a:lnTo>
                    <a:pt x="7531" y="587"/>
                  </a:lnTo>
                  <a:lnTo>
                    <a:pt x="7517" y="591"/>
                  </a:lnTo>
                  <a:lnTo>
                    <a:pt x="7504" y="595"/>
                  </a:lnTo>
                  <a:lnTo>
                    <a:pt x="7490" y="603"/>
                  </a:lnTo>
                  <a:lnTo>
                    <a:pt x="7477" y="608"/>
                  </a:lnTo>
                  <a:lnTo>
                    <a:pt x="7462" y="618"/>
                  </a:lnTo>
                  <a:lnTo>
                    <a:pt x="7448" y="628"/>
                  </a:lnTo>
                  <a:lnTo>
                    <a:pt x="7433" y="639"/>
                  </a:lnTo>
                  <a:lnTo>
                    <a:pt x="7419" y="649"/>
                  </a:lnTo>
                  <a:lnTo>
                    <a:pt x="7404" y="662"/>
                  </a:lnTo>
                  <a:lnTo>
                    <a:pt x="7389" y="676"/>
                  </a:lnTo>
                  <a:lnTo>
                    <a:pt x="7358" y="702"/>
                  </a:lnTo>
                  <a:lnTo>
                    <a:pt x="7329" y="733"/>
                  </a:lnTo>
                  <a:lnTo>
                    <a:pt x="7297" y="766"/>
                  </a:lnTo>
                  <a:lnTo>
                    <a:pt x="7266" y="798"/>
                  </a:lnTo>
                  <a:lnTo>
                    <a:pt x="7235" y="831"/>
                  </a:lnTo>
                  <a:lnTo>
                    <a:pt x="7204" y="864"/>
                  </a:lnTo>
                  <a:lnTo>
                    <a:pt x="7172" y="896"/>
                  </a:lnTo>
                  <a:lnTo>
                    <a:pt x="7139" y="927"/>
                  </a:lnTo>
                  <a:lnTo>
                    <a:pt x="7108" y="956"/>
                  </a:lnTo>
                  <a:lnTo>
                    <a:pt x="7091" y="969"/>
                  </a:lnTo>
                  <a:lnTo>
                    <a:pt x="7076" y="983"/>
                  </a:lnTo>
                  <a:lnTo>
                    <a:pt x="7058" y="994"/>
                  </a:lnTo>
                  <a:lnTo>
                    <a:pt x="7041" y="1006"/>
                  </a:lnTo>
                  <a:lnTo>
                    <a:pt x="7024" y="1015"/>
                  </a:lnTo>
                  <a:lnTo>
                    <a:pt x="7009" y="1025"/>
                  </a:lnTo>
                  <a:lnTo>
                    <a:pt x="6978" y="1040"/>
                  </a:lnTo>
                  <a:lnTo>
                    <a:pt x="6947" y="1056"/>
                  </a:lnTo>
                  <a:lnTo>
                    <a:pt x="6914" y="1073"/>
                  </a:lnTo>
                  <a:lnTo>
                    <a:pt x="6884" y="1088"/>
                  </a:lnTo>
                  <a:lnTo>
                    <a:pt x="6851" y="1104"/>
                  </a:lnTo>
                  <a:lnTo>
                    <a:pt x="6818" y="1117"/>
                  </a:lnTo>
                  <a:lnTo>
                    <a:pt x="6786" y="1130"/>
                  </a:lnTo>
                  <a:lnTo>
                    <a:pt x="6751" y="1140"/>
                  </a:lnTo>
                  <a:lnTo>
                    <a:pt x="6736" y="1144"/>
                  </a:lnTo>
                  <a:lnTo>
                    <a:pt x="6719" y="1148"/>
                  </a:lnTo>
                  <a:lnTo>
                    <a:pt x="6701" y="1150"/>
                  </a:lnTo>
                  <a:lnTo>
                    <a:pt x="6684" y="1152"/>
                  </a:lnTo>
                  <a:lnTo>
                    <a:pt x="6665" y="1153"/>
                  </a:lnTo>
                  <a:lnTo>
                    <a:pt x="6648" y="1152"/>
                  </a:lnTo>
                  <a:lnTo>
                    <a:pt x="6630" y="1152"/>
                  </a:lnTo>
                  <a:lnTo>
                    <a:pt x="6611" y="1148"/>
                  </a:lnTo>
                  <a:lnTo>
                    <a:pt x="6594" y="1144"/>
                  </a:lnTo>
                  <a:lnTo>
                    <a:pt x="6576" y="1140"/>
                  </a:lnTo>
                  <a:lnTo>
                    <a:pt x="6559" y="1132"/>
                  </a:lnTo>
                  <a:lnTo>
                    <a:pt x="6540" y="1125"/>
                  </a:lnTo>
                  <a:lnTo>
                    <a:pt x="6523" y="1115"/>
                  </a:lnTo>
                  <a:lnTo>
                    <a:pt x="6505" y="1106"/>
                  </a:lnTo>
                  <a:lnTo>
                    <a:pt x="6488" y="1092"/>
                  </a:lnTo>
                  <a:lnTo>
                    <a:pt x="6471" y="1079"/>
                  </a:lnTo>
                  <a:lnTo>
                    <a:pt x="6461" y="1071"/>
                  </a:lnTo>
                  <a:lnTo>
                    <a:pt x="6454" y="1061"/>
                  </a:lnTo>
                  <a:lnTo>
                    <a:pt x="6444" y="1052"/>
                  </a:lnTo>
                  <a:lnTo>
                    <a:pt x="6436" y="1042"/>
                  </a:lnTo>
                  <a:lnTo>
                    <a:pt x="6419" y="1021"/>
                  </a:lnTo>
                  <a:lnTo>
                    <a:pt x="6402" y="996"/>
                  </a:lnTo>
                  <a:lnTo>
                    <a:pt x="6386" y="969"/>
                  </a:lnTo>
                  <a:lnTo>
                    <a:pt x="6371" y="942"/>
                  </a:lnTo>
                  <a:lnTo>
                    <a:pt x="6354" y="912"/>
                  </a:lnTo>
                  <a:lnTo>
                    <a:pt x="6338" y="881"/>
                  </a:lnTo>
                  <a:lnTo>
                    <a:pt x="6323" y="848"/>
                  </a:lnTo>
                  <a:lnTo>
                    <a:pt x="6308" y="816"/>
                  </a:lnTo>
                  <a:lnTo>
                    <a:pt x="6292" y="781"/>
                  </a:lnTo>
                  <a:lnTo>
                    <a:pt x="6275" y="745"/>
                  </a:lnTo>
                  <a:lnTo>
                    <a:pt x="6244" y="672"/>
                  </a:lnTo>
                  <a:lnTo>
                    <a:pt x="6214" y="599"/>
                  </a:lnTo>
                  <a:lnTo>
                    <a:pt x="6183" y="526"/>
                  </a:lnTo>
                  <a:lnTo>
                    <a:pt x="6168" y="489"/>
                  </a:lnTo>
                  <a:lnTo>
                    <a:pt x="6152" y="455"/>
                  </a:lnTo>
                  <a:lnTo>
                    <a:pt x="6137" y="422"/>
                  </a:lnTo>
                  <a:lnTo>
                    <a:pt x="6121" y="389"/>
                  </a:lnTo>
                  <a:lnTo>
                    <a:pt x="6106" y="359"/>
                  </a:lnTo>
                  <a:lnTo>
                    <a:pt x="6091" y="330"/>
                  </a:lnTo>
                  <a:lnTo>
                    <a:pt x="6077" y="303"/>
                  </a:lnTo>
                  <a:lnTo>
                    <a:pt x="6062" y="278"/>
                  </a:lnTo>
                  <a:lnTo>
                    <a:pt x="6047" y="255"/>
                  </a:lnTo>
                  <a:lnTo>
                    <a:pt x="6033" y="236"/>
                  </a:lnTo>
                  <a:lnTo>
                    <a:pt x="6018" y="219"/>
                  </a:lnTo>
                  <a:lnTo>
                    <a:pt x="6012" y="211"/>
                  </a:lnTo>
                  <a:lnTo>
                    <a:pt x="6006" y="203"/>
                  </a:lnTo>
                  <a:lnTo>
                    <a:pt x="5999" y="199"/>
                  </a:lnTo>
                  <a:lnTo>
                    <a:pt x="5993" y="194"/>
                  </a:lnTo>
                  <a:lnTo>
                    <a:pt x="5989" y="190"/>
                  </a:lnTo>
                  <a:lnTo>
                    <a:pt x="5983" y="186"/>
                  </a:lnTo>
                  <a:lnTo>
                    <a:pt x="5977" y="184"/>
                  </a:lnTo>
                  <a:lnTo>
                    <a:pt x="5974" y="182"/>
                  </a:lnTo>
                  <a:lnTo>
                    <a:pt x="5968" y="180"/>
                  </a:lnTo>
                  <a:lnTo>
                    <a:pt x="5966" y="180"/>
                  </a:lnTo>
                  <a:lnTo>
                    <a:pt x="5951" y="178"/>
                  </a:lnTo>
                  <a:lnTo>
                    <a:pt x="5956" y="178"/>
                  </a:lnTo>
                  <a:lnTo>
                    <a:pt x="5941" y="180"/>
                  </a:lnTo>
                  <a:lnTo>
                    <a:pt x="5947" y="180"/>
                  </a:lnTo>
                  <a:lnTo>
                    <a:pt x="5935" y="182"/>
                  </a:lnTo>
                  <a:lnTo>
                    <a:pt x="5922" y="188"/>
                  </a:lnTo>
                  <a:lnTo>
                    <a:pt x="5910" y="194"/>
                  </a:lnTo>
                  <a:lnTo>
                    <a:pt x="5897" y="203"/>
                  </a:lnTo>
                  <a:lnTo>
                    <a:pt x="5881" y="215"/>
                  </a:lnTo>
                  <a:lnTo>
                    <a:pt x="5868" y="228"/>
                  </a:lnTo>
                  <a:lnTo>
                    <a:pt x="5853" y="244"/>
                  </a:lnTo>
                  <a:lnTo>
                    <a:pt x="5839" y="259"/>
                  </a:lnTo>
                  <a:lnTo>
                    <a:pt x="5824" y="276"/>
                  </a:lnTo>
                  <a:lnTo>
                    <a:pt x="5808" y="293"/>
                  </a:lnTo>
                  <a:lnTo>
                    <a:pt x="5778" y="332"/>
                  </a:lnTo>
                  <a:lnTo>
                    <a:pt x="5747" y="370"/>
                  </a:lnTo>
                  <a:lnTo>
                    <a:pt x="5714" y="411"/>
                  </a:lnTo>
                  <a:lnTo>
                    <a:pt x="5699" y="430"/>
                  </a:lnTo>
                  <a:lnTo>
                    <a:pt x="5684" y="447"/>
                  </a:lnTo>
                  <a:lnTo>
                    <a:pt x="5666" y="466"/>
                  </a:lnTo>
                  <a:lnTo>
                    <a:pt x="5649" y="484"/>
                  </a:lnTo>
                  <a:lnTo>
                    <a:pt x="5634" y="499"/>
                  </a:lnTo>
                  <a:lnTo>
                    <a:pt x="5616" y="514"/>
                  </a:lnTo>
                  <a:lnTo>
                    <a:pt x="5597" y="526"/>
                  </a:lnTo>
                  <a:lnTo>
                    <a:pt x="5580" y="537"/>
                  </a:lnTo>
                  <a:lnTo>
                    <a:pt x="5559" y="547"/>
                  </a:lnTo>
                  <a:lnTo>
                    <a:pt x="5544" y="553"/>
                  </a:lnTo>
                  <a:lnTo>
                    <a:pt x="5540" y="555"/>
                  </a:lnTo>
                  <a:lnTo>
                    <a:pt x="5524" y="556"/>
                  </a:lnTo>
                  <a:lnTo>
                    <a:pt x="5517" y="558"/>
                  </a:lnTo>
                  <a:lnTo>
                    <a:pt x="5501" y="558"/>
                  </a:lnTo>
                  <a:lnTo>
                    <a:pt x="5496" y="558"/>
                  </a:lnTo>
                  <a:lnTo>
                    <a:pt x="5480" y="555"/>
                  </a:lnTo>
                  <a:lnTo>
                    <a:pt x="5474" y="555"/>
                  </a:lnTo>
                  <a:lnTo>
                    <a:pt x="5455" y="547"/>
                  </a:lnTo>
                  <a:lnTo>
                    <a:pt x="5436" y="539"/>
                  </a:lnTo>
                  <a:lnTo>
                    <a:pt x="5417" y="528"/>
                  </a:lnTo>
                  <a:lnTo>
                    <a:pt x="5400" y="514"/>
                  </a:lnTo>
                  <a:lnTo>
                    <a:pt x="5382" y="499"/>
                  </a:lnTo>
                  <a:lnTo>
                    <a:pt x="5367" y="484"/>
                  </a:lnTo>
                  <a:lnTo>
                    <a:pt x="5350" y="466"/>
                  </a:lnTo>
                  <a:lnTo>
                    <a:pt x="5334" y="447"/>
                  </a:lnTo>
                  <a:lnTo>
                    <a:pt x="5317" y="428"/>
                  </a:lnTo>
                  <a:lnTo>
                    <a:pt x="5302" y="407"/>
                  </a:lnTo>
                  <a:lnTo>
                    <a:pt x="5286" y="386"/>
                  </a:lnTo>
                  <a:lnTo>
                    <a:pt x="5256" y="343"/>
                  </a:lnTo>
                  <a:lnTo>
                    <a:pt x="5225" y="301"/>
                  </a:lnTo>
                  <a:lnTo>
                    <a:pt x="5194" y="259"/>
                  </a:lnTo>
                  <a:lnTo>
                    <a:pt x="5179" y="240"/>
                  </a:lnTo>
                  <a:lnTo>
                    <a:pt x="5163" y="221"/>
                  </a:lnTo>
                  <a:lnTo>
                    <a:pt x="5148" y="203"/>
                  </a:lnTo>
                  <a:lnTo>
                    <a:pt x="5135" y="186"/>
                  </a:lnTo>
                  <a:lnTo>
                    <a:pt x="5119" y="173"/>
                  </a:lnTo>
                  <a:lnTo>
                    <a:pt x="5106" y="159"/>
                  </a:lnTo>
                  <a:lnTo>
                    <a:pt x="5092" y="148"/>
                  </a:lnTo>
                  <a:lnTo>
                    <a:pt x="5081" y="140"/>
                  </a:lnTo>
                  <a:lnTo>
                    <a:pt x="5069" y="132"/>
                  </a:lnTo>
                  <a:lnTo>
                    <a:pt x="5058" y="126"/>
                  </a:lnTo>
                  <a:lnTo>
                    <a:pt x="5042" y="123"/>
                  </a:lnTo>
                  <a:lnTo>
                    <a:pt x="5048" y="125"/>
                  </a:lnTo>
                  <a:lnTo>
                    <a:pt x="5037" y="123"/>
                  </a:lnTo>
                  <a:lnTo>
                    <a:pt x="5033" y="123"/>
                  </a:lnTo>
                  <a:lnTo>
                    <a:pt x="5029" y="125"/>
                  </a:lnTo>
                  <a:lnTo>
                    <a:pt x="5023" y="126"/>
                  </a:lnTo>
                  <a:lnTo>
                    <a:pt x="5019" y="126"/>
                  </a:lnTo>
                  <a:lnTo>
                    <a:pt x="5014" y="128"/>
                  </a:lnTo>
                  <a:lnTo>
                    <a:pt x="5008" y="132"/>
                  </a:lnTo>
                  <a:lnTo>
                    <a:pt x="5002" y="136"/>
                  </a:lnTo>
                  <a:lnTo>
                    <a:pt x="4996" y="140"/>
                  </a:lnTo>
                  <a:lnTo>
                    <a:pt x="4991" y="146"/>
                  </a:lnTo>
                  <a:lnTo>
                    <a:pt x="4985" y="151"/>
                  </a:lnTo>
                  <a:lnTo>
                    <a:pt x="4969" y="167"/>
                  </a:lnTo>
                  <a:lnTo>
                    <a:pt x="4956" y="184"/>
                  </a:lnTo>
                  <a:lnTo>
                    <a:pt x="4941" y="205"/>
                  </a:lnTo>
                  <a:lnTo>
                    <a:pt x="4925" y="228"/>
                  </a:lnTo>
                  <a:lnTo>
                    <a:pt x="4912" y="253"/>
                  </a:lnTo>
                  <a:lnTo>
                    <a:pt x="4896" y="280"/>
                  </a:lnTo>
                  <a:lnTo>
                    <a:pt x="4881" y="309"/>
                  </a:lnTo>
                  <a:lnTo>
                    <a:pt x="4866" y="340"/>
                  </a:lnTo>
                  <a:lnTo>
                    <a:pt x="4850" y="370"/>
                  </a:lnTo>
                  <a:lnTo>
                    <a:pt x="4835" y="403"/>
                  </a:lnTo>
                  <a:lnTo>
                    <a:pt x="4820" y="436"/>
                  </a:lnTo>
                  <a:lnTo>
                    <a:pt x="4789" y="505"/>
                  </a:lnTo>
                  <a:lnTo>
                    <a:pt x="4756" y="574"/>
                  </a:lnTo>
                  <a:lnTo>
                    <a:pt x="4726" y="643"/>
                  </a:lnTo>
                  <a:lnTo>
                    <a:pt x="4710" y="676"/>
                  </a:lnTo>
                  <a:lnTo>
                    <a:pt x="4695" y="708"/>
                  </a:lnTo>
                  <a:lnTo>
                    <a:pt x="4680" y="741"/>
                  </a:lnTo>
                  <a:lnTo>
                    <a:pt x="4662" y="771"/>
                  </a:lnTo>
                  <a:lnTo>
                    <a:pt x="4647" y="800"/>
                  </a:lnTo>
                  <a:lnTo>
                    <a:pt x="4632" y="829"/>
                  </a:lnTo>
                  <a:lnTo>
                    <a:pt x="4614" y="856"/>
                  </a:lnTo>
                  <a:lnTo>
                    <a:pt x="4599" y="881"/>
                  </a:lnTo>
                  <a:lnTo>
                    <a:pt x="4582" y="902"/>
                  </a:lnTo>
                  <a:lnTo>
                    <a:pt x="4564" y="923"/>
                  </a:lnTo>
                  <a:lnTo>
                    <a:pt x="4547" y="940"/>
                  </a:lnTo>
                  <a:lnTo>
                    <a:pt x="4537" y="950"/>
                  </a:lnTo>
                  <a:lnTo>
                    <a:pt x="4528" y="956"/>
                  </a:lnTo>
                  <a:lnTo>
                    <a:pt x="4511" y="969"/>
                  </a:lnTo>
                  <a:lnTo>
                    <a:pt x="4493" y="979"/>
                  </a:lnTo>
                  <a:lnTo>
                    <a:pt x="4474" y="988"/>
                  </a:lnTo>
                  <a:lnTo>
                    <a:pt x="4457" y="996"/>
                  </a:lnTo>
                  <a:lnTo>
                    <a:pt x="4438" y="1002"/>
                  </a:lnTo>
                  <a:lnTo>
                    <a:pt x="4420" y="1006"/>
                  </a:lnTo>
                  <a:lnTo>
                    <a:pt x="4401" y="1010"/>
                  </a:lnTo>
                  <a:lnTo>
                    <a:pt x="4384" y="1010"/>
                  </a:lnTo>
                  <a:lnTo>
                    <a:pt x="4367" y="1011"/>
                  </a:lnTo>
                  <a:lnTo>
                    <a:pt x="4349" y="1010"/>
                  </a:lnTo>
                  <a:lnTo>
                    <a:pt x="4332" y="1008"/>
                  </a:lnTo>
                  <a:lnTo>
                    <a:pt x="4315" y="1006"/>
                  </a:lnTo>
                  <a:lnTo>
                    <a:pt x="4297" y="1002"/>
                  </a:lnTo>
                  <a:lnTo>
                    <a:pt x="4278" y="998"/>
                  </a:lnTo>
                  <a:lnTo>
                    <a:pt x="4246" y="986"/>
                  </a:lnTo>
                  <a:lnTo>
                    <a:pt x="4213" y="973"/>
                  </a:lnTo>
                  <a:lnTo>
                    <a:pt x="4182" y="960"/>
                  </a:lnTo>
                  <a:lnTo>
                    <a:pt x="4150" y="944"/>
                  </a:lnTo>
                  <a:lnTo>
                    <a:pt x="4119" y="927"/>
                  </a:lnTo>
                  <a:lnTo>
                    <a:pt x="4088" y="912"/>
                  </a:lnTo>
                  <a:lnTo>
                    <a:pt x="4057" y="896"/>
                  </a:lnTo>
                  <a:lnTo>
                    <a:pt x="4027" y="883"/>
                  </a:lnTo>
                  <a:lnTo>
                    <a:pt x="3996" y="867"/>
                  </a:lnTo>
                  <a:lnTo>
                    <a:pt x="3981" y="862"/>
                  </a:lnTo>
                  <a:lnTo>
                    <a:pt x="3963" y="852"/>
                  </a:lnTo>
                  <a:lnTo>
                    <a:pt x="3931" y="835"/>
                  </a:lnTo>
                  <a:lnTo>
                    <a:pt x="3898" y="816"/>
                  </a:lnTo>
                  <a:lnTo>
                    <a:pt x="3865" y="795"/>
                  </a:lnTo>
                  <a:lnTo>
                    <a:pt x="3835" y="773"/>
                  </a:lnTo>
                  <a:lnTo>
                    <a:pt x="3802" y="750"/>
                  </a:lnTo>
                  <a:lnTo>
                    <a:pt x="3741" y="702"/>
                  </a:lnTo>
                  <a:lnTo>
                    <a:pt x="3710" y="679"/>
                  </a:lnTo>
                  <a:lnTo>
                    <a:pt x="3679" y="656"/>
                  </a:lnTo>
                  <a:lnTo>
                    <a:pt x="3648" y="635"/>
                  </a:lnTo>
                  <a:lnTo>
                    <a:pt x="3620" y="616"/>
                  </a:lnTo>
                  <a:lnTo>
                    <a:pt x="3589" y="597"/>
                  </a:lnTo>
                  <a:lnTo>
                    <a:pt x="3560" y="581"/>
                  </a:lnTo>
                  <a:lnTo>
                    <a:pt x="3531" y="568"/>
                  </a:lnTo>
                  <a:lnTo>
                    <a:pt x="3518" y="562"/>
                  </a:lnTo>
                  <a:lnTo>
                    <a:pt x="3503" y="556"/>
                  </a:lnTo>
                  <a:lnTo>
                    <a:pt x="3489" y="553"/>
                  </a:lnTo>
                  <a:lnTo>
                    <a:pt x="3476" y="549"/>
                  </a:lnTo>
                  <a:lnTo>
                    <a:pt x="3462" y="547"/>
                  </a:lnTo>
                  <a:lnTo>
                    <a:pt x="3449" y="545"/>
                  </a:lnTo>
                  <a:lnTo>
                    <a:pt x="3435" y="543"/>
                  </a:lnTo>
                  <a:lnTo>
                    <a:pt x="3420" y="543"/>
                  </a:lnTo>
                  <a:lnTo>
                    <a:pt x="3391" y="543"/>
                  </a:lnTo>
                  <a:lnTo>
                    <a:pt x="3362" y="545"/>
                  </a:lnTo>
                  <a:lnTo>
                    <a:pt x="3332" y="549"/>
                  </a:lnTo>
                  <a:lnTo>
                    <a:pt x="3301" y="553"/>
                  </a:lnTo>
                  <a:lnTo>
                    <a:pt x="3270" y="558"/>
                  </a:lnTo>
                  <a:lnTo>
                    <a:pt x="3238" y="562"/>
                  </a:lnTo>
                  <a:lnTo>
                    <a:pt x="3205" y="566"/>
                  </a:lnTo>
                  <a:lnTo>
                    <a:pt x="3172" y="568"/>
                  </a:lnTo>
                  <a:lnTo>
                    <a:pt x="3140" y="570"/>
                  </a:lnTo>
                  <a:lnTo>
                    <a:pt x="3105" y="568"/>
                  </a:lnTo>
                  <a:lnTo>
                    <a:pt x="3088" y="564"/>
                  </a:lnTo>
                  <a:lnTo>
                    <a:pt x="3071" y="562"/>
                  </a:lnTo>
                  <a:lnTo>
                    <a:pt x="3053" y="558"/>
                  </a:lnTo>
                  <a:lnTo>
                    <a:pt x="3036" y="553"/>
                  </a:lnTo>
                  <a:lnTo>
                    <a:pt x="3019" y="547"/>
                  </a:lnTo>
                  <a:lnTo>
                    <a:pt x="3001" y="539"/>
                  </a:lnTo>
                  <a:lnTo>
                    <a:pt x="2984" y="532"/>
                  </a:lnTo>
                  <a:lnTo>
                    <a:pt x="2967" y="522"/>
                  </a:lnTo>
                  <a:lnTo>
                    <a:pt x="2950" y="510"/>
                  </a:lnTo>
                  <a:lnTo>
                    <a:pt x="2932" y="499"/>
                  </a:lnTo>
                  <a:lnTo>
                    <a:pt x="2917" y="487"/>
                  </a:lnTo>
                  <a:lnTo>
                    <a:pt x="2900" y="474"/>
                  </a:lnTo>
                  <a:lnTo>
                    <a:pt x="2884" y="460"/>
                  </a:lnTo>
                  <a:lnTo>
                    <a:pt x="2867" y="445"/>
                  </a:lnTo>
                  <a:lnTo>
                    <a:pt x="2836" y="414"/>
                  </a:lnTo>
                  <a:lnTo>
                    <a:pt x="2804" y="382"/>
                  </a:lnTo>
                  <a:lnTo>
                    <a:pt x="2773" y="349"/>
                  </a:lnTo>
                  <a:lnTo>
                    <a:pt x="2742" y="317"/>
                  </a:lnTo>
                  <a:lnTo>
                    <a:pt x="2712" y="282"/>
                  </a:lnTo>
                  <a:lnTo>
                    <a:pt x="2681" y="251"/>
                  </a:lnTo>
                  <a:lnTo>
                    <a:pt x="2650" y="221"/>
                  </a:lnTo>
                  <a:lnTo>
                    <a:pt x="2621" y="192"/>
                  </a:lnTo>
                  <a:lnTo>
                    <a:pt x="2606" y="178"/>
                  </a:lnTo>
                  <a:lnTo>
                    <a:pt x="2591" y="167"/>
                  </a:lnTo>
                  <a:lnTo>
                    <a:pt x="2577" y="155"/>
                  </a:lnTo>
                  <a:lnTo>
                    <a:pt x="2564" y="146"/>
                  </a:lnTo>
                  <a:lnTo>
                    <a:pt x="2548" y="136"/>
                  </a:lnTo>
                  <a:lnTo>
                    <a:pt x="2535" y="128"/>
                  </a:lnTo>
                  <a:lnTo>
                    <a:pt x="2521" y="121"/>
                  </a:lnTo>
                  <a:lnTo>
                    <a:pt x="2508" y="115"/>
                  </a:lnTo>
                  <a:lnTo>
                    <a:pt x="2495" y="109"/>
                  </a:lnTo>
                  <a:lnTo>
                    <a:pt x="2481" y="105"/>
                  </a:lnTo>
                  <a:lnTo>
                    <a:pt x="2468" y="103"/>
                  </a:lnTo>
                  <a:lnTo>
                    <a:pt x="2454" y="100"/>
                  </a:lnTo>
                  <a:lnTo>
                    <a:pt x="2439" y="98"/>
                  </a:lnTo>
                  <a:lnTo>
                    <a:pt x="2425" y="98"/>
                  </a:lnTo>
                  <a:lnTo>
                    <a:pt x="2399" y="98"/>
                  </a:lnTo>
                  <a:lnTo>
                    <a:pt x="2370" y="98"/>
                  </a:lnTo>
                  <a:lnTo>
                    <a:pt x="2339" y="102"/>
                  </a:lnTo>
                  <a:lnTo>
                    <a:pt x="2310" y="107"/>
                  </a:lnTo>
                  <a:lnTo>
                    <a:pt x="2280" y="113"/>
                  </a:lnTo>
                  <a:lnTo>
                    <a:pt x="2218" y="128"/>
                  </a:lnTo>
                  <a:lnTo>
                    <a:pt x="2185" y="136"/>
                  </a:lnTo>
                  <a:lnTo>
                    <a:pt x="2153" y="144"/>
                  </a:lnTo>
                  <a:lnTo>
                    <a:pt x="2120" y="150"/>
                  </a:lnTo>
                  <a:lnTo>
                    <a:pt x="2088" y="153"/>
                  </a:lnTo>
                  <a:lnTo>
                    <a:pt x="2055" y="155"/>
                  </a:lnTo>
                  <a:lnTo>
                    <a:pt x="2020" y="155"/>
                  </a:lnTo>
                  <a:lnTo>
                    <a:pt x="1988" y="153"/>
                  </a:lnTo>
                  <a:lnTo>
                    <a:pt x="1955" y="148"/>
                  </a:lnTo>
                  <a:lnTo>
                    <a:pt x="1922" y="142"/>
                  </a:lnTo>
                  <a:lnTo>
                    <a:pt x="1890" y="136"/>
                  </a:lnTo>
                  <a:lnTo>
                    <a:pt x="1859" y="126"/>
                  </a:lnTo>
                  <a:lnTo>
                    <a:pt x="1826" y="119"/>
                  </a:lnTo>
                  <a:lnTo>
                    <a:pt x="1765" y="102"/>
                  </a:lnTo>
                  <a:lnTo>
                    <a:pt x="1734" y="94"/>
                  </a:lnTo>
                  <a:lnTo>
                    <a:pt x="1705" y="86"/>
                  </a:lnTo>
                  <a:lnTo>
                    <a:pt x="1675" y="80"/>
                  </a:lnTo>
                  <a:lnTo>
                    <a:pt x="1646" y="75"/>
                  </a:lnTo>
                  <a:lnTo>
                    <a:pt x="1617" y="73"/>
                  </a:lnTo>
                  <a:lnTo>
                    <a:pt x="1588" y="71"/>
                  </a:lnTo>
                  <a:lnTo>
                    <a:pt x="1560" y="71"/>
                  </a:lnTo>
                  <a:lnTo>
                    <a:pt x="1546" y="73"/>
                  </a:lnTo>
                  <a:lnTo>
                    <a:pt x="1533" y="75"/>
                  </a:lnTo>
                  <a:lnTo>
                    <a:pt x="1502" y="80"/>
                  </a:lnTo>
                  <a:lnTo>
                    <a:pt x="1473" y="86"/>
                  </a:lnTo>
                  <a:lnTo>
                    <a:pt x="1444" y="94"/>
                  </a:lnTo>
                  <a:lnTo>
                    <a:pt x="1414" y="103"/>
                  </a:lnTo>
                  <a:lnTo>
                    <a:pt x="1383" y="115"/>
                  </a:lnTo>
                  <a:lnTo>
                    <a:pt x="1354" y="126"/>
                  </a:lnTo>
                  <a:lnTo>
                    <a:pt x="1323" y="140"/>
                  </a:lnTo>
                  <a:lnTo>
                    <a:pt x="1295" y="153"/>
                  </a:lnTo>
                  <a:lnTo>
                    <a:pt x="1264" y="169"/>
                  </a:lnTo>
                  <a:lnTo>
                    <a:pt x="1233" y="186"/>
                  </a:lnTo>
                  <a:lnTo>
                    <a:pt x="1202" y="203"/>
                  </a:lnTo>
                  <a:lnTo>
                    <a:pt x="1174" y="222"/>
                  </a:lnTo>
                  <a:lnTo>
                    <a:pt x="1143" y="242"/>
                  </a:lnTo>
                  <a:lnTo>
                    <a:pt x="1112" y="263"/>
                  </a:lnTo>
                  <a:lnTo>
                    <a:pt x="1081" y="284"/>
                  </a:lnTo>
                  <a:lnTo>
                    <a:pt x="1051" y="307"/>
                  </a:lnTo>
                  <a:lnTo>
                    <a:pt x="1037" y="318"/>
                  </a:lnTo>
                  <a:lnTo>
                    <a:pt x="1022" y="332"/>
                  </a:lnTo>
                  <a:lnTo>
                    <a:pt x="1007" y="345"/>
                  </a:lnTo>
                  <a:lnTo>
                    <a:pt x="993" y="359"/>
                  </a:lnTo>
                  <a:lnTo>
                    <a:pt x="978" y="374"/>
                  </a:lnTo>
                  <a:lnTo>
                    <a:pt x="962" y="389"/>
                  </a:lnTo>
                  <a:lnTo>
                    <a:pt x="932" y="424"/>
                  </a:lnTo>
                  <a:lnTo>
                    <a:pt x="901" y="460"/>
                  </a:lnTo>
                  <a:lnTo>
                    <a:pt x="870" y="497"/>
                  </a:lnTo>
                  <a:lnTo>
                    <a:pt x="809" y="576"/>
                  </a:lnTo>
                  <a:lnTo>
                    <a:pt x="776" y="614"/>
                  </a:lnTo>
                  <a:lnTo>
                    <a:pt x="745" y="651"/>
                  </a:lnTo>
                  <a:lnTo>
                    <a:pt x="713" y="687"/>
                  </a:lnTo>
                  <a:lnTo>
                    <a:pt x="682" y="722"/>
                  </a:lnTo>
                  <a:lnTo>
                    <a:pt x="665" y="739"/>
                  </a:lnTo>
                  <a:lnTo>
                    <a:pt x="649" y="754"/>
                  </a:lnTo>
                  <a:lnTo>
                    <a:pt x="632" y="768"/>
                  </a:lnTo>
                  <a:lnTo>
                    <a:pt x="617" y="783"/>
                  </a:lnTo>
                  <a:lnTo>
                    <a:pt x="599" y="796"/>
                  </a:lnTo>
                  <a:lnTo>
                    <a:pt x="582" y="808"/>
                  </a:lnTo>
                  <a:lnTo>
                    <a:pt x="565" y="819"/>
                  </a:lnTo>
                  <a:lnTo>
                    <a:pt x="548" y="829"/>
                  </a:lnTo>
                  <a:lnTo>
                    <a:pt x="530" y="837"/>
                  </a:lnTo>
                  <a:lnTo>
                    <a:pt x="513" y="844"/>
                  </a:lnTo>
                  <a:lnTo>
                    <a:pt x="496" y="850"/>
                  </a:lnTo>
                  <a:lnTo>
                    <a:pt x="479" y="856"/>
                  </a:lnTo>
                  <a:lnTo>
                    <a:pt x="461" y="862"/>
                  </a:lnTo>
                  <a:lnTo>
                    <a:pt x="444" y="864"/>
                  </a:lnTo>
                  <a:lnTo>
                    <a:pt x="411" y="869"/>
                  </a:lnTo>
                  <a:lnTo>
                    <a:pt x="377" y="871"/>
                  </a:lnTo>
                  <a:lnTo>
                    <a:pt x="344" y="871"/>
                  </a:lnTo>
                  <a:lnTo>
                    <a:pt x="311" y="869"/>
                  </a:lnTo>
                  <a:lnTo>
                    <a:pt x="279" y="867"/>
                  </a:lnTo>
                  <a:lnTo>
                    <a:pt x="248" y="862"/>
                  </a:lnTo>
                  <a:lnTo>
                    <a:pt x="215" y="858"/>
                  </a:lnTo>
                  <a:lnTo>
                    <a:pt x="154" y="848"/>
                  </a:lnTo>
                  <a:lnTo>
                    <a:pt x="125" y="844"/>
                  </a:lnTo>
                  <a:lnTo>
                    <a:pt x="95" y="841"/>
                  </a:lnTo>
                  <a:lnTo>
                    <a:pt x="66" y="839"/>
                  </a:lnTo>
                  <a:lnTo>
                    <a:pt x="35" y="837"/>
                  </a:lnTo>
                  <a:lnTo>
                    <a:pt x="22" y="835"/>
                  </a:lnTo>
                  <a:lnTo>
                    <a:pt x="10" y="827"/>
                  </a:lnTo>
                  <a:lnTo>
                    <a:pt x="2" y="816"/>
                  </a:lnTo>
                  <a:lnTo>
                    <a:pt x="0" y="802"/>
                  </a:lnTo>
                  <a:lnTo>
                    <a:pt x="2" y="787"/>
                  </a:lnTo>
                  <a:lnTo>
                    <a:pt x="10" y="777"/>
                  </a:lnTo>
                  <a:lnTo>
                    <a:pt x="22" y="770"/>
                  </a:lnTo>
                  <a:lnTo>
                    <a:pt x="37" y="766"/>
                  </a:lnTo>
                  <a:lnTo>
                    <a:pt x="37" y="766"/>
                  </a:lnTo>
                  <a:close/>
                </a:path>
              </a:pathLst>
            </a:custGeom>
            <a:solidFill>
              <a:srgbClr val="00B050"/>
            </a:solidFill>
            <a:ln w="15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5" name="Freeform 11"/>
            <p:cNvSpPr>
              <a:spLocks/>
            </p:cNvSpPr>
            <p:nvPr/>
          </p:nvSpPr>
          <p:spPr bwMode="auto">
            <a:xfrm>
              <a:off x="1397000" y="2501900"/>
              <a:ext cx="103188" cy="103188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7 h 128"/>
                <a:gd name="T4" fmla="*/ 123 w 128"/>
                <a:gd name="T5" fmla="*/ 88 h 128"/>
                <a:gd name="T6" fmla="*/ 117 w 128"/>
                <a:gd name="T7" fmla="*/ 100 h 128"/>
                <a:gd name="T8" fmla="*/ 109 w 128"/>
                <a:gd name="T9" fmla="*/ 109 h 128"/>
                <a:gd name="T10" fmla="*/ 99 w 128"/>
                <a:gd name="T11" fmla="*/ 117 h 128"/>
                <a:gd name="T12" fmla="*/ 88 w 128"/>
                <a:gd name="T13" fmla="*/ 123 h 128"/>
                <a:gd name="T14" fmla="*/ 76 w 128"/>
                <a:gd name="T15" fmla="*/ 127 h 128"/>
                <a:gd name="T16" fmla="*/ 63 w 128"/>
                <a:gd name="T17" fmla="*/ 128 h 128"/>
                <a:gd name="T18" fmla="*/ 50 w 128"/>
                <a:gd name="T19" fmla="*/ 127 h 128"/>
                <a:gd name="T20" fmla="*/ 38 w 128"/>
                <a:gd name="T21" fmla="*/ 123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100 h 128"/>
                <a:gd name="T28" fmla="*/ 3 w 128"/>
                <a:gd name="T29" fmla="*/ 88 h 128"/>
                <a:gd name="T30" fmla="*/ 0 w 128"/>
                <a:gd name="T31" fmla="*/ 77 h 128"/>
                <a:gd name="T32" fmla="*/ 0 w 128"/>
                <a:gd name="T33" fmla="*/ 63 h 128"/>
                <a:gd name="T34" fmla="*/ 0 w 128"/>
                <a:gd name="T35" fmla="*/ 50 h 128"/>
                <a:gd name="T36" fmla="*/ 3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4 h 128"/>
                <a:gd name="T46" fmla="*/ 50 w 128"/>
                <a:gd name="T47" fmla="*/ 0 h 128"/>
                <a:gd name="T48" fmla="*/ 63 w 128"/>
                <a:gd name="T49" fmla="*/ 0 h 128"/>
                <a:gd name="T50" fmla="*/ 76 w 128"/>
                <a:gd name="T51" fmla="*/ 0 h 128"/>
                <a:gd name="T52" fmla="*/ 88 w 128"/>
                <a:gd name="T53" fmla="*/ 4 h 128"/>
                <a:gd name="T54" fmla="*/ 99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3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8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6" name="Freeform 12"/>
            <p:cNvSpPr>
              <a:spLocks/>
            </p:cNvSpPr>
            <p:nvPr/>
          </p:nvSpPr>
          <p:spPr bwMode="auto">
            <a:xfrm>
              <a:off x="1397000" y="2501900"/>
              <a:ext cx="103188" cy="103188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7 h 128"/>
                <a:gd name="T4" fmla="*/ 123 w 128"/>
                <a:gd name="T5" fmla="*/ 88 h 128"/>
                <a:gd name="T6" fmla="*/ 117 w 128"/>
                <a:gd name="T7" fmla="*/ 100 h 128"/>
                <a:gd name="T8" fmla="*/ 109 w 128"/>
                <a:gd name="T9" fmla="*/ 109 h 128"/>
                <a:gd name="T10" fmla="*/ 99 w 128"/>
                <a:gd name="T11" fmla="*/ 117 h 128"/>
                <a:gd name="T12" fmla="*/ 88 w 128"/>
                <a:gd name="T13" fmla="*/ 123 h 128"/>
                <a:gd name="T14" fmla="*/ 76 w 128"/>
                <a:gd name="T15" fmla="*/ 127 h 128"/>
                <a:gd name="T16" fmla="*/ 63 w 128"/>
                <a:gd name="T17" fmla="*/ 128 h 128"/>
                <a:gd name="T18" fmla="*/ 50 w 128"/>
                <a:gd name="T19" fmla="*/ 127 h 128"/>
                <a:gd name="T20" fmla="*/ 38 w 128"/>
                <a:gd name="T21" fmla="*/ 123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100 h 128"/>
                <a:gd name="T28" fmla="*/ 3 w 128"/>
                <a:gd name="T29" fmla="*/ 88 h 128"/>
                <a:gd name="T30" fmla="*/ 0 w 128"/>
                <a:gd name="T31" fmla="*/ 77 h 128"/>
                <a:gd name="T32" fmla="*/ 0 w 128"/>
                <a:gd name="T33" fmla="*/ 63 h 128"/>
                <a:gd name="T34" fmla="*/ 0 w 128"/>
                <a:gd name="T35" fmla="*/ 50 h 128"/>
                <a:gd name="T36" fmla="*/ 3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4 h 128"/>
                <a:gd name="T46" fmla="*/ 50 w 128"/>
                <a:gd name="T47" fmla="*/ 0 h 128"/>
                <a:gd name="T48" fmla="*/ 63 w 128"/>
                <a:gd name="T49" fmla="*/ 0 h 128"/>
                <a:gd name="T50" fmla="*/ 76 w 128"/>
                <a:gd name="T51" fmla="*/ 0 h 128"/>
                <a:gd name="T52" fmla="*/ 88 w 128"/>
                <a:gd name="T53" fmla="*/ 4 h 128"/>
                <a:gd name="T54" fmla="*/ 99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3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8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7" name="Freeform 13"/>
            <p:cNvSpPr>
              <a:spLocks/>
            </p:cNvSpPr>
            <p:nvPr/>
          </p:nvSpPr>
          <p:spPr bwMode="auto">
            <a:xfrm>
              <a:off x="1792288" y="2498725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8" name="Freeform 14"/>
            <p:cNvSpPr>
              <a:spLocks/>
            </p:cNvSpPr>
            <p:nvPr/>
          </p:nvSpPr>
          <p:spPr bwMode="auto">
            <a:xfrm>
              <a:off x="1792288" y="2498725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69" name="Freeform 15"/>
            <p:cNvSpPr>
              <a:spLocks/>
            </p:cNvSpPr>
            <p:nvPr/>
          </p:nvSpPr>
          <p:spPr bwMode="auto">
            <a:xfrm>
              <a:off x="2185988" y="2085975"/>
              <a:ext cx="101600" cy="103188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0" name="Freeform 16"/>
            <p:cNvSpPr>
              <a:spLocks/>
            </p:cNvSpPr>
            <p:nvPr/>
          </p:nvSpPr>
          <p:spPr bwMode="auto">
            <a:xfrm>
              <a:off x="2185988" y="2085975"/>
              <a:ext cx="101600" cy="103188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1" name="Freeform 17"/>
            <p:cNvSpPr>
              <a:spLocks/>
            </p:cNvSpPr>
            <p:nvPr/>
          </p:nvSpPr>
          <p:spPr bwMode="auto">
            <a:xfrm>
              <a:off x="2579688" y="1895475"/>
              <a:ext cx="103188" cy="103188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7 h 128"/>
                <a:gd name="T4" fmla="*/ 122 w 128"/>
                <a:gd name="T5" fmla="*/ 88 h 128"/>
                <a:gd name="T6" fmla="*/ 117 w 128"/>
                <a:gd name="T7" fmla="*/ 100 h 128"/>
                <a:gd name="T8" fmla="*/ 109 w 128"/>
                <a:gd name="T9" fmla="*/ 109 h 128"/>
                <a:gd name="T10" fmla="*/ 99 w 128"/>
                <a:gd name="T11" fmla="*/ 117 h 128"/>
                <a:gd name="T12" fmla="*/ 88 w 128"/>
                <a:gd name="T13" fmla="*/ 123 h 128"/>
                <a:gd name="T14" fmla="*/ 76 w 128"/>
                <a:gd name="T15" fmla="*/ 127 h 128"/>
                <a:gd name="T16" fmla="*/ 63 w 128"/>
                <a:gd name="T17" fmla="*/ 128 h 128"/>
                <a:gd name="T18" fmla="*/ 50 w 128"/>
                <a:gd name="T19" fmla="*/ 127 h 128"/>
                <a:gd name="T20" fmla="*/ 38 w 128"/>
                <a:gd name="T21" fmla="*/ 123 h 128"/>
                <a:gd name="T22" fmla="*/ 26 w 128"/>
                <a:gd name="T23" fmla="*/ 117 h 128"/>
                <a:gd name="T24" fmla="*/ 17 w 128"/>
                <a:gd name="T25" fmla="*/ 109 h 128"/>
                <a:gd name="T26" fmla="*/ 9 w 128"/>
                <a:gd name="T27" fmla="*/ 100 h 128"/>
                <a:gd name="T28" fmla="*/ 3 w 128"/>
                <a:gd name="T29" fmla="*/ 88 h 128"/>
                <a:gd name="T30" fmla="*/ 0 w 128"/>
                <a:gd name="T31" fmla="*/ 77 h 128"/>
                <a:gd name="T32" fmla="*/ 0 w 128"/>
                <a:gd name="T33" fmla="*/ 63 h 128"/>
                <a:gd name="T34" fmla="*/ 0 w 128"/>
                <a:gd name="T35" fmla="*/ 50 h 128"/>
                <a:gd name="T36" fmla="*/ 3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6 w 128"/>
                <a:gd name="T43" fmla="*/ 9 h 128"/>
                <a:gd name="T44" fmla="*/ 38 w 128"/>
                <a:gd name="T45" fmla="*/ 4 h 128"/>
                <a:gd name="T46" fmla="*/ 50 w 128"/>
                <a:gd name="T47" fmla="*/ 0 h 128"/>
                <a:gd name="T48" fmla="*/ 63 w 128"/>
                <a:gd name="T49" fmla="*/ 0 h 128"/>
                <a:gd name="T50" fmla="*/ 76 w 128"/>
                <a:gd name="T51" fmla="*/ 0 h 128"/>
                <a:gd name="T52" fmla="*/ 88 w 128"/>
                <a:gd name="T53" fmla="*/ 4 h 128"/>
                <a:gd name="T54" fmla="*/ 99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2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8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2" name="Freeform 18"/>
            <p:cNvSpPr>
              <a:spLocks/>
            </p:cNvSpPr>
            <p:nvPr/>
          </p:nvSpPr>
          <p:spPr bwMode="auto">
            <a:xfrm>
              <a:off x="2579688" y="1895475"/>
              <a:ext cx="103188" cy="103188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7 h 128"/>
                <a:gd name="T4" fmla="*/ 122 w 128"/>
                <a:gd name="T5" fmla="*/ 88 h 128"/>
                <a:gd name="T6" fmla="*/ 117 w 128"/>
                <a:gd name="T7" fmla="*/ 100 h 128"/>
                <a:gd name="T8" fmla="*/ 109 w 128"/>
                <a:gd name="T9" fmla="*/ 109 h 128"/>
                <a:gd name="T10" fmla="*/ 99 w 128"/>
                <a:gd name="T11" fmla="*/ 117 h 128"/>
                <a:gd name="T12" fmla="*/ 88 w 128"/>
                <a:gd name="T13" fmla="*/ 123 h 128"/>
                <a:gd name="T14" fmla="*/ 76 w 128"/>
                <a:gd name="T15" fmla="*/ 127 h 128"/>
                <a:gd name="T16" fmla="*/ 63 w 128"/>
                <a:gd name="T17" fmla="*/ 128 h 128"/>
                <a:gd name="T18" fmla="*/ 50 w 128"/>
                <a:gd name="T19" fmla="*/ 127 h 128"/>
                <a:gd name="T20" fmla="*/ 38 w 128"/>
                <a:gd name="T21" fmla="*/ 123 h 128"/>
                <a:gd name="T22" fmla="*/ 26 w 128"/>
                <a:gd name="T23" fmla="*/ 117 h 128"/>
                <a:gd name="T24" fmla="*/ 17 w 128"/>
                <a:gd name="T25" fmla="*/ 109 h 128"/>
                <a:gd name="T26" fmla="*/ 9 w 128"/>
                <a:gd name="T27" fmla="*/ 100 h 128"/>
                <a:gd name="T28" fmla="*/ 3 w 128"/>
                <a:gd name="T29" fmla="*/ 88 h 128"/>
                <a:gd name="T30" fmla="*/ 0 w 128"/>
                <a:gd name="T31" fmla="*/ 77 h 128"/>
                <a:gd name="T32" fmla="*/ 0 w 128"/>
                <a:gd name="T33" fmla="*/ 63 h 128"/>
                <a:gd name="T34" fmla="*/ 0 w 128"/>
                <a:gd name="T35" fmla="*/ 50 h 128"/>
                <a:gd name="T36" fmla="*/ 3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6 w 128"/>
                <a:gd name="T43" fmla="*/ 9 h 128"/>
                <a:gd name="T44" fmla="*/ 38 w 128"/>
                <a:gd name="T45" fmla="*/ 4 h 128"/>
                <a:gd name="T46" fmla="*/ 50 w 128"/>
                <a:gd name="T47" fmla="*/ 0 h 128"/>
                <a:gd name="T48" fmla="*/ 63 w 128"/>
                <a:gd name="T49" fmla="*/ 0 h 128"/>
                <a:gd name="T50" fmla="*/ 76 w 128"/>
                <a:gd name="T51" fmla="*/ 0 h 128"/>
                <a:gd name="T52" fmla="*/ 88 w 128"/>
                <a:gd name="T53" fmla="*/ 4 h 128"/>
                <a:gd name="T54" fmla="*/ 99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2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8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3" name="Freeform 19"/>
            <p:cNvSpPr>
              <a:spLocks/>
            </p:cNvSpPr>
            <p:nvPr/>
          </p:nvSpPr>
          <p:spPr bwMode="auto">
            <a:xfrm>
              <a:off x="2974975" y="1960563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09 w 129"/>
                <a:gd name="T9" fmla="*/ 110 h 129"/>
                <a:gd name="T10" fmla="*/ 100 w 129"/>
                <a:gd name="T11" fmla="*/ 118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8 h 129"/>
                <a:gd name="T24" fmla="*/ 17 w 129"/>
                <a:gd name="T25" fmla="*/ 110 h 129"/>
                <a:gd name="T26" fmla="*/ 9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9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8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4" name="Freeform 20"/>
            <p:cNvSpPr>
              <a:spLocks/>
            </p:cNvSpPr>
            <p:nvPr/>
          </p:nvSpPr>
          <p:spPr bwMode="auto">
            <a:xfrm>
              <a:off x="2974975" y="1960563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09 w 129"/>
                <a:gd name="T9" fmla="*/ 110 h 129"/>
                <a:gd name="T10" fmla="*/ 100 w 129"/>
                <a:gd name="T11" fmla="*/ 118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8 h 129"/>
                <a:gd name="T24" fmla="*/ 17 w 129"/>
                <a:gd name="T25" fmla="*/ 110 h 129"/>
                <a:gd name="T26" fmla="*/ 9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9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8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5" name="Freeform 21"/>
            <p:cNvSpPr>
              <a:spLocks/>
            </p:cNvSpPr>
            <p:nvPr/>
          </p:nvSpPr>
          <p:spPr bwMode="auto">
            <a:xfrm>
              <a:off x="3370263" y="1930400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6" name="Freeform 22"/>
            <p:cNvSpPr>
              <a:spLocks/>
            </p:cNvSpPr>
            <p:nvPr/>
          </p:nvSpPr>
          <p:spPr bwMode="auto">
            <a:xfrm>
              <a:off x="3370263" y="1930400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7" name="Freeform 23"/>
            <p:cNvSpPr>
              <a:spLocks/>
            </p:cNvSpPr>
            <p:nvPr/>
          </p:nvSpPr>
          <p:spPr bwMode="auto">
            <a:xfrm>
              <a:off x="3763963" y="2268538"/>
              <a:ext cx="103188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8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8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8" name="Freeform 24"/>
            <p:cNvSpPr>
              <a:spLocks/>
            </p:cNvSpPr>
            <p:nvPr/>
          </p:nvSpPr>
          <p:spPr bwMode="auto">
            <a:xfrm>
              <a:off x="3763963" y="2268538"/>
              <a:ext cx="103188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8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8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79" name="Freeform 25"/>
            <p:cNvSpPr>
              <a:spLocks/>
            </p:cNvSpPr>
            <p:nvPr/>
          </p:nvSpPr>
          <p:spPr bwMode="auto">
            <a:xfrm>
              <a:off x="4159250" y="2279650"/>
              <a:ext cx="101600" cy="103188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6 h 128"/>
                <a:gd name="T4" fmla="*/ 123 w 128"/>
                <a:gd name="T5" fmla="*/ 88 h 128"/>
                <a:gd name="T6" fmla="*/ 117 w 128"/>
                <a:gd name="T7" fmla="*/ 99 h 128"/>
                <a:gd name="T8" fmla="*/ 109 w 128"/>
                <a:gd name="T9" fmla="*/ 109 h 128"/>
                <a:gd name="T10" fmla="*/ 100 w 128"/>
                <a:gd name="T11" fmla="*/ 117 h 128"/>
                <a:gd name="T12" fmla="*/ 88 w 128"/>
                <a:gd name="T13" fmla="*/ 122 h 128"/>
                <a:gd name="T14" fmla="*/ 77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2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99 h 128"/>
                <a:gd name="T28" fmla="*/ 4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49 h 128"/>
                <a:gd name="T36" fmla="*/ 4 w 128"/>
                <a:gd name="T37" fmla="*/ 38 h 128"/>
                <a:gd name="T38" fmla="*/ 9 w 128"/>
                <a:gd name="T39" fmla="*/ 26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3 h 128"/>
                <a:gd name="T46" fmla="*/ 50 w 128"/>
                <a:gd name="T47" fmla="*/ 0 h 128"/>
                <a:gd name="T48" fmla="*/ 63 w 128"/>
                <a:gd name="T49" fmla="*/ 0 h 128"/>
                <a:gd name="T50" fmla="*/ 77 w 128"/>
                <a:gd name="T51" fmla="*/ 0 h 128"/>
                <a:gd name="T52" fmla="*/ 88 w 128"/>
                <a:gd name="T53" fmla="*/ 3 h 128"/>
                <a:gd name="T54" fmla="*/ 100 w 128"/>
                <a:gd name="T55" fmla="*/ 9 h 128"/>
                <a:gd name="T56" fmla="*/ 109 w 128"/>
                <a:gd name="T57" fmla="*/ 17 h 128"/>
                <a:gd name="T58" fmla="*/ 117 w 128"/>
                <a:gd name="T59" fmla="*/ 26 h 128"/>
                <a:gd name="T60" fmla="*/ 123 w 128"/>
                <a:gd name="T61" fmla="*/ 38 h 128"/>
                <a:gd name="T62" fmla="*/ 126 w 128"/>
                <a:gd name="T63" fmla="*/ 49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2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3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6" y="49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0" name="Freeform 26"/>
            <p:cNvSpPr>
              <a:spLocks/>
            </p:cNvSpPr>
            <p:nvPr/>
          </p:nvSpPr>
          <p:spPr bwMode="auto">
            <a:xfrm>
              <a:off x="4159250" y="2279650"/>
              <a:ext cx="101600" cy="103188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6 h 128"/>
                <a:gd name="T4" fmla="*/ 123 w 128"/>
                <a:gd name="T5" fmla="*/ 88 h 128"/>
                <a:gd name="T6" fmla="*/ 117 w 128"/>
                <a:gd name="T7" fmla="*/ 99 h 128"/>
                <a:gd name="T8" fmla="*/ 109 w 128"/>
                <a:gd name="T9" fmla="*/ 109 h 128"/>
                <a:gd name="T10" fmla="*/ 100 w 128"/>
                <a:gd name="T11" fmla="*/ 117 h 128"/>
                <a:gd name="T12" fmla="*/ 88 w 128"/>
                <a:gd name="T13" fmla="*/ 122 h 128"/>
                <a:gd name="T14" fmla="*/ 77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2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99 h 128"/>
                <a:gd name="T28" fmla="*/ 4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49 h 128"/>
                <a:gd name="T36" fmla="*/ 4 w 128"/>
                <a:gd name="T37" fmla="*/ 38 h 128"/>
                <a:gd name="T38" fmla="*/ 9 w 128"/>
                <a:gd name="T39" fmla="*/ 26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3 h 128"/>
                <a:gd name="T46" fmla="*/ 50 w 128"/>
                <a:gd name="T47" fmla="*/ 0 h 128"/>
                <a:gd name="T48" fmla="*/ 63 w 128"/>
                <a:gd name="T49" fmla="*/ 0 h 128"/>
                <a:gd name="T50" fmla="*/ 77 w 128"/>
                <a:gd name="T51" fmla="*/ 0 h 128"/>
                <a:gd name="T52" fmla="*/ 88 w 128"/>
                <a:gd name="T53" fmla="*/ 3 h 128"/>
                <a:gd name="T54" fmla="*/ 100 w 128"/>
                <a:gd name="T55" fmla="*/ 9 h 128"/>
                <a:gd name="T56" fmla="*/ 109 w 128"/>
                <a:gd name="T57" fmla="*/ 17 h 128"/>
                <a:gd name="T58" fmla="*/ 117 w 128"/>
                <a:gd name="T59" fmla="*/ 26 h 128"/>
                <a:gd name="T60" fmla="*/ 123 w 128"/>
                <a:gd name="T61" fmla="*/ 38 h 128"/>
                <a:gd name="T62" fmla="*/ 126 w 128"/>
                <a:gd name="T63" fmla="*/ 49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2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3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6" y="49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1" name="Freeform 27"/>
            <p:cNvSpPr>
              <a:spLocks/>
            </p:cNvSpPr>
            <p:nvPr/>
          </p:nvSpPr>
          <p:spPr bwMode="auto">
            <a:xfrm>
              <a:off x="4552950" y="2528888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8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8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2" name="Freeform 28"/>
            <p:cNvSpPr>
              <a:spLocks/>
            </p:cNvSpPr>
            <p:nvPr/>
          </p:nvSpPr>
          <p:spPr bwMode="auto">
            <a:xfrm>
              <a:off x="4552950" y="2528888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8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8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3" name="Freeform 29"/>
            <p:cNvSpPr>
              <a:spLocks/>
            </p:cNvSpPr>
            <p:nvPr/>
          </p:nvSpPr>
          <p:spPr bwMode="auto">
            <a:xfrm>
              <a:off x="4946650" y="2601913"/>
              <a:ext cx="103188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7 w 129"/>
                <a:gd name="T7" fmla="*/ 99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2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2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99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3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3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2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2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3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3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4" name="Freeform 30"/>
            <p:cNvSpPr>
              <a:spLocks/>
            </p:cNvSpPr>
            <p:nvPr/>
          </p:nvSpPr>
          <p:spPr bwMode="auto">
            <a:xfrm>
              <a:off x="4946650" y="2601913"/>
              <a:ext cx="103188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7 w 129"/>
                <a:gd name="T7" fmla="*/ 99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2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2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99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3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3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2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2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3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3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5" name="Freeform 31"/>
            <p:cNvSpPr>
              <a:spLocks/>
            </p:cNvSpPr>
            <p:nvPr/>
          </p:nvSpPr>
          <p:spPr bwMode="auto">
            <a:xfrm>
              <a:off x="5341938" y="1939925"/>
              <a:ext cx="101600" cy="103188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3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8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8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3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8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6" y="50"/>
                  </a:lnTo>
                  <a:lnTo>
                    <a:pt x="128" y="6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6" name="Freeform 32"/>
            <p:cNvSpPr>
              <a:spLocks/>
            </p:cNvSpPr>
            <p:nvPr/>
          </p:nvSpPr>
          <p:spPr bwMode="auto">
            <a:xfrm>
              <a:off x="5341938" y="1939925"/>
              <a:ext cx="101600" cy="103188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3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8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8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3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8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7" name="Freeform 33"/>
            <p:cNvSpPr>
              <a:spLocks/>
            </p:cNvSpPr>
            <p:nvPr/>
          </p:nvSpPr>
          <p:spPr bwMode="auto">
            <a:xfrm>
              <a:off x="5735638" y="2279650"/>
              <a:ext cx="103188" cy="103188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7 w 129"/>
                <a:gd name="T7" fmla="*/ 99 h 128"/>
                <a:gd name="T8" fmla="*/ 109 w 129"/>
                <a:gd name="T9" fmla="*/ 109 h 128"/>
                <a:gd name="T10" fmla="*/ 100 w 129"/>
                <a:gd name="T11" fmla="*/ 117 h 128"/>
                <a:gd name="T12" fmla="*/ 88 w 129"/>
                <a:gd name="T13" fmla="*/ 122 h 128"/>
                <a:gd name="T14" fmla="*/ 77 w 129"/>
                <a:gd name="T15" fmla="*/ 126 h 128"/>
                <a:gd name="T16" fmla="*/ 63 w 129"/>
                <a:gd name="T17" fmla="*/ 128 h 128"/>
                <a:gd name="T18" fmla="*/ 50 w 129"/>
                <a:gd name="T19" fmla="*/ 126 h 128"/>
                <a:gd name="T20" fmla="*/ 38 w 129"/>
                <a:gd name="T21" fmla="*/ 122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99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49 h 128"/>
                <a:gd name="T36" fmla="*/ 4 w 129"/>
                <a:gd name="T37" fmla="*/ 38 h 128"/>
                <a:gd name="T38" fmla="*/ 10 w 129"/>
                <a:gd name="T39" fmla="*/ 26 h 128"/>
                <a:gd name="T40" fmla="*/ 17 w 129"/>
                <a:gd name="T41" fmla="*/ 17 h 128"/>
                <a:gd name="T42" fmla="*/ 27 w 129"/>
                <a:gd name="T43" fmla="*/ 9 h 128"/>
                <a:gd name="T44" fmla="*/ 38 w 129"/>
                <a:gd name="T45" fmla="*/ 3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3 h 128"/>
                <a:gd name="T54" fmla="*/ 100 w 129"/>
                <a:gd name="T55" fmla="*/ 9 h 128"/>
                <a:gd name="T56" fmla="*/ 109 w 129"/>
                <a:gd name="T57" fmla="*/ 17 h 128"/>
                <a:gd name="T58" fmla="*/ 117 w 129"/>
                <a:gd name="T59" fmla="*/ 26 h 128"/>
                <a:gd name="T60" fmla="*/ 123 w 129"/>
                <a:gd name="T61" fmla="*/ 38 h 128"/>
                <a:gd name="T62" fmla="*/ 127 w 129"/>
                <a:gd name="T63" fmla="*/ 49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2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3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7" y="49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8" name="Freeform 34"/>
            <p:cNvSpPr>
              <a:spLocks/>
            </p:cNvSpPr>
            <p:nvPr/>
          </p:nvSpPr>
          <p:spPr bwMode="auto">
            <a:xfrm>
              <a:off x="5735638" y="2279650"/>
              <a:ext cx="103188" cy="103188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7 w 129"/>
                <a:gd name="T7" fmla="*/ 99 h 128"/>
                <a:gd name="T8" fmla="*/ 109 w 129"/>
                <a:gd name="T9" fmla="*/ 109 h 128"/>
                <a:gd name="T10" fmla="*/ 100 w 129"/>
                <a:gd name="T11" fmla="*/ 117 h 128"/>
                <a:gd name="T12" fmla="*/ 88 w 129"/>
                <a:gd name="T13" fmla="*/ 122 h 128"/>
                <a:gd name="T14" fmla="*/ 77 w 129"/>
                <a:gd name="T15" fmla="*/ 126 h 128"/>
                <a:gd name="T16" fmla="*/ 63 w 129"/>
                <a:gd name="T17" fmla="*/ 128 h 128"/>
                <a:gd name="T18" fmla="*/ 50 w 129"/>
                <a:gd name="T19" fmla="*/ 126 h 128"/>
                <a:gd name="T20" fmla="*/ 38 w 129"/>
                <a:gd name="T21" fmla="*/ 122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99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49 h 128"/>
                <a:gd name="T36" fmla="*/ 4 w 129"/>
                <a:gd name="T37" fmla="*/ 38 h 128"/>
                <a:gd name="T38" fmla="*/ 10 w 129"/>
                <a:gd name="T39" fmla="*/ 26 h 128"/>
                <a:gd name="T40" fmla="*/ 17 w 129"/>
                <a:gd name="T41" fmla="*/ 17 h 128"/>
                <a:gd name="T42" fmla="*/ 27 w 129"/>
                <a:gd name="T43" fmla="*/ 9 h 128"/>
                <a:gd name="T44" fmla="*/ 38 w 129"/>
                <a:gd name="T45" fmla="*/ 3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3 h 128"/>
                <a:gd name="T54" fmla="*/ 100 w 129"/>
                <a:gd name="T55" fmla="*/ 9 h 128"/>
                <a:gd name="T56" fmla="*/ 109 w 129"/>
                <a:gd name="T57" fmla="*/ 17 h 128"/>
                <a:gd name="T58" fmla="*/ 117 w 129"/>
                <a:gd name="T59" fmla="*/ 26 h 128"/>
                <a:gd name="T60" fmla="*/ 123 w 129"/>
                <a:gd name="T61" fmla="*/ 38 h 128"/>
                <a:gd name="T62" fmla="*/ 127 w 129"/>
                <a:gd name="T63" fmla="*/ 49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2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3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7" y="49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89" name="Freeform 35"/>
            <p:cNvSpPr>
              <a:spLocks/>
            </p:cNvSpPr>
            <p:nvPr/>
          </p:nvSpPr>
          <p:spPr bwMode="auto">
            <a:xfrm>
              <a:off x="6130925" y="1987550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0" name="Freeform 36"/>
            <p:cNvSpPr>
              <a:spLocks/>
            </p:cNvSpPr>
            <p:nvPr/>
          </p:nvSpPr>
          <p:spPr bwMode="auto">
            <a:xfrm>
              <a:off x="6130925" y="1987550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1" name="Freeform 37"/>
            <p:cNvSpPr>
              <a:spLocks/>
            </p:cNvSpPr>
            <p:nvPr/>
          </p:nvSpPr>
          <p:spPr bwMode="auto">
            <a:xfrm>
              <a:off x="6524625" y="2700338"/>
              <a:ext cx="101600" cy="103188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2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8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49 w 128"/>
                <a:gd name="T19" fmla="*/ 127 h 129"/>
                <a:gd name="T20" fmla="*/ 38 w 128"/>
                <a:gd name="T21" fmla="*/ 123 h 129"/>
                <a:gd name="T22" fmla="*/ 26 w 128"/>
                <a:gd name="T23" fmla="*/ 118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6 w 128"/>
                <a:gd name="T43" fmla="*/ 10 h 129"/>
                <a:gd name="T44" fmla="*/ 38 w 128"/>
                <a:gd name="T45" fmla="*/ 4 h 129"/>
                <a:gd name="T46" fmla="*/ 49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2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2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8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8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2" y="39"/>
                  </a:lnTo>
                  <a:lnTo>
                    <a:pt x="126" y="50"/>
                  </a:lnTo>
                  <a:lnTo>
                    <a:pt x="128" y="6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2" name="Freeform 38"/>
            <p:cNvSpPr>
              <a:spLocks/>
            </p:cNvSpPr>
            <p:nvPr/>
          </p:nvSpPr>
          <p:spPr bwMode="auto">
            <a:xfrm>
              <a:off x="6524625" y="2700338"/>
              <a:ext cx="101600" cy="103188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2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8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49 w 128"/>
                <a:gd name="T19" fmla="*/ 127 h 129"/>
                <a:gd name="T20" fmla="*/ 38 w 128"/>
                <a:gd name="T21" fmla="*/ 123 h 129"/>
                <a:gd name="T22" fmla="*/ 26 w 128"/>
                <a:gd name="T23" fmla="*/ 118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6 w 128"/>
                <a:gd name="T43" fmla="*/ 10 h 129"/>
                <a:gd name="T44" fmla="*/ 38 w 128"/>
                <a:gd name="T45" fmla="*/ 4 h 129"/>
                <a:gd name="T46" fmla="*/ 49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2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2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8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8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2" y="39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3" name="Freeform 39"/>
            <p:cNvSpPr>
              <a:spLocks/>
            </p:cNvSpPr>
            <p:nvPr/>
          </p:nvSpPr>
          <p:spPr bwMode="auto">
            <a:xfrm>
              <a:off x="6918325" y="2652713"/>
              <a:ext cx="103188" cy="103188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9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9 w 129"/>
                <a:gd name="T39" fmla="*/ 27 h 129"/>
                <a:gd name="T40" fmla="*/ 17 w 129"/>
                <a:gd name="T41" fmla="*/ 17 h 129"/>
                <a:gd name="T42" fmla="*/ 27 w 129"/>
                <a:gd name="T43" fmla="*/ 9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9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4" name="Freeform 40"/>
            <p:cNvSpPr>
              <a:spLocks/>
            </p:cNvSpPr>
            <p:nvPr/>
          </p:nvSpPr>
          <p:spPr bwMode="auto">
            <a:xfrm>
              <a:off x="6918325" y="2652713"/>
              <a:ext cx="103188" cy="103188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9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9 w 129"/>
                <a:gd name="T39" fmla="*/ 27 h 129"/>
                <a:gd name="T40" fmla="*/ 17 w 129"/>
                <a:gd name="T41" fmla="*/ 17 h 129"/>
                <a:gd name="T42" fmla="*/ 27 w 129"/>
                <a:gd name="T43" fmla="*/ 9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9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5" name="Freeform 41"/>
            <p:cNvSpPr>
              <a:spLocks/>
            </p:cNvSpPr>
            <p:nvPr/>
          </p:nvSpPr>
          <p:spPr bwMode="auto">
            <a:xfrm>
              <a:off x="7313613" y="2311400"/>
              <a:ext cx="101600" cy="103188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9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9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6" name="Freeform 42"/>
            <p:cNvSpPr>
              <a:spLocks/>
            </p:cNvSpPr>
            <p:nvPr/>
          </p:nvSpPr>
          <p:spPr bwMode="auto">
            <a:xfrm>
              <a:off x="7313613" y="2311400"/>
              <a:ext cx="101600" cy="103188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9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9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7" name="Freeform 43"/>
            <p:cNvSpPr>
              <a:spLocks/>
            </p:cNvSpPr>
            <p:nvPr/>
          </p:nvSpPr>
          <p:spPr bwMode="auto">
            <a:xfrm>
              <a:off x="7708900" y="2311400"/>
              <a:ext cx="101600" cy="103188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8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9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9 h 129"/>
                <a:gd name="T56" fmla="*/ 110 w 129"/>
                <a:gd name="T57" fmla="*/ 17 h 129"/>
                <a:gd name="T58" fmla="*/ 118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8" name="Freeform 44"/>
            <p:cNvSpPr>
              <a:spLocks/>
            </p:cNvSpPr>
            <p:nvPr/>
          </p:nvSpPr>
          <p:spPr bwMode="auto">
            <a:xfrm>
              <a:off x="7708900" y="2311400"/>
              <a:ext cx="101600" cy="103188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8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9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9 h 129"/>
                <a:gd name="T56" fmla="*/ 110 w 129"/>
                <a:gd name="T57" fmla="*/ 17 h 129"/>
                <a:gd name="T58" fmla="*/ 118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999" name="Freeform 45"/>
            <p:cNvSpPr>
              <a:spLocks/>
            </p:cNvSpPr>
            <p:nvPr/>
          </p:nvSpPr>
          <p:spPr bwMode="auto">
            <a:xfrm>
              <a:off x="8102600" y="1909763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100 w 128"/>
                <a:gd name="T11" fmla="*/ 117 h 129"/>
                <a:gd name="T12" fmla="*/ 88 w 128"/>
                <a:gd name="T13" fmla="*/ 123 h 129"/>
                <a:gd name="T14" fmla="*/ 77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4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4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7 w 128"/>
                <a:gd name="T51" fmla="*/ 0 h 129"/>
                <a:gd name="T52" fmla="*/ 88 w 128"/>
                <a:gd name="T53" fmla="*/ 4 h 129"/>
                <a:gd name="T54" fmla="*/ 100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00" name="Freeform 46"/>
            <p:cNvSpPr>
              <a:spLocks/>
            </p:cNvSpPr>
            <p:nvPr/>
          </p:nvSpPr>
          <p:spPr bwMode="auto">
            <a:xfrm>
              <a:off x="8102600" y="1909763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100 w 128"/>
                <a:gd name="T11" fmla="*/ 117 h 129"/>
                <a:gd name="T12" fmla="*/ 88 w 128"/>
                <a:gd name="T13" fmla="*/ 123 h 129"/>
                <a:gd name="T14" fmla="*/ 77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4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4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7 w 128"/>
                <a:gd name="T51" fmla="*/ 0 h 129"/>
                <a:gd name="T52" fmla="*/ 88 w 128"/>
                <a:gd name="T53" fmla="*/ 4 h 129"/>
                <a:gd name="T54" fmla="*/ 100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01" name="Rectangle 47"/>
            <p:cNvSpPr>
              <a:spLocks noChangeArrowheads="1"/>
            </p:cNvSpPr>
            <p:nvPr/>
          </p:nvSpPr>
          <p:spPr bwMode="auto">
            <a:xfrm>
              <a:off x="1316038" y="2255838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4,76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2" name="Rectangle 48"/>
            <p:cNvSpPr>
              <a:spLocks noChangeArrowheads="1"/>
            </p:cNvSpPr>
            <p:nvPr/>
          </p:nvSpPr>
          <p:spPr bwMode="auto">
            <a:xfrm>
              <a:off x="1711325" y="225107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4,77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3" name="Rectangle 49"/>
            <p:cNvSpPr>
              <a:spLocks noChangeArrowheads="1"/>
            </p:cNvSpPr>
            <p:nvPr/>
          </p:nvSpPr>
          <p:spPr bwMode="auto">
            <a:xfrm>
              <a:off x="2106613" y="1841500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5,80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4" name="Rectangle 50"/>
            <p:cNvSpPr>
              <a:spLocks noChangeArrowheads="1"/>
            </p:cNvSpPr>
            <p:nvPr/>
          </p:nvSpPr>
          <p:spPr bwMode="auto">
            <a:xfrm>
              <a:off x="2498725" y="1651000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6,35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5" name="Rectangle 51"/>
            <p:cNvSpPr>
              <a:spLocks noChangeArrowheads="1"/>
            </p:cNvSpPr>
            <p:nvPr/>
          </p:nvSpPr>
          <p:spPr bwMode="auto">
            <a:xfrm>
              <a:off x="2894013" y="1714500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6,16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6" name="Rectangle 52"/>
            <p:cNvSpPr>
              <a:spLocks noChangeArrowheads="1"/>
            </p:cNvSpPr>
            <p:nvPr/>
          </p:nvSpPr>
          <p:spPr bwMode="auto">
            <a:xfrm>
              <a:off x="3289300" y="1684338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6,25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7" name="Rectangle 53"/>
            <p:cNvSpPr>
              <a:spLocks noChangeArrowheads="1"/>
            </p:cNvSpPr>
            <p:nvPr/>
          </p:nvSpPr>
          <p:spPr bwMode="auto">
            <a:xfrm>
              <a:off x="3683000" y="202247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5,32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8" name="Rectangle 54"/>
            <p:cNvSpPr>
              <a:spLocks noChangeArrowheads="1"/>
            </p:cNvSpPr>
            <p:nvPr/>
          </p:nvSpPr>
          <p:spPr bwMode="auto">
            <a:xfrm>
              <a:off x="4078288" y="203517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5,29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9" name="Rectangle 55"/>
            <p:cNvSpPr>
              <a:spLocks noChangeArrowheads="1"/>
            </p:cNvSpPr>
            <p:nvPr/>
          </p:nvSpPr>
          <p:spPr bwMode="auto">
            <a:xfrm>
              <a:off x="4471988" y="228282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4,70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0" name="Rectangle 56"/>
            <p:cNvSpPr>
              <a:spLocks noChangeArrowheads="1"/>
            </p:cNvSpPr>
            <p:nvPr/>
          </p:nvSpPr>
          <p:spPr bwMode="auto">
            <a:xfrm>
              <a:off x="4865688" y="235426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4,54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1" name="Rectangle 57"/>
            <p:cNvSpPr>
              <a:spLocks noChangeArrowheads="1"/>
            </p:cNvSpPr>
            <p:nvPr/>
          </p:nvSpPr>
          <p:spPr bwMode="auto">
            <a:xfrm>
              <a:off x="5260975" y="169386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6,22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2" name="Rectangle 58"/>
            <p:cNvSpPr>
              <a:spLocks noChangeArrowheads="1"/>
            </p:cNvSpPr>
            <p:nvPr/>
          </p:nvSpPr>
          <p:spPr bwMode="auto">
            <a:xfrm>
              <a:off x="5656263" y="203517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5,29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3" name="Rectangle 59"/>
            <p:cNvSpPr>
              <a:spLocks noChangeArrowheads="1"/>
            </p:cNvSpPr>
            <p:nvPr/>
          </p:nvSpPr>
          <p:spPr bwMode="auto">
            <a:xfrm>
              <a:off x="6049963" y="1741488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6,08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4" name="Rectangle 60"/>
            <p:cNvSpPr>
              <a:spLocks noChangeArrowheads="1"/>
            </p:cNvSpPr>
            <p:nvPr/>
          </p:nvSpPr>
          <p:spPr bwMode="auto">
            <a:xfrm>
              <a:off x="6445250" y="245586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4,33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5" name="Rectangle 61"/>
            <p:cNvSpPr>
              <a:spLocks noChangeArrowheads="1"/>
            </p:cNvSpPr>
            <p:nvPr/>
          </p:nvSpPr>
          <p:spPr bwMode="auto">
            <a:xfrm>
              <a:off x="6838950" y="2406650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4,43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6" name="Rectangle 62"/>
            <p:cNvSpPr>
              <a:spLocks noChangeArrowheads="1"/>
            </p:cNvSpPr>
            <p:nvPr/>
          </p:nvSpPr>
          <p:spPr bwMode="auto">
            <a:xfrm>
              <a:off x="7232650" y="206692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5,21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7" name="Rectangle 63"/>
            <p:cNvSpPr>
              <a:spLocks noChangeArrowheads="1"/>
            </p:cNvSpPr>
            <p:nvPr/>
          </p:nvSpPr>
          <p:spPr bwMode="auto">
            <a:xfrm>
              <a:off x="7627938" y="206692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5,21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8" name="Rectangle 64"/>
            <p:cNvSpPr>
              <a:spLocks noChangeArrowheads="1"/>
            </p:cNvSpPr>
            <p:nvPr/>
          </p:nvSpPr>
          <p:spPr bwMode="auto">
            <a:xfrm>
              <a:off x="8021638" y="1663700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6,31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19" name="Grupo 1018"/>
          <p:cNvGrpSpPr/>
          <p:nvPr/>
        </p:nvGrpSpPr>
        <p:grpSpPr>
          <a:xfrm>
            <a:off x="840551" y="3035357"/>
            <a:ext cx="7804988" cy="1258887"/>
            <a:chOff x="1319212" y="1509713"/>
            <a:chExt cx="7023101" cy="1258887"/>
          </a:xfrm>
        </p:grpSpPr>
        <p:sp>
          <p:nvSpPr>
            <p:cNvPr id="1020" name="Freeform 10"/>
            <p:cNvSpPr>
              <a:spLocks/>
            </p:cNvSpPr>
            <p:nvPr/>
          </p:nvSpPr>
          <p:spPr bwMode="auto">
            <a:xfrm>
              <a:off x="1425575" y="1768475"/>
              <a:ext cx="6751638" cy="993775"/>
            </a:xfrm>
            <a:custGeom>
              <a:avLst/>
              <a:gdLst>
                <a:gd name="T0" fmla="*/ 642 w 8508"/>
                <a:gd name="T1" fmla="*/ 639 h 1251"/>
                <a:gd name="T2" fmla="*/ 1100 w 8508"/>
                <a:gd name="T3" fmla="*/ 439 h 1251"/>
                <a:gd name="T4" fmla="*/ 1479 w 8508"/>
                <a:gd name="T5" fmla="*/ 195 h 1251"/>
                <a:gd name="T6" fmla="*/ 1778 w 8508"/>
                <a:gd name="T7" fmla="*/ 184 h 1251"/>
                <a:gd name="T8" fmla="*/ 2203 w 8508"/>
                <a:gd name="T9" fmla="*/ 203 h 1251"/>
                <a:gd name="T10" fmla="*/ 2619 w 8508"/>
                <a:gd name="T11" fmla="*/ 207 h 1251"/>
                <a:gd name="T12" fmla="*/ 3020 w 8508"/>
                <a:gd name="T13" fmla="*/ 355 h 1251"/>
                <a:gd name="T14" fmla="*/ 3420 w 8508"/>
                <a:gd name="T15" fmla="*/ 385 h 1251"/>
                <a:gd name="T16" fmla="*/ 3834 w 8508"/>
                <a:gd name="T17" fmla="*/ 539 h 1251"/>
                <a:gd name="T18" fmla="*/ 4199 w 8508"/>
                <a:gd name="T19" fmla="*/ 650 h 1251"/>
                <a:gd name="T20" fmla="*/ 4458 w 8508"/>
                <a:gd name="T21" fmla="*/ 641 h 1251"/>
                <a:gd name="T22" fmla="*/ 4614 w 8508"/>
                <a:gd name="T23" fmla="*/ 504 h 1251"/>
                <a:gd name="T24" fmla="*/ 4864 w 8508"/>
                <a:gd name="T25" fmla="*/ 172 h 1251"/>
                <a:gd name="T26" fmla="*/ 5063 w 8508"/>
                <a:gd name="T27" fmla="*/ 80 h 1251"/>
                <a:gd name="T28" fmla="*/ 5299 w 8508"/>
                <a:gd name="T29" fmla="*/ 226 h 1251"/>
                <a:gd name="T30" fmla="*/ 5482 w 8508"/>
                <a:gd name="T31" fmla="*/ 328 h 1251"/>
                <a:gd name="T32" fmla="*/ 5624 w 8508"/>
                <a:gd name="T33" fmla="*/ 241 h 1251"/>
                <a:gd name="T34" fmla="*/ 5864 w 8508"/>
                <a:gd name="T35" fmla="*/ 17 h 1251"/>
                <a:gd name="T36" fmla="*/ 6006 w 8508"/>
                <a:gd name="T37" fmla="*/ 17 h 1251"/>
                <a:gd name="T38" fmla="*/ 6192 w 8508"/>
                <a:gd name="T39" fmla="*/ 264 h 1251"/>
                <a:gd name="T40" fmla="*/ 6424 w 8508"/>
                <a:gd name="T41" fmla="*/ 752 h 1251"/>
                <a:gd name="T42" fmla="*/ 6666 w 8508"/>
                <a:gd name="T43" fmla="*/ 1053 h 1251"/>
                <a:gd name="T44" fmla="*/ 6853 w 8508"/>
                <a:gd name="T45" fmla="*/ 1174 h 1251"/>
                <a:gd name="T46" fmla="*/ 6993 w 8508"/>
                <a:gd name="T47" fmla="*/ 1148 h 1251"/>
                <a:gd name="T48" fmla="*/ 7152 w 8508"/>
                <a:gd name="T49" fmla="*/ 908 h 1251"/>
                <a:gd name="T50" fmla="*/ 7371 w 8508"/>
                <a:gd name="T51" fmla="*/ 504 h 1251"/>
                <a:gd name="T52" fmla="*/ 7565 w 8508"/>
                <a:gd name="T53" fmla="*/ 364 h 1251"/>
                <a:gd name="T54" fmla="*/ 7830 w 8508"/>
                <a:gd name="T55" fmla="*/ 422 h 1251"/>
                <a:gd name="T56" fmla="*/ 7991 w 8508"/>
                <a:gd name="T57" fmla="*/ 410 h 1251"/>
                <a:gd name="T58" fmla="*/ 8323 w 8508"/>
                <a:gd name="T59" fmla="*/ 144 h 1251"/>
                <a:gd name="T60" fmla="*/ 8502 w 8508"/>
                <a:gd name="T61" fmla="*/ 76 h 1251"/>
                <a:gd name="T62" fmla="*/ 8151 w 8508"/>
                <a:gd name="T63" fmla="*/ 391 h 1251"/>
                <a:gd name="T64" fmla="*/ 7912 w 8508"/>
                <a:gd name="T65" fmla="*/ 504 h 1251"/>
                <a:gd name="T66" fmla="*/ 7644 w 8508"/>
                <a:gd name="T67" fmla="*/ 437 h 1251"/>
                <a:gd name="T68" fmla="*/ 7502 w 8508"/>
                <a:gd name="T69" fmla="*/ 466 h 1251"/>
                <a:gd name="T70" fmla="*/ 7340 w 8508"/>
                <a:gd name="T71" fmla="*/ 698 h 1251"/>
                <a:gd name="T72" fmla="*/ 7119 w 8508"/>
                <a:gd name="T73" fmla="*/ 1105 h 1251"/>
                <a:gd name="T74" fmla="*/ 6924 w 8508"/>
                <a:gd name="T75" fmla="*/ 1249 h 1251"/>
                <a:gd name="T76" fmla="*/ 6730 w 8508"/>
                <a:gd name="T77" fmla="*/ 1196 h 1251"/>
                <a:gd name="T78" fmla="*/ 6442 w 8508"/>
                <a:gd name="T79" fmla="*/ 913 h 1251"/>
                <a:gd name="T80" fmla="*/ 6236 w 8508"/>
                <a:gd name="T81" fmla="*/ 526 h 1251"/>
                <a:gd name="T82" fmla="*/ 6040 w 8508"/>
                <a:gd name="T83" fmla="*/ 145 h 1251"/>
                <a:gd name="T84" fmla="*/ 5944 w 8508"/>
                <a:gd name="T85" fmla="*/ 71 h 1251"/>
                <a:gd name="T86" fmla="*/ 5814 w 8508"/>
                <a:gd name="T87" fmla="*/ 144 h 1251"/>
                <a:gd name="T88" fmla="*/ 5572 w 8508"/>
                <a:gd name="T89" fmla="*/ 374 h 1251"/>
                <a:gd name="T90" fmla="*/ 5367 w 8508"/>
                <a:gd name="T91" fmla="*/ 362 h 1251"/>
                <a:gd name="T92" fmla="*/ 5121 w 8508"/>
                <a:gd name="T93" fmla="*/ 178 h 1251"/>
                <a:gd name="T94" fmla="*/ 4985 w 8508"/>
                <a:gd name="T95" fmla="*/ 163 h 1251"/>
                <a:gd name="T96" fmla="*/ 4810 w 8508"/>
                <a:gd name="T97" fmla="*/ 353 h 1251"/>
                <a:gd name="T98" fmla="*/ 4570 w 8508"/>
                <a:gd name="T99" fmla="*/ 654 h 1251"/>
                <a:gd name="T100" fmla="*/ 4347 w 8508"/>
                <a:gd name="T101" fmla="*/ 737 h 1251"/>
                <a:gd name="T102" fmla="*/ 3963 w 8508"/>
                <a:gd name="T103" fmla="*/ 666 h 1251"/>
                <a:gd name="T104" fmla="*/ 3560 w 8508"/>
                <a:gd name="T105" fmla="*/ 491 h 1251"/>
                <a:gd name="T106" fmla="*/ 3166 w 8508"/>
                <a:gd name="T107" fmla="*/ 443 h 1251"/>
                <a:gd name="T108" fmla="*/ 2813 w 8508"/>
                <a:gd name="T109" fmla="*/ 359 h 1251"/>
                <a:gd name="T110" fmla="*/ 2425 w 8508"/>
                <a:gd name="T111" fmla="*/ 251 h 1251"/>
                <a:gd name="T112" fmla="*/ 1986 w 8508"/>
                <a:gd name="T113" fmla="*/ 289 h 1251"/>
                <a:gd name="T114" fmla="*/ 1590 w 8508"/>
                <a:gd name="T115" fmla="*/ 241 h 1251"/>
                <a:gd name="T116" fmla="*/ 1327 w 8508"/>
                <a:gd name="T117" fmla="*/ 362 h 1251"/>
                <a:gd name="T118" fmla="*/ 949 w 8508"/>
                <a:gd name="T119" fmla="*/ 600 h 1251"/>
                <a:gd name="T120" fmla="*/ 361 w 8508"/>
                <a:gd name="T121" fmla="*/ 848 h 1251"/>
                <a:gd name="T122" fmla="*/ 8 w 8508"/>
                <a:gd name="T123" fmla="*/ 961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08" h="1251">
                  <a:moveTo>
                    <a:pt x="18" y="952"/>
                  </a:moveTo>
                  <a:lnTo>
                    <a:pt x="81" y="919"/>
                  </a:lnTo>
                  <a:lnTo>
                    <a:pt x="142" y="885"/>
                  </a:lnTo>
                  <a:lnTo>
                    <a:pt x="267" y="819"/>
                  </a:lnTo>
                  <a:lnTo>
                    <a:pt x="329" y="785"/>
                  </a:lnTo>
                  <a:lnTo>
                    <a:pt x="390" y="752"/>
                  </a:lnTo>
                  <a:lnTo>
                    <a:pt x="453" y="721"/>
                  </a:lnTo>
                  <a:lnTo>
                    <a:pt x="517" y="693"/>
                  </a:lnTo>
                  <a:lnTo>
                    <a:pt x="548" y="677"/>
                  </a:lnTo>
                  <a:lnTo>
                    <a:pt x="580" y="664"/>
                  </a:lnTo>
                  <a:lnTo>
                    <a:pt x="642" y="639"/>
                  </a:lnTo>
                  <a:lnTo>
                    <a:pt x="705" y="616"/>
                  </a:lnTo>
                  <a:lnTo>
                    <a:pt x="768" y="595"/>
                  </a:lnTo>
                  <a:lnTo>
                    <a:pt x="830" y="572"/>
                  </a:lnTo>
                  <a:lnTo>
                    <a:pt x="891" y="549"/>
                  </a:lnTo>
                  <a:lnTo>
                    <a:pt x="922" y="535"/>
                  </a:lnTo>
                  <a:lnTo>
                    <a:pt x="951" y="522"/>
                  </a:lnTo>
                  <a:lnTo>
                    <a:pt x="981" y="508"/>
                  </a:lnTo>
                  <a:lnTo>
                    <a:pt x="1012" y="493"/>
                  </a:lnTo>
                  <a:lnTo>
                    <a:pt x="1041" y="478"/>
                  </a:lnTo>
                  <a:lnTo>
                    <a:pt x="1072" y="458"/>
                  </a:lnTo>
                  <a:lnTo>
                    <a:pt x="1100" y="439"/>
                  </a:lnTo>
                  <a:lnTo>
                    <a:pt x="1131" y="418"/>
                  </a:lnTo>
                  <a:lnTo>
                    <a:pt x="1162" y="397"/>
                  </a:lnTo>
                  <a:lnTo>
                    <a:pt x="1193" y="374"/>
                  </a:lnTo>
                  <a:lnTo>
                    <a:pt x="1254" y="328"/>
                  </a:lnTo>
                  <a:lnTo>
                    <a:pt x="1287" y="305"/>
                  </a:lnTo>
                  <a:lnTo>
                    <a:pt x="1317" y="284"/>
                  </a:lnTo>
                  <a:lnTo>
                    <a:pt x="1350" y="263"/>
                  </a:lnTo>
                  <a:lnTo>
                    <a:pt x="1381" y="241"/>
                  </a:lnTo>
                  <a:lnTo>
                    <a:pt x="1413" y="224"/>
                  </a:lnTo>
                  <a:lnTo>
                    <a:pt x="1446" y="209"/>
                  </a:lnTo>
                  <a:lnTo>
                    <a:pt x="1479" y="195"/>
                  </a:lnTo>
                  <a:lnTo>
                    <a:pt x="1496" y="188"/>
                  </a:lnTo>
                  <a:lnTo>
                    <a:pt x="1513" y="184"/>
                  </a:lnTo>
                  <a:lnTo>
                    <a:pt x="1531" y="178"/>
                  </a:lnTo>
                  <a:lnTo>
                    <a:pt x="1548" y="176"/>
                  </a:lnTo>
                  <a:lnTo>
                    <a:pt x="1580" y="170"/>
                  </a:lnTo>
                  <a:lnTo>
                    <a:pt x="1615" y="169"/>
                  </a:lnTo>
                  <a:lnTo>
                    <a:pt x="1648" y="169"/>
                  </a:lnTo>
                  <a:lnTo>
                    <a:pt x="1680" y="170"/>
                  </a:lnTo>
                  <a:lnTo>
                    <a:pt x="1713" y="174"/>
                  </a:lnTo>
                  <a:lnTo>
                    <a:pt x="1746" y="178"/>
                  </a:lnTo>
                  <a:lnTo>
                    <a:pt x="1778" y="184"/>
                  </a:lnTo>
                  <a:lnTo>
                    <a:pt x="1842" y="195"/>
                  </a:lnTo>
                  <a:lnTo>
                    <a:pt x="1903" y="207"/>
                  </a:lnTo>
                  <a:lnTo>
                    <a:pt x="1932" y="213"/>
                  </a:lnTo>
                  <a:lnTo>
                    <a:pt x="1963" y="216"/>
                  </a:lnTo>
                  <a:lnTo>
                    <a:pt x="1991" y="218"/>
                  </a:lnTo>
                  <a:lnTo>
                    <a:pt x="2022" y="220"/>
                  </a:lnTo>
                  <a:lnTo>
                    <a:pt x="2051" y="218"/>
                  </a:lnTo>
                  <a:lnTo>
                    <a:pt x="2080" y="216"/>
                  </a:lnTo>
                  <a:lnTo>
                    <a:pt x="2110" y="215"/>
                  </a:lnTo>
                  <a:lnTo>
                    <a:pt x="2141" y="211"/>
                  </a:lnTo>
                  <a:lnTo>
                    <a:pt x="2203" y="203"/>
                  </a:lnTo>
                  <a:lnTo>
                    <a:pt x="2264" y="195"/>
                  </a:lnTo>
                  <a:lnTo>
                    <a:pt x="2325" y="188"/>
                  </a:lnTo>
                  <a:lnTo>
                    <a:pt x="2358" y="184"/>
                  </a:lnTo>
                  <a:lnTo>
                    <a:pt x="2391" y="182"/>
                  </a:lnTo>
                  <a:lnTo>
                    <a:pt x="2421" y="180"/>
                  </a:lnTo>
                  <a:lnTo>
                    <a:pt x="2454" y="180"/>
                  </a:lnTo>
                  <a:lnTo>
                    <a:pt x="2487" y="182"/>
                  </a:lnTo>
                  <a:lnTo>
                    <a:pt x="2519" y="186"/>
                  </a:lnTo>
                  <a:lnTo>
                    <a:pt x="2554" y="192"/>
                  </a:lnTo>
                  <a:lnTo>
                    <a:pt x="2587" y="199"/>
                  </a:lnTo>
                  <a:lnTo>
                    <a:pt x="2619" y="207"/>
                  </a:lnTo>
                  <a:lnTo>
                    <a:pt x="2652" y="218"/>
                  </a:lnTo>
                  <a:lnTo>
                    <a:pt x="2683" y="230"/>
                  </a:lnTo>
                  <a:lnTo>
                    <a:pt x="2715" y="241"/>
                  </a:lnTo>
                  <a:lnTo>
                    <a:pt x="2779" y="266"/>
                  </a:lnTo>
                  <a:lnTo>
                    <a:pt x="2840" y="293"/>
                  </a:lnTo>
                  <a:lnTo>
                    <a:pt x="2871" y="305"/>
                  </a:lnTo>
                  <a:lnTo>
                    <a:pt x="2901" y="318"/>
                  </a:lnTo>
                  <a:lnTo>
                    <a:pt x="2932" y="328"/>
                  </a:lnTo>
                  <a:lnTo>
                    <a:pt x="2961" y="339"/>
                  </a:lnTo>
                  <a:lnTo>
                    <a:pt x="2992" y="347"/>
                  </a:lnTo>
                  <a:lnTo>
                    <a:pt x="3020" y="355"/>
                  </a:lnTo>
                  <a:lnTo>
                    <a:pt x="3051" y="360"/>
                  </a:lnTo>
                  <a:lnTo>
                    <a:pt x="3080" y="364"/>
                  </a:lnTo>
                  <a:lnTo>
                    <a:pt x="3111" y="368"/>
                  </a:lnTo>
                  <a:lnTo>
                    <a:pt x="3139" y="370"/>
                  </a:lnTo>
                  <a:lnTo>
                    <a:pt x="3170" y="372"/>
                  </a:lnTo>
                  <a:lnTo>
                    <a:pt x="3201" y="374"/>
                  </a:lnTo>
                  <a:lnTo>
                    <a:pt x="3262" y="376"/>
                  </a:lnTo>
                  <a:lnTo>
                    <a:pt x="3324" y="378"/>
                  </a:lnTo>
                  <a:lnTo>
                    <a:pt x="3356" y="380"/>
                  </a:lnTo>
                  <a:lnTo>
                    <a:pt x="3387" y="382"/>
                  </a:lnTo>
                  <a:lnTo>
                    <a:pt x="3420" y="385"/>
                  </a:lnTo>
                  <a:lnTo>
                    <a:pt x="3452" y="391"/>
                  </a:lnTo>
                  <a:lnTo>
                    <a:pt x="3483" y="397"/>
                  </a:lnTo>
                  <a:lnTo>
                    <a:pt x="3516" y="403"/>
                  </a:lnTo>
                  <a:lnTo>
                    <a:pt x="3550" y="412"/>
                  </a:lnTo>
                  <a:lnTo>
                    <a:pt x="3583" y="424"/>
                  </a:lnTo>
                  <a:lnTo>
                    <a:pt x="3614" y="435"/>
                  </a:lnTo>
                  <a:lnTo>
                    <a:pt x="3646" y="449"/>
                  </a:lnTo>
                  <a:lnTo>
                    <a:pt x="3679" y="464"/>
                  </a:lnTo>
                  <a:lnTo>
                    <a:pt x="3710" y="478"/>
                  </a:lnTo>
                  <a:lnTo>
                    <a:pt x="3773" y="508"/>
                  </a:lnTo>
                  <a:lnTo>
                    <a:pt x="3834" y="539"/>
                  </a:lnTo>
                  <a:lnTo>
                    <a:pt x="3865" y="552"/>
                  </a:lnTo>
                  <a:lnTo>
                    <a:pt x="3896" y="566"/>
                  </a:lnTo>
                  <a:lnTo>
                    <a:pt x="3925" y="577"/>
                  </a:lnTo>
                  <a:lnTo>
                    <a:pt x="3955" y="589"/>
                  </a:lnTo>
                  <a:lnTo>
                    <a:pt x="3984" y="599"/>
                  </a:lnTo>
                  <a:lnTo>
                    <a:pt x="4013" y="606"/>
                  </a:lnTo>
                  <a:lnTo>
                    <a:pt x="4044" y="612"/>
                  </a:lnTo>
                  <a:lnTo>
                    <a:pt x="4076" y="620"/>
                  </a:lnTo>
                  <a:lnTo>
                    <a:pt x="4138" y="637"/>
                  </a:lnTo>
                  <a:lnTo>
                    <a:pt x="4169" y="643"/>
                  </a:lnTo>
                  <a:lnTo>
                    <a:pt x="4199" y="650"/>
                  </a:lnTo>
                  <a:lnTo>
                    <a:pt x="4228" y="656"/>
                  </a:lnTo>
                  <a:lnTo>
                    <a:pt x="4259" y="660"/>
                  </a:lnTo>
                  <a:lnTo>
                    <a:pt x="4288" y="664"/>
                  </a:lnTo>
                  <a:lnTo>
                    <a:pt x="4316" y="666"/>
                  </a:lnTo>
                  <a:lnTo>
                    <a:pt x="4345" y="666"/>
                  </a:lnTo>
                  <a:lnTo>
                    <a:pt x="4374" y="662"/>
                  </a:lnTo>
                  <a:lnTo>
                    <a:pt x="4403" y="658"/>
                  </a:lnTo>
                  <a:lnTo>
                    <a:pt x="4416" y="654"/>
                  </a:lnTo>
                  <a:lnTo>
                    <a:pt x="4430" y="650"/>
                  </a:lnTo>
                  <a:lnTo>
                    <a:pt x="4443" y="646"/>
                  </a:lnTo>
                  <a:lnTo>
                    <a:pt x="4458" y="641"/>
                  </a:lnTo>
                  <a:lnTo>
                    <a:pt x="4472" y="635"/>
                  </a:lnTo>
                  <a:lnTo>
                    <a:pt x="4485" y="627"/>
                  </a:lnTo>
                  <a:lnTo>
                    <a:pt x="4499" y="620"/>
                  </a:lnTo>
                  <a:lnTo>
                    <a:pt x="4512" y="610"/>
                  </a:lnTo>
                  <a:lnTo>
                    <a:pt x="4526" y="599"/>
                  </a:lnTo>
                  <a:lnTo>
                    <a:pt x="4539" y="587"/>
                  </a:lnTo>
                  <a:lnTo>
                    <a:pt x="4554" y="574"/>
                  </a:lnTo>
                  <a:lnTo>
                    <a:pt x="4568" y="556"/>
                  </a:lnTo>
                  <a:lnTo>
                    <a:pt x="4583" y="541"/>
                  </a:lnTo>
                  <a:lnTo>
                    <a:pt x="4599" y="522"/>
                  </a:lnTo>
                  <a:lnTo>
                    <a:pt x="4614" y="504"/>
                  </a:lnTo>
                  <a:lnTo>
                    <a:pt x="4627" y="483"/>
                  </a:lnTo>
                  <a:lnTo>
                    <a:pt x="4658" y="443"/>
                  </a:lnTo>
                  <a:lnTo>
                    <a:pt x="4689" y="399"/>
                  </a:lnTo>
                  <a:lnTo>
                    <a:pt x="4720" y="355"/>
                  </a:lnTo>
                  <a:lnTo>
                    <a:pt x="4752" y="311"/>
                  </a:lnTo>
                  <a:lnTo>
                    <a:pt x="4783" y="268"/>
                  </a:lnTo>
                  <a:lnTo>
                    <a:pt x="4798" y="247"/>
                  </a:lnTo>
                  <a:lnTo>
                    <a:pt x="4814" y="228"/>
                  </a:lnTo>
                  <a:lnTo>
                    <a:pt x="4831" y="207"/>
                  </a:lnTo>
                  <a:lnTo>
                    <a:pt x="4846" y="190"/>
                  </a:lnTo>
                  <a:lnTo>
                    <a:pt x="4864" y="172"/>
                  </a:lnTo>
                  <a:lnTo>
                    <a:pt x="4879" y="155"/>
                  </a:lnTo>
                  <a:lnTo>
                    <a:pt x="4896" y="140"/>
                  </a:lnTo>
                  <a:lnTo>
                    <a:pt x="4913" y="126"/>
                  </a:lnTo>
                  <a:lnTo>
                    <a:pt x="4931" y="113"/>
                  </a:lnTo>
                  <a:lnTo>
                    <a:pt x="4948" y="103"/>
                  </a:lnTo>
                  <a:lnTo>
                    <a:pt x="4967" y="94"/>
                  </a:lnTo>
                  <a:lnTo>
                    <a:pt x="4985" y="86"/>
                  </a:lnTo>
                  <a:lnTo>
                    <a:pt x="5006" y="82"/>
                  </a:lnTo>
                  <a:lnTo>
                    <a:pt x="5025" y="78"/>
                  </a:lnTo>
                  <a:lnTo>
                    <a:pt x="5044" y="78"/>
                  </a:lnTo>
                  <a:lnTo>
                    <a:pt x="5063" y="80"/>
                  </a:lnTo>
                  <a:lnTo>
                    <a:pt x="5082" y="84"/>
                  </a:lnTo>
                  <a:lnTo>
                    <a:pt x="5102" y="90"/>
                  </a:lnTo>
                  <a:lnTo>
                    <a:pt x="5119" y="97"/>
                  </a:lnTo>
                  <a:lnTo>
                    <a:pt x="5136" y="107"/>
                  </a:lnTo>
                  <a:lnTo>
                    <a:pt x="5153" y="115"/>
                  </a:lnTo>
                  <a:lnTo>
                    <a:pt x="5171" y="126"/>
                  </a:lnTo>
                  <a:lnTo>
                    <a:pt x="5188" y="138"/>
                  </a:lnTo>
                  <a:lnTo>
                    <a:pt x="5205" y="149"/>
                  </a:lnTo>
                  <a:lnTo>
                    <a:pt x="5236" y="174"/>
                  </a:lnTo>
                  <a:lnTo>
                    <a:pt x="5269" y="199"/>
                  </a:lnTo>
                  <a:lnTo>
                    <a:pt x="5299" y="226"/>
                  </a:lnTo>
                  <a:lnTo>
                    <a:pt x="5330" y="249"/>
                  </a:lnTo>
                  <a:lnTo>
                    <a:pt x="5361" y="274"/>
                  </a:lnTo>
                  <a:lnTo>
                    <a:pt x="5374" y="284"/>
                  </a:lnTo>
                  <a:lnTo>
                    <a:pt x="5390" y="293"/>
                  </a:lnTo>
                  <a:lnTo>
                    <a:pt x="5403" y="301"/>
                  </a:lnTo>
                  <a:lnTo>
                    <a:pt x="5418" y="309"/>
                  </a:lnTo>
                  <a:lnTo>
                    <a:pt x="5432" y="314"/>
                  </a:lnTo>
                  <a:lnTo>
                    <a:pt x="5445" y="320"/>
                  </a:lnTo>
                  <a:lnTo>
                    <a:pt x="5457" y="324"/>
                  </a:lnTo>
                  <a:lnTo>
                    <a:pt x="5470" y="326"/>
                  </a:lnTo>
                  <a:lnTo>
                    <a:pt x="5482" y="328"/>
                  </a:lnTo>
                  <a:lnTo>
                    <a:pt x="5493" y="328"/>
                  </a:lnTo>
                  <a:lnTo>
                    <a:pt x="5505" y="326"/>
                  </a:lnTo>
                  <a:lnTo>
                    <a:pt x="5514" y="322"/>
                  </a:lnTo>
                  <a:lnTo>
                    <a:pt x="5528" y="316"/>
                  </a:lnTo>
                  <a:lnTo>
                    <a:pt x="5539" y="311"/>
                  </a:lnTo>
                  <a:lnTo>
                    <a:pt x="5553" y="303"/>
                  </a:lnTo>
                  <a:lnTo>
                    <a:pt x="5566" y="291"/>
                  </a:lnTo>
                  <a:lnTo>
                    <a:pt x="5580" y="282"/>
                  </a:lnTo>
                  <a:lnTo>
                    <a:pt x="5595" y="268"/>
                  </a:lnTo>
                  <a:lnTo>
                    <a:pt x="5609" y="255"/>
                  </a:lnTo>
                  <a:lnTo>
                    <a:pt x="5624" y="241"/>
                  </a:lnTo>
                  <a:lnTo>
                    <a:pt x="5655" y="209"/>
                  </a:lnTo>
                  <a:lnTo>
                    <a:pt x="5685" y="176"/>
                  </a:lnTo>
                  <a:lnTo>
                    <a:pt x="5716" y="144"/>
                  </a:lnTo>
                  <a:lnTo>
                    <a:pt x="5747" y="109"/>
                  </a:lnTo>
                  <a:lnTo>
                    <a:pt x="5764" y="94"/>
                  </a:lnTo>
                  <a:lnTo>
                    <a:pt x="5779" y="78"/>
                  </a:lnTo>
                  <a:lnTo>
                    <a:pt x="5797" y="65"/>
                  </a:lnTo>
                  <a:lnTo>
                    <a:pt x="5812" y="51"/>
                  </a:lnTo>
                  <a:lnTo>
                    <a:pt x="5829" y="38"/>
                  </a:lnTo>
                  <a:lnTo>
                    <a:pt x="5847" y="26"/>
                  </a:lnTo>
                  <a:lnTo>
                    <a:pt x="5864" y="17"/>
                  </a:lnTo>
                  <a:lnTo>
                    <a:pt x="5883" y="9"/>
                  </a:lnTo>
                  <a:lnTo>
                    <a:pt x="5902" y="3"/>
                  </a:lnTo>
                  <a:lnTo>
                    <a:pt x="5921" y="0"/>
                  </a:lnTo>
                  <a:lnTo>
                    <a:pt x="5927" y="0"/>
                  </a:lnTo>
                  <a:lnTo>
                    <a:pt x="5943" y="0"/>
                  </a:lnTo>
                  <a:lnTo>
                    <a:pt x="5948" y="0"/>
                  </a:lnTo>
                  <a:lnTo>
                    <a:pt x="5964" y="1"/>
                  </a:lnTo>
                  <a:lnTo>
                    <a:pt x="5969" y="3"/>
                  </a:lnTo>
                  <a:lnTo>
                    <a:pt x="5985" y="7"/>
                  </a:lnTo>
                  <a:lnTo>
                    <a:pt x="5989" y="9"/>
                  </a:lnTo>
                  <a:lnTo>
                    <a:pt x="6006" y="17"/>
                  </a:lnTo>
                  <a:lnTo>
                    <a:pt x="6025" y="28"/>
                  </a:lnTo>
                  <a:lnTo>
                    <a:pt x="6044" y="44"/>
                  </a:lnTo>
                  <a:lnTo>
                    <a:pt x="6062" y="61"/>
                  </a:lnTo>
                  <a:lnTo>
                    <a:pt x="6079" y="80"/>
                  </a:lnTo>
                  <a:lnTo>
                    <a:pt x="6096" y="101"/>
                  </a:lnTo>
                  <a:lnTo>
                    <a:pt x="6112" y="124"/>
                  </a:lnTo>
                  <a:lnTo>
                    <a:pt x="6129" y="149"/>
                  </a:lnTo>
                  <a:lnTo>
                    <a:pt x="6144" y="176"/>
                  </a:lnTo>
                  <a:lnTo>
                    <a:pt x="6160" y="205"/>
                  </a:lnTo>
                  <a:lnTo>
                    <a:pt x="6177" y="234"/>
                  </a:lnTo>
                  <a:lnTo>
                    <a:pt x="6192" y="264"/>
                  </a:lnTo>
                  <a:lnTo>
                    <a:pt x="6208" y="295"/>
                  </a:lnTo>
                  <a:lnTo>
                    <a:pt x="6223" y="328"/>
                  </a:lnTo>
                  <a:lnTo>
                    <a:pt x="6240" y="360"/>
                  </a:lnTo>
                  <a:lnTo>
                    <a:pt x="6271" y="428"/>
                  </a:lnTo>
                  <a:lnTo>
                    <a:pt x="6302" y="497"/>
                  </a:lnTo>
                  <a:lnTo>
                    <a:pt x="6332" y="564"/>
                  </a:lnTo>
                  <a:lnTo>
                    <a:pt x="6363" y="629"/>
                  </a:lnTo>
                  <a:lnTo>
                    <a:pt x="6378" y="662"/>
                  </a:lnTo>
                  <a:lnTo>
                    <a:pt x="6394" y="693"/>
                  </a:lnTo>
                  <a:lnTo>
                    <a:pt x="6409" y="723"/>
                  </a:lnTo>
                  <a:lnTo>
                    <a:pt x="6424" y="752"/>
                  </a:lnTo>
                  <a:lnTo>
                    <a:pt x="6440" y="779"/>
                  </a:lnTo>
                  <a:lnTo>
                    <a:pt x="6455" y="806"/>
                  </a:lnTo>
                  <a:lnTo>
                    <a:pt x="6471" y="829"/>
                  </a:lnTo>
                  <a:lnTo>
                    <a:pt x="6484" y="852"/>
                  </a:lnTo>
                  <a:lnTo>
                    <a:pt x="6499" y="871"/>
                  </a:lnTo>
                  <a:lnTo>
                    <a:pt x="6515" y="888"/>
                  </a:lnTo>
                  <a:lnTo>
                    <a:pt x="6544" y="923"/>
                  </a:lnTo>
                  <a:lnTo>
                    <a:pt x="6574" y="957"/>
                  </a:lnTo>
                  <a:lnTo>
                    <a:pt x="6605" y="992"/>
                  </a:lnTo>
                  <a:lnTo>
                    <a:pt x="6636" y="1023"/>
                  </a:lnTo>
                  <a:lnTo>
                    <a:pt x="6666" y="1053"/>
                  </a:lnTo>
                  <a:lnTo>
                    <a:pt x="6697" y="1080"/>
                  </a:lnTo>
                  <a:lnTo>
                    <a:pt x="6726" y="1105"/>
                  </a:lnTo>
                  <a:lnTo>
                    <a:pt x="6741" y="1115"/>
                  </a:lnTo>
                  <a:lnTo>
                    <a:pt x="6755" y="1126"/>
                  </a:lnTo>
                  <a:lnTo>
                    <a:pt x="6770" y="1136"/>
                  </a:lnTo>
                  <a:lnTo>
                    <a:pt x="6784" y="1146"/>
                  </a:lnTo>
                  <a:lnTo>
                    <a:pt x="6799" y="1153"/>
                  </a:lnTo>
                  <a:lnTo>
                    <a:pt x="6812" y="1159"/>
                  </a:lnTo>
                  <a:lnTo>
                    <a:pt x="6826" y="1165"/>
                  </a:lnTo>
                  <a:lnTo>
                    <a:pt x="6839" y="1171"/>
                  </a:lnTo>
                  <a:lnTo>
                    <a:pt x="6853" y="1174"/>
                  </a:lnTo>
                  <a:lnTo>
                    <a:pt x="6866" y="1178"/>
                  </a:lnTo>
                  <a:lnTo>
                    <a:pt x="6880" y="1180"/>
                  </a:lnTo>
                  <a:lnTo>
                    <a:pt x="6893" y="1180"/>
                  </a:lnTo>
                  <a:lnTo>
                    <a:pt x="6904" y="1180"/>
                  </a:lnTo>
                  <a:lnTo>
                    <a:pt x="6918" y="1178"/>
                  </a:lnTo>
                  <a:lnTo>
                    <a:pt x="6929" y="1176"/>
                  </a:lnTo>
                  <a:lnTo>
                    <a:pt x="6943" y="1174"/>
                  </a:lnTo>
                  <a:lnTo>
                    <a:pt x="6956" y="1169"/>
                  </a:lnTo>
                  <a:lnTo>
                    <a:pt x="6968" y="1163"/>
                  </a:lnTo>
                  <a:lnTo>
                    <a:pt x="6981" y="1157"/>
                  </a:lnTo>
                  <a:lnTo>
                    <a:pt x="6993" y="1148"/>
                  </a:lnTo>
                  <a:lnTo>
                    <a:pt x="7004" y="1136"/>
                  </a:lnTo>
                  <a:lnTo>
                    <a:pt x="7020" y="1121"/>
                  </a:lnTo>
                  <a:lnTo>
                    <a:pt x="7033" y="1105"/>
                  </a:lnTo>
                  <a:lnTo>
                    <a:pt x="7047" y="1086"/>
                  </a:lnTo>
                  <a:lnTo>
                    <a:pt x="7062" y="1065"/>
                  </a:lnTo>
                  <a:lnTo>
                    <a:pt x="7077" y="1042"/>
                  </a:lnTo>
                  <a:lnTo>
                    <a:pt x="7093" y="1019"/>
                  </a:lnTo>
                  <a:lnTo>
                    <a:pt x="7108" y="992"/>
                  </a:lnTo>
                  <a:lnTo>
                    <a:pt x="7121" y="965"/>
                  </a:lnTo>
                  <a:lnTo>
                    <a:pt x="7137" y="936"/>
                  </a:lnTo>
                  <a:lnTo>
                    <a:pt x="7152" y="908"/>
                  </a:lnTo>
                  <a:lnTo>
                    <a:pt x="7167" y="879"/>
                  </a:lnTo>
                  <a:lnTo>
                    <a:pt x="7198" y="817"/>
                  </a:lnTo>
                  <a:lnTo>
                    <a:pt x="7229" y="756"/>
                  </a:lnTo>
                  <a:lnTo>
                    <a:pt x="7262" y="694"/>
                  </a:lnTo>
                  <a:lnTo>
                    <a:pt x="7277" y="666"/>
                  </a:lnTo>
                  <a:lnTo>
                    <a:pt x="7292" y="637"/>
                  </a:lnTo>
                  <a:lnTo>
                    <a:pt x="7308" y="608"/>
                  </a:lnTo>
                  <a:lnTo>
                    <a:pt x="7323" y="579"/>
                  </a:lnTo>
                  <a:lnTo>
                    <a:pt x="7340" y="554"/>
                  </a:lnTo>
                  <a:lnTo>
                    <a:pt x="7356" y="527"/>
                  </a:lnTo>
                  <a:lnTo>
                    <a:pt x="7371" y="504"/>
                  </a:lnTo>
                  <a:lnTo>
                    <a:pt x="7388" y="481"/>
                  </a:lnTo>
                  <a:lnTo>
                    <a:pt x="7404" y="462"/>
                  </a:lnTo>
                  <a:lnTo>
                    <a:pt x="7421" y="443"/>
                  </a:lnTo>
                  <a:lnTo>
                    <a:pt x="7438" y="426"/>
                  </a:lnTo>
                  <a:lnTo>
                    <a:pt x="7455" y="410"/>
                  </a:lnTo>
                  <a:lnTo>
                    <a:pt x="7475" y="399"/>
                  </a:lnTo>
                  <a:lnTo>
                    <a:pt x="7492" y="387"/>
                  </a:lnTo>
                  <a:lnTo>
                    <a:pt x="7511" y="380"/>
                  </a:lnTo>
                  <a:lnTo>
                    <a:pt x="7528" y="372"/>
                  </a:lnTo>
                  <a:lnTo>
                    <a:pt x="7548" y="368"/>
                  </a:lnTo>
                  <a:lnTo>
                    <a:pt x="7565" y="364"/>
                  </a:lnTo>
                  <a:lnTo>
                    <a:pt x="7584" y="362"/>
                  </a:lnTo>
                  <a:lnTo>
                    <a:pt x="7601" y="362"/>
                  </a:lnTo>
                  <a:lnTo>
                    <a:pt x="7621" y="362"/>
                  </a:lnTo>
                  <a:lnTo>
                    <a:pt x="7638" y="364"/>
                  </a:lnTo>
                  <a:lnTo>
                    <a:pt x="7655" y="368"/>
                  </a:lnTo>
                  <a:lnTo>
                    <a:pt x="7672" y="372"/>
                  </a:lnTo>
                  <a:lnTo>
                    <a:pt x="7705" y="380"/>
                  </a:lnTo>
                  <a:lnTo>
                    <a:pt x="7738" y="391"/>
                  </a:lnTo>
                  <a:lnTo>
                    <a:pt x="7770" y="401"/>
                  </a:lnTo>
                  <a:lnTo>
                    <a:pt x="7801" y="412"/>
                  </a:lnTo>
                  <a:lnTo>
                    <a:pt x="7830" y="422"/>
                  </a:lnTo>
                  <a:lnTo>
                    <a:pt x="7859" y="428"/>
                  </a:lnTo>
                  <a:lnTo>
                    <a:pt x="7872" y="430"/>
                  </a:lnTo>
                  <a:lnTo>
                    <a:pt x="7887" y="431"/>
                  </a:lnTo>
                  <a:lnTo>
                    <a:pt x="7899" y="433"/>
                  </a:lnTo>
                  <a:lnTo>
                    <a:pt x="7912" y="433"/>
                  </a:lnTo>
                  <a:lnTo>
                    <a:pt x="7926" y="431"/>
                  </a:lnTo>
                  <a:lnTo>
                    <a:pt x="7939" y="430"/>
                  </a:lnTo>
                  <a:lnTo>
                    <a:pt x="7951" y="428"/>
                  </a:lnTo>
                  <a:lnTo>
                    <a:pt x="7964" y="422"/>
                  </a:lnTo>
                  <a:lnTo>
                    <a:pt x="7978" y="416"/>
                  </a:lnTo>
                  <a:lnTo>
                    <a:pt x="7991" y="410"/>
                  </a:lnTo>
                  <a:lnTo>
                    <a:pt x="8005" y="403"/>
                  </a:lnTo>
                  <a:lnTo>
                    <a:pt x="8020" y="395"/>
                  </a:lnTo>
                  <a:lnTo>
                    <a:pt x="8049" y="378"/>
                  </a:lnTo>
                  <a:lnTo>
                    <a:pt x="8079" y="357"/>
                  </a:lnTo>
                  <a:lnTo>
                    <a:pt x="8108" y="334"/>
                  </a:lnTo>
                  <a:lnTo>
                    <a:pt x="8139" y="311"/>
                  </a:lnTo>
                  <a:lnTo>
                    <a:pt x="8170" y="284"/>
                  </a:lnTo>
                  <a:lnTo>
                    <a:pt x="8198" y="257"/>
                  </a:lnTo>
                  <a:lnTo>
                    <a:pt x="8229" y="230"/>
                  </a:lnTo>
                  <a:lnTo>
                    <a:pt x="8262" y="201"/>
                  </a:lnTo>
                  <a:lnTo>
                    <a:pt x="8323" y="144"/>
                  </a:lnTo>
                  <a:lnTo>
                    <a:pt x="8354" y="115"/>
                  </a:lnTo>
                  <a:lnTo>
                    <a:pt x="8385" y="86"/>
                  </a:lnTo>
                  <a:lnTo>
                    <a:pt x="8417" y="59"/>
                  </a:lnTo>
                  <a:lnTo>
                    <a:pt x="8448" y="32"/>
                  </a:lnTo>
                  <a:lnTo>
                    <a:pt x="8462" y="26"/>
                  </a:lnTo>
                  <a:lnTo>
                    <a:pt x="8475" y="25"/>
                  </a:lnTo>
                  <a:lnTo>
                    <a:pt x="8488" y="28"/>
                  </a:lnTo>
                  <a:lnTo>
                    <a:pt x="8498" y="38"/>
                  </a:lnTo>
                  <a:lnTo>
                    <a:pt x="8506" y="49"/>
                  </a:lnTo>
                  <a:lnTo>
                    <a:pt x="8508" y="63"/>
                  </a:lnTo>
                  <a:lnTo>
                    <a:pt x="8502" y="76"/>
                  </a:lnTo>
                  <a:lnTo>
                    <a:pt x="8494" y="88"/>
                  </a:lnTo>
                  <a:lnTo>
                    <a:pt x="8463" y="113"/>
                  </a:lnTo>
                  <a:lnTo>
                    <a:pt x="8433" y="138"/>
                  </a:lnTo>
                  <a:lnTo>
                    <a:pt x="8402" y="167"/>
                  </a:lnTo>
                  <a:lnTo>
                    <a:pt x="8371" y="195"/>
                  </a:lnTo>
                  <a:lnTo>
                    <a:pt x="8310" y="253"/>
                  </a:lnTo>
                  <a:lnTo>
                    <a:pt x="8277" y="282"/>
                  </a:lnTo>
                  <a:lnTo>
                    <a:pt x="8246" y="311"/>
                  </a:lnTo>
                  <a:lnTo>
                    <a:pt x="8216" y="339"/>
                  </a:lnTo>
                  <a:lnTo>
                    <a:pt x="8183" y="366"/>
                  </a:lnTo>
                  <a:lnTo>
                    <a:pt x="8151" y="391"/>
                  </a:lnTo>
                  <a:lnTo>
                    <a:pt x="8120" y="416"/>
                  </a:lnTo>
                  <a:lnTo>
                    <a:pt x="8087" y="437"/>
                  </a:lnTo>
                  <a:lnTo>
                    <a:pt x="8055" y="458"/>
                  </a:lnTo>
                  <a:lnTo>
                    <a:pt x="8037" y="466"/>
                  </a:lnTo>
                  <a:lnTo>
                    <a:pt x="8020" y="476"/>
                  </a:lnTo>
                  <a:lnTo>
                    <a:pt x="8005" y="483"/>
                  </a:lnTo>
                  <a:lnTo>
                    <a:pt x="7985" y="489"/>
                  </a:lnTo>
                  <a:lnTo>
                    <a:pt x="7968" y="497"/>
                  </a:lnTo>
                  <a:lnTo>
                    <a:pt x="7949" y="501"/>
                  </a:lnTo>
                  <a:lnTo>
                    <a:pt x="7932" y="503"/>
                  </a:lnTo>
                  <a:lnTo>
                    <a:pt x="7912" y="504"/>
                  </a:lnTo>
                  <a:lnTo>
                    <a:pt x="7895" y="504"/>
                  </a:lnTo>
                  <a:lnTo>
                    <a:pt x="7878" y="503"/>
                  </a:lnTo>
                  <a:lnTo>
                    <a:pt x="7861" y="501"/>
                  </a:lnTo>
                  <a:lnTo>
                    <a:pt x="7843" y="497"/>
                  </a:lnTo>
                  <a:lnTo>
                    <a:pt x="7809" y="489"/>
                  </a:lnTo>
                  <a:lnTo>
                    <a:pt x="7778" y="479"/>
                  </a:lnTo>
                  <a:lnTo>
                    <a:pt x="7745" y="468"/>
                  </a:lnTo>
                  <a:lnTo>
                    <a:pt x="7717" y="458"/>
                  </a:lnTo>
                  <a:lnTo>
                    <a:pt x="7686" y="449"/>
                  </a:lnTo>
                  <a:lnTo>
                    <a:pt x="7657" y="441"/>
                  </a:lnTo>
                  <a:lnTo>
                    <a:pt x="7644" y="437"/>
                  </a:lnTo>
                  <a:lnTo>
                    <a:pt x="7630" y="435"/>
                  </a:lnTo>
                  <a:lnTo>
                    <a:pt x="7617" y="433"/>
                  </a:lnTo>
                  <a:lnTo>
                    <a:pt x="7603" y="433"/>
                  </a:lnTo>
                  <a:lnTo>
                    <a:pt x="7590" y="433"/>
                  </a:lnTo>
                  <a:lnTo>
                    <a:pt x="7578" y="433"/>
                  </a:lnTo>
                  <a:lnTo>
                    <a:pt x="7565" y="437"/>
                  </a:lnTo>
                  <a:lnTo>
                    <a:pt x="7553" y="439"/>
                  </a:lnTo>
                  <a:lnTo>
                    <a:pt x="7540" y="443"/>
                  </a:lnTo>
                  <a:lnTo>
                    <a:pt x="7527" y="449"/>
                  </a:lnTo>
                  <a:lnTo>
                    <a:pt x="7515" y="456"/>
                  </a:lnTo>
                  <a:lnTo>
                    <a:pt x="7502" y="466"/>
                  </a:lnTo>
                  <a:lnTo>
                    <a:pt x="7488" y="476"/>
                  </a:lnTo>
                  <a:lnTo>
                    <a:pt x="7475" y="489"/>
                  </a:lnTo>
                  <a:lnTo>
                    <a:pt x="7459" y="506"/>
                  </a:lnTo>
                  <a:lnTo>
                    <a:pt x="7446" y="524"/>
                  </a:lnTo>
                  <a:lnTo>
                    <a:pt x="7431" y="545"/>
                  </a:lnTo>
                  <a:lnTo>
                    <a:pt x="7415" y="566"/>
                  </a:lnTo>
                  <a:lnTo>
                    <a:pt x="7400" y="589"/>
                  </a:lnTo>
                  <a:lnTo>
                    <a:pt x="7386" y="616"/>
                  </a:lnTo>
                  <a:lnTo>
                    <a:pt x="7371" y="643"/>
                  </a:lnTo>
                  <a:lnTo>
                    <a:pt x="7356" y="670"/>
                  </a:lnTo>
                  <a:lnTo>
                    <a:pt x="7340" y="698"/>
                  </a:lnTo>
                  <a:lnTo>
                    <a:pt x="7325" y="727"/>
                  </a:lnTo>
                  <a:lnTo>
                    <a:pt x="7294" y="789"/>
                  </a:lnTo>
                  <a:lnTo>
                    <a:pt x="7262" y="850"/>
                  </a:lnTo>
                  <a:lnTo>
                    <a:pt x="7231" y="911"/>
                  </a:lnTo>
                  <a:lnTo>
                    <a:pt x="7215" y="942"/>
                  </a:lnTo>
                  <a:lnTo>
                    <a:pt x="7200" y="971"/>
                  </a:lnTo>
                  <a:lnTo>
                    <a:pt x="7185" y="1000"/>
                  </a:lnTo>
                  <a:lnTo>
                    <a:pt x="7167" y="1029"/>
                  </a:lnTo>
                  <a:lnTo>
                    <a:pt x="7152" y="1055"/>
                  </a:lnTo>
                  <a:lnTo>
                    <a:pt x="7137" y="1080"/>
                  </a:lnTo>
                  <a:lnTo>
                    <a:pt x="7119" y="1105"/>
                  </a:lnTo>
                  <a:lnTo>
                    <a:pt x="7104" y="1130"/>
                  </a:lnTo>
                  <a:lnTo>
                    <a:pt x="7087" y="1151"/>
                  </a:lnTo>
                  <a:lnTo>
                    <a:pt x="7070" y="1171"/>
                  </a:lnTo>
                  <a:lnTo>
                    <a:pt x="7052" y="1188"/>
                  </a:lnTo>
                  <a:lnTo>
                    <a:pt x="7035" y="1205"/>
                  </a:lnTo>
                  <a:lnTo>
                    <a:pt x="7016" y="1219"/>
                  </a:lnTo>
                  <a:lnTo>
                    <a:pt x="6997" y="1228"/>
                  </a:lnTo>
                  <a:lnTo>
                    <a:pt x="6977" y="1236"/>
                  </a:lnTo>
                  <a:lnTo>
                    <a:pt x="6960" y="1244"/>
                  </a:lnTo>
                  <a:lnTo>
                    <a:pt x="6941" y="1247"/>
                  </a:lnTo>
                  <a:lnTo>
                    <a:pt x="6924" y="1249"/>
                  </a:lnTo>
                  <a:lnTo>
                    <a:pt x="6904" y="1251"/>
                  </a:lnTo>
                  <a:lnTo>
                    <a:pt x="6887" y="1251"/>
                  </a:lnTo>
                  <a:lnTo>
                    <a:pt x="6868" y="1249"/>
                  </a:lnTo>
                  <a:lnTo>
                    <a:pt x="6851" y="1247"/>
                  </a:lnTo>
                  <a:lnTo>
                    <a:pt x="6833" y="1242"/>
                  </a:lnTo>
                  <a:lnTo>
                    <a:pt x="6816" y="1238"/>
                  </a:lnTo>
                  <a:lnTo>
                    <a:pt x="6797" y="1230"/>
                  </a:lnTo>
                  <a:lnTo>
                    <a:pt x="6782" y="1222"/>
                  </a:lnTo>
                  <a:lnTo>
                    <a:pt x="6764" y="1215"/>
                  </a:lnTo>
                  <a:lnTo>
                    <a:pt x="6747" y="1205"/>
                  </a:lnTo>
                  <a:lnTo>
                    <a:pt x="6730" y="1196"/>
                  </a:lnTo>
                  <a:lnTo>
                    <a:pt x="6714" y="1184"/>
                  </a:lnTo>
                  <a:lnTo>
                    <a:pt x="6697" y="1172"/>
                  </a:lnTo>
                  <a:lnTo>
                    <a:pt x="6680" y="1159"/>
                  </a:lnTo>
                  <a:lnTo>
                    <a:pt x="6649" y="1132"/>
                  </a:lnTo>
                  <a:lnTo>
                    <a:pt x="6616" y="1103"/>
                  </a:lnTo>
                  <a:lnTo>
                    <a:pt x="6584" y="1073"/>
                  </a:lnTo>
                  <a:lnTo>
                    <a:pt x="6553" y="1040"/>
                  </a:lnTo>
                  <a:lnTo>
                    <a:pt x="6522" y="1005"/>
                  </a:lnTo>
                  <a:lnTo>
                    <a:pt x="6490" y="971"/>
                  </a:lnTo>
                  <a:lnTo>
                    <a:pt x="6459" y="934"/>
                  </a:lnTo>
                  <a:lnTo>
                    <a:pt x="6442" y="913"/>
                  </a:lnTo>
                  <a:lnTo>
                    <a:pt x="6426" y="890"/>
                  </a:lnTo>
                  <a:lnTo>
                    <a:pt x="6409" y="867"/>
                  </a:lnTo>
                  <a:lnTo>
                    <a:pt x="6394" y="840"/>
                  </a:lnTo>
                  <a:lnTo>
                    <a:pt x="6378" y="814"/>
                  </a:lnTo>
                  <a:lnTo>
                    <a:pt x="6361" y="785"/>
                  </a:lnTo>
                  <a:lnTo>
                    <a:pt x="6346" y="756"/>
                  </a:lnTo>
                  <a:lnTo>
                    <a:pt x="6330" y="725"/>
                  </a:lnTo>
                  <a:lnTo>
                    <a:pt x="6315" y="693"/>
                  </a:lnTo>
                  <a:lnTo>
                    <a:pt x="6300" y="660"/>
                  </a:lnTo>
                  <a:lnTo>
                    <a:pt x="6267" y="593"/>
                  </a:lnTo>
                  <a:lnTo>
                    <a:pt x="6236" y="526"/>
                  </a:lnTo>
                  <a:lnTo>
                    <a:pt x="6206" y="458"/>
                  </a:lnTo>
                  <a:lnTo>
                    <a:pt x="6175" y="391"/>
                  </a:lnTo>
                  <a:lnTo>
                    <a:pt x="6160" y="359"/>
                  </a:lnTo>
                  <a:lnTo>
                    <a:pt x="6144" y="328"/>
                  </a:lnTo>
                  <a:lnTo>
                    <a:pt x="6129" y="297"/>
                  </a:lnTo>
                  <a:lnTo>
                    <a:pt x="6113" y="268"/>
                  </a:lnTo>
                  <a:lnTo>
                    <a:pt x="6098" y="240"/>
                  </a:lnTo>
                  <a:lnTo>
                    <a:pt x="6085" y="213"/>
                  </a:lnTo>
                  <a:lnTo>
                    <a:pt x="6069" y="190"/>
                  </a:lnTo>
                  <a:lnTo>
                    <a:pt x="6054" y="167"/>
                  </a:lnTo>
                  <a:lnTo>
                    <a:pt x="6040" y="145"/>
                  </a:lnTo>
                  <a:lnTo>
                    <a:pt x="6025" y="128"/>
                  </a:lnTo>
                  <a:lnTo>
                    <a:pt x="6012" y="111"/>
                  </a:lnTo>
                  <a:lnTo>
                    <a:pt x="5998" y="99"/>
                  </a:lnTo>
                  <a:lnTo>
                    <a:pt x="5987" y="88"/>
                  </a:lnTo>
                  <a:lnTo>
                    <a:pt x="5975" y="80"/>
                  </a:lnTo>
                  <a:lnTo>
                    <a:pt x="5960" y="73"/>
                  </a:lnTo>
                  <a:lnTo>
                    <a:pt x="5966" y="74"/>
                  </a:lnTo>
                  <a:lnTo>
                    <a:pt x="5948" y="71"/>
                  </a:lnTo>
                  <a:lnTo>
                    <a:pt x="5954" y="73"/>
                  </a:lnTo>
                  <a:lnTo>
                    <a:pt x="5939" y="71"/>
                  </a:lnTo>
                  <a:lnTo>
                    <a:pt x="5944" y="71"/>
                  </a:lnTo>
                  <a:lnTo>
                    <a:pt x="5929" y="71"/>
                  </a:lnTo>
                  <a:lnTo>
                    <a:pt x="5935" y="71"/>
                  </a:lnTo>
                  <a:lnTo>
                    <a:pt x="5923" y="73"/>
                  </a:lnTo>
                  <a:lnTo>
                    <a:pt x="5910" y="74"/>
                  </a:lnTo>
                  <a:lnTo>
                    <a:pt x="5898" y="80"/>
                  </a:lnTo>
                  <a:lnTo>
                    <a:pt x="5885" y="88"/>
                  </a:lnTo>
                  <a:lnTo>
                    <a:pt x="5872" y="96"/>
                  </a:lnTo>
                  <a:lnTo>
                    <a:pt x="5858" y="105"/>
                  </a:lnTo>
                  <a:lnTo>
                    <a:pt x="5843" y="117"/>
                  </a:lnTo>
                  <a:lnTo>
                    <a:pt x="5827" y="130"/>
                  </a:lnTo>
                  <a:lnTo>
                    <a:pt x="5814" y="144"/>
                  </a:lnTo>
                  <a:lnTo>
                    <a:pt x="5799" y="159"/>
                  </a:lnTo>
                  <a:lnTo>
                    <a:pt x="5768" y="192"/>
                  </a:lnTo>
                  <a:lnTo>
                    <a:pt x="5737" y="224"/>
                  </a:lnTo>
                  <a:lnTo>
                    <a:pt x="5706" y="259"/>
                  </a:lnTo>
                  <a:lnTo>
                    <a:pt x="5674" y="291"/>
                  </a:lnTo>
                  <a:lnTo>
                    <a:pt x="5658" y="307"/>
                  </a:lnTo>
                  <a:lnTo>
                    <a:pt x="5641" y="322"/>
                  </a:lnTo>
                  <a:lnTo>
                    <a:pt x="5624" y="337"/>
                  </a:lnTo>
                  <a:lnTo>
                    <a:pt x="5607" y="351"/>
                  </a:lnTo>
                  <a:lnTo>
                    <a:pt x="5589" y="362"/>
                  </a:lnTo>
                  <a:lnTo>
                    <a:pt x="5572" y="374"/>
                  </a:lnTo>
                  <a:lnTo>
                    <a:pt x="5553" y="384"/>
                  </a:lnTo>
                  <a:lnTo>
                    <a:pt x="5534" y="391"/>
                  </a:lnTo>
                  <a:lnTo>
                    <a:pt x="5514" y="395"/>
                  </a:lnTo>
                  <a:lnTo>
                    <a:pt x="5495" y="399"/>
                  </a:lnTo>
                  <a:lnTo>
                    <a:pt x="5474" y="399"/>
                  </a:lnTo>
                  <a:lnTo>
                    <a:pt x="5455" y="397"/>
                  </a:lnTo>
                  <a:lnTo>
                    <a:pt x="5438" y="391"/>
                  </a:lnTo>
                  <a:lnTo>
                    <a:pt x="5418" y="387"/>
                  </a:lnTo>
                  <a:lnTo>
                    <a:pt x="5401" y="380"/>
                  </a:lnTo>
                  <a:lnTo>
                    <a:pt x="5384" y="372"/>
                  </a:lnTo>
                  <a:lnTo>
                    <a:pt x="5367" y="362"/>
                  </a:lnTo>
                  <a:lnTo>
                    <a:pt x="5349" y="353"/>
                  </a:lnTo>
                  <a:lnTo>
                    <a:pt x="5334" y="341"/>
                  </a:lnTo>
                  <a:lnTo>
                    <a:pt x="5317" y="330"/>
                  </a:lnTo>
                  <a:lnTo>
                    <a:pt x="5286" y="305"/>
                  </a:lnTo>
                  <a:lnTo>
                    <a:pt x="5253" y="280"/>
                  </a:lnTo>
                  <a:lnTo>
                    <a:pt x="5223" y="255"/>
                  </a:lnTo>
                  <a:lnTo>
                    <a:pt x="5194" y="230"/>
                  </a:lnTo>
                  <a:lnTo>
                    <a:pt x="5163" y="207"/>
                  </a:lnTo>
                  <a:lnTo>
                    <a:pt x="5148" y="195"/>
                  </a:lnTo>
                  <a:lnTo>
                    <a:pt x="5134" y="186"/>
                  </a:lnTo>
                  <a:lnTo>
                    <a:pt x="5121" y="178"/>
                  </a:lnTo>
                  <a:lnTo>
                    <a:pt x="5105" y="170"/>
                  </a:lnTo>
                  <a:lnTo>
                    <a:pt x="5092" y="163"/>
                  </a:lnTo>
                  <a:lnTo>
                    <a:pt x="5081" y="159"/>
                  </a:lnTo>
                  <a:lnTo>
                    <a:pt x="5067" y="155"/>
                  </a:lnTo>
                  <a:lnTo>
                    <a:pt x="5056" y="151"/>
                  </a:lnTo>
                  <a:lnTo>
                    <a:pt x="5044" y="149"/>
                  </a:lnTo>
                  <a:lnTo>
                    <a:pt x="5033" y="149"/>
                  </a:lnTo>
                  <a:lnTo>
                    <a:pt x="5021" y="151"/>
                  </a:lnTo>
                  <a:lnTo>
                    <a:pt x="5009" y="153"/>
                  </a:lnTo>
                  <a:lnTo>
                    <a:pt x="4998" y="157"/>
                  </a:lnTo>
                  <a:lnTo>
                    <a:pt x="4985" y="163"/>
                  </a:lnTo>
                  <a:lnTo>
                    <a:pt x="4971" y="170"/>
                  </a:lnTo>
                  <a:lnTo>
                    <a:pt x="4958" y="180"/>
                  </a:lnTo>
                  <a:lnTo>
                    <a:pt x="4944" y="192"/>
                  </a:lnTo>
                  <a:lnTo>
                    <a:pt x="4929" y="205"/>
                  </a:lnTo>
                  <a:lnTo>
                    <a:pt x="4915" y="220"/>
                  </a:lnTo>
                  <a:lnTo>
                    <a:pt x="4900" y="236"/>
                  </a:lnTo>
                  <a:lnTo>
                    <a:pt x="4885" y="253"/>
                  </a:lnTo>
                  <a:lnTo>
                    <a:pt x="4871" y="270"/>
                  </a:lnTo>
                  <a:lnTo>
                    <a:pt x="4856" y="289"/>
                  </a:lnTo>
                  <a:lnTo>
                    <a:pt x="4841" y="311"/>
                  </a:lnTo>
                  <a:lnTo>
                    <a:pt x="4810" y="353"/>
                  </a:lnTo>
                  <a:lnTo>
                    <a:pt x="4779" y="395"/>
                  </a:lnTo>
                  <a:lnTo>
                    <a:pt x="4748" y="441"/>
                  </a:lnTo>
                  <a:lnTo>
                    <a:pt x="4716" y="485"/>
                  </a:lnTo>
                  <a:lnTo>
                    <a:pt x="4685" y="527"/>
                  </a:lnTo>
                  <a:lnTo>
                    <a:pt x="4668" y="549"/>
                  </a:lnTo>
                  <a:lnTo>
                    <a:pt x="4652" y="568"/>
                  </a:lnTo>
                  <a:lnTo>
                    <a:pt x="4637" y="587"/>
                  </a:lnTo>
                  <a:lnTo>
                    <a:pt x="4620" y="606"/>
                  </a:lnTo>
                  <a:lnTo>
                    <a:pt x="4604" y="623"/>
                  </a:lnTo>
                  <a:lnTo>
                    <a:pt x="4587" y="639"/>
                  </a:lnTo>
                  <a:lnTo>
                    <a:pt x="4570" y="654"/>
                  </a:lnTo>
                  <a:lnTo>
                    <a:pt x="4553" y="670"/>
                  </a:lnTo>
                  <a:lnTo>
                    <a:pt x="4535" y="681"/>
                  </a:lnTo>
                  <a:lnTo>
                    <a:pt x="4518" y="691"/>
                  </a:lnTo>
                  <a:lnTo>
                    <a:pt x="4501" y="700"/>
                  </a:lnTo>
                  <a:lnTo>
                    <a:pt x="4483" y="708"/>
                  </a:lnTo>
                  <a:lnTo>
                    <a:pt x="4466" y="714"/>
                  </a:lnTo>
                  <a:lnTo>
                    <a:pt x="4449" y="719"/>
                  </a:lnTo>
                  <a:lnTo>
                    <a:pt x="4432" y="723"/>
                  </a:lnTo>
                  <a:lnTo>
                    <a:pt x="4414" y="727"/>
                  </a:lnTo>
                  <a:lnTo>
                    <a:pt x="4380" y="733"/>
                  </a:lnTo>
                  <a:lnTo>
                    <a:pt x="4347" y="737"/>
                  </a:lnTo>
                  <a:lnTo>
                    <a:pt x="4313" y="737"/>
                  </a:lnTo>
                  <a:lnTo>
                    <a:pt x="4280" y="735"/>
                  </a:lnTo>
                  <a:lnTo>
                    <a:pt x="4247" y="731"/>
                  </a:lnTo>
                  <a:lnTo>
                    <a:pt x="4215" y="725"/>
                  </a:lnTo>
                  <a:lnTo>
                    <a:pt x="4184" y="719"/>
                  </a:lnTo>
                  <a:lnTo>
                    <a:pt x="4151" y="712"/>
                  </a:lnTo>
                  <a:lnTo>
                    <a:pt x="4121" y="704"/>
                  </a:lnTo>
                  <a:lnTo>
                    <a:pt x="4059" y="689"/>
                  </a:lnTo>
                  <a:lnTo>
                    <a:pt x="4028" y="681"/>
                  </a:lnTo>
                  <a:lnTo>
                    <a:pt x="3996" y="673"/>
                  </a:lnTo>
                  <a:lnTo>
                    <a:pt x="3963" y="666"/>
                  </a:lnTo>
                  <a:lnTo>
                    <a:pt x="3930" y="656"/>
                  </a:lnTo>
                  <a:lnTo>
                    <a:pt x="3898" y="645"/>
                  </a:lnTo>
                  <a:lnTo>
                    <a:pt x="3867" y="631"/>
                  </a:lnTo>
                  <a:lnTo>
                    <a:pt x="3834" y="618"/>
                  </a:lnTo>
                  <a:lnTo>
                    <a:pt x="3804" y="602"/>
                  </a:lnTo>
                  <a:lnTo>
                    <a:pt x="3742" y="574"/>
                  </a:lnTo>
                  <a:lnTo>
                    <a:pt x="3679" y="543"/>
                  </a:lnTo>
                  <a:lnTo>
                    <a:pt x="3650" y="529"/>
                  </a:lnTo>
                  <a:lnTo>
                    <a:pt x="3619" y="514"/>
                  </a:lnTo>
                  <a:lnTo>
                    <a:pt x="3589" y="503"/>
                  </a:lnTo>
                  <a:lnTo>
                    <a:pt x="3560" y="491"/>
                  </a:lnTo>
                  <a:lnTo>
                    <a:pt x="3531" y="481"/>
                  </a:lnTo>
                  <a:lnTo>
                    <a:pt x="3500" y="472"/>
                  </a:lnTo>
                  <a:lnTo>
                    <a:pt x="3472" y="466"/>
                  </a:lnTo>
                  <a:lnTo>
                    <a:pt x="3441" y="460"/>
                  </a:lnTo>
                  <a:lnTo>
                    <a:pt x="3412" y="456"/>
                  </a:lnTo>
                  <a:lnTo>
                    <a:pt x="3381" y="453"/>
                  </a:lnTo>
                  <a:lnTo>
                    <a:pt x="3353" y="451"/>
                  </a:lnTo>
                  <a:lnTo>
                    <a:pt x="3322" y="449"/>
                  </a:lnTo>
                  <a:lnTo>
                    <a:pt x="3260" y="447"/>
                  </a:lnTo>
                  <a:lnTo>
                    <a:pt x="3197" y="445"/>
                  </a:lnTo>
                  <a:lnTo>
                    <a:pt x="3166" y="443"/>
                  </a:lnTo>
                  <a:lnTo>
                    <a:pt x="3134" y="441"/>
                  </a:lnTo>
                  <a:lnTo>
                    <a:pt x="3101" y="439"/>
                  </a:lnTo>
                  <a:lnTo>
                    <a:pt x="3068" y="435"/>
                  </a:lnTo>
                  <a:lnTo>
                    <a:pt x="3038" y="430"/>
                  </a:lnTo>
                  <a:lnTo>
                    <a:pt x="3005" y="424"/>
                  </a:lnTo>
                  <a:lnTo>
                    <a:pt x="2972" y="416"/>
                  </a:lnTo>
                  <a:lnTo>
                    <a:pt x="2940" y="407"/>
                  </a:lnTo>
                  <a:lnTo>
                    <a:pt x="2907" y="395"/>
                  </a:lnTo>
                  <a:lnTo>
                    <a:pt x="2876" y="384"/>
                  </a:lnTo>
                  <a:lnTo>
                    <a:pt x="2844" y="372"/>
                  </a:lnTo>
                  <a:lnTo>
                    <a:pt x="2813" y="359"/>
                  </a:lnTo>
                  <a:lnTo>
                    <a:pt x="2752" y="334"/>
                  </a:lnTo>
                  <a:lnTo>
                    <a:pt x="2690" y="309"/>
                  </a:lnTo>
                  <a:lnTo>
                    <a:pt x="2659" y="297"/>
                  </a:lnTo>
                  <a:lnTo>
                    <a:pt x="2629" y="286"/>
                  </a:lnTo>
                  <a:lnTo>
                    <a:pt x="2600" y="276"/>
                  </a:lnTo>
                  <a:lnTo>
                    <a:pt x="2571" y="268"/>
                  </a:lnTo>
                  <a:lnTo>
                    <a:pt x="2542" y="261"/>
                  </a:lnTo>
                  <a:lnTo>
                    <a:pt x="2514" y="257"/>
                  </a:lnTo>
                  <a:lnTo>
                    <a:pt x="2483" y="253"/>
                  </a:lnTo>
                  <a:lnTo>
                    <a:pt x="2454" y="251"/>
                  </a:lnTo>
                  <a:lnTo>
                    <a:pt x="2425" y="251"/>
                  </a:lnTo>
                  <a:lnTo>
                    <a:pt x="2395" y="253"/>
                  </a:lnTo>
                  <a:lnTo>
                    <a:pt x="2364" y="255"/>
                  </a:lnTo>
                  <a:lnTo>
                    <a:pt x="2335" y="257"/>
                  </a:lnTo>
                  <a:lnTo>
                    <a:pt x="2274" y="264"/>
                  </a:lnTo>
                  <a:lnTo>
                    <a:pt x="2210" y="274"/>
                  </a:lnTo>
                  <a:lnTo>
                    <a:pt x="2149" y="282"/>
                  </a:lnTo>
                  <a:lnTo>
                    <a:pt x="2116" y="286"/>
                  </a:lnTo>
                  <a:lnTo>
                    <a:pt x="2084" y="288"/>
                  </a:lnTo>
                  <a:lnTo>
                    <a:pt x="2051" y="289"/>
                  </a:lnTo>
                  <a:lnTo>
                    <a:pt x="2018" y="291"/>
                  </a:lnTo>
                  <a:lnTo>
                    <a:pt x="1986" y="289"/>
                  </a:lnTo>
                  <a:lnTo>
                    <a:pt x="1953" y="286"/>
                  </a:lnTo>
                  <a:lnTo>
                    <a:pt x="1922" y="282"/>
                  </a:lnTo>
                  <a:lnTo>
                    <a:pt x="1890" y="278"/>
                  </a:lnTo>
                  <a:lnTo>
                    <a:pt x="1828" y="266"/>
                  </a:lnTo>
                  <a:lnTo>
                    <a:pt x="1767" y="255"/>
                  </a:lnTo>
                  <a:lnTo>
                    <a:pt x="1736" y="249"/>
                  </a:lnTo>
                  <a:lnTo>
                    <a:pt x="1707" y="245"/>
                  </a:lnTo>
                  <a:lnTo>
                    <a:pt x="1676" y="241"/>
                  </a:lnTo>
                  <a:lnTo>
                    <a:pt x="1648" y="240"/>
                  </a:lnTo>
                  <a:lnTo>
                    <a:pt x="1619" y="240"/>
                  </a:lnTo>
                  <a:lnTo>
                    <a:pt x="1590" y="241"/>
                  </a:lnTo>
                  <a:lnTo>
                    <a:pt x="1561" y="245"/>
                  </a:lnTo>
                  <a:lnTo>
                    <a:pt x="1548" y="247"/>
                  </a:lnTo>
                  <a:lnTo>
                    <a:pt x="1534" y="251"/>
                  </a:lnTo>
                  <a:lnTo>
                    <a:pt x="1521" y="255"/>
                  </a:lnTo>
                  <a:lnTo>
                    <a:pt x="1506" y="261"/>
                  </a:lnTo>
                  <a:lnTo>
                    <a:pt x="1477" y="272"/>
                  </a:lnTo>
                  <a:lnTo>
                    <a:pt x="1448" y="286"/>
                  </a:lnTo>
                  <a:lnTo>
                    <a:pt x="1419" y="303"/>
                  </a:lnTo>
                  <a:lnTo>
                    <a:pt x="1388" y="322"/>
                  </a:lnTo>
                  <a:lnTo>
                    <a:pt x="1358" y="341"/>
                  </a:lnTo>
                  <a:lnTo>
                    <a:pt x="1327" y="362"/>
                  </a:lnTo>
                  <a:lnTo>
                    <a:pt x="1296" y="385"/>
                  </a:lnTo>
                  <a:lnTo>
                    <a:pt x="1235" y="431"/>
                  </a:lnTo>
                  <a:lnTo>
                    <a:pt x="1204" y="455"/>
                  </a:lnTo>
                  <a:lnTo>
                    <a:pt x="1172" y="478"/>
                  </a:lnTo>
                  <a:lnTo>
                    <a:pt x="1141" y="499"/>
                  </a:lnTo>
                  <a:lnTo>
                    <a:pt x="1108" y="520"/>
                  </a:lnTo>
                  <a:lnTo>
                    <a:pt x="1076" y="539"/>
                  </a:lnTo>
                  <a:lnTo>
                    <a:pt x="1043" y="556"/>
                  </a:lnTo>
                  <a:lnTo>
                    <a:pt x="1012" y="574"/>
                  </a:lnTo>
                  <a:lnTo>
                    <a:pt x="980" y="587"/>
                  </a:lnTo>
                  <a:lnTo>
                    <a:pt x="949" y="600"/>
                  </a:lnTo>
                  <a:lnTo>
                    <a:pt x="916" y="614"/>
                  </a:lnTo>
                  <a:lnTo>
                    <a:pt x="853" y="639"/>
                  </a:lnTo>
                  <a:lnTo>
                    <a:pt x="791" y="662"/>
                  </a:lnTo>
                  <a:lnTo>
                    <a:pt x="730" y="683"/>
                  </a:lnTo>
                  <a:lnTo>
                    <a:pt x="669" y="706"/>
                  </a:lnTo>
                  <a:lnTo>
                    <a:pt x="607" y="729"/>
                  </a:lnTo>
                  <a:lnTo>
                    <a:pt x="576" y="742"/>
                  </a:lnTo>
                  <a:lnTo>
                    <a:pt x="548" y="756"/>
                  </a:lnTo>
                  <a:lnTo>
                    <a:pt x="486" y="785"/>
                  </a:lnTo>
                  <a:lnTo>
                    <a:pt x="425" y="815"/>
                  </a:lnTo>
                  <a:lnTo>
                    <a:pt x="361" y="848"/>
                  </a:lnTo>
                  <a:lnTo>
                    <a:pt x="300" y="881"/>
                  </a:lnTo>
                  <a:lnTo>
                    <a:pt x="177" y="948"/>
                  </a:lnTo>
                  <a:lnTo>
                    <a:pt x="114" y="981"/>
                  </a:lnTo>
                  <a:lnTo>
                    <a:pt x="52" y="1013"/>
                  </a:lnTo>
                  <a:lnTo>
                    <a:pt x="39" y="1019"/>
                  </a:lnTo>
                  <a:lnTo>
                    <a:pt x="25" y="1017"/>
                  </a:lnTo>
                  <a:lnTo>
                    <a:pt x="14" y="1011"/>
                  </a:lnTo>
                  <a:lnTo>
                    <a:pt x="4" y="1000"/>
                  </a:lnTo>
                  <a:lnTo>
                    <a:pt x="0" y="986"/>
                  </a:lnTo>
                  <a:lnTo>
                    <a:pt x="0" y="973"/>
                  </a:lnTo>
                  <a:lnTo>
                    <a:pt x="8" y="961"/>
                  </a:lnTo>
                  <a:lnTo>
                    <a:pt x="18" y="952"/>
                  </a:lnTo>
                  <a:lnTo>
                    <a:pt x="18" y="952"/>
                  </a:lnTo>
                  <a:close/>
                </a:path>
              </a:pathLst>
            </a:custGeom>
            <a:solidFill>
              <a:srgbClr val="7030A0"/>
            </a:solidFill>
            <a:ln w="1588">
              <a:solidFill>
                <a:srgbClr val="703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1" name="Freeform 11"/>
            <p:cNvSpPr>
              <a:spLocks/>
            </p:cNvSpPr>
            <p:nvPr/>
          </p:nvSpPr>
          <p:spPr bwMode="auto">
            <a:xfrm>
              <a:off x="1401762" y="2498725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49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10 h 129"/>
                <a:gd name="T44" fmla="*/ 38 w 128"/>
                <a:gd name="T45" fmla="*/ 4 h 129"/>
                <a:gd name="T46" fmla="*/ 49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2" name="Freeform 12"/>
            <p:cNvSpPr>
              <a:spLocks/>
            </p:cNvSpPr>
            <p:nvPr/>
          </p:nvSpPr>
          <p:spPr bwMode="auto">
            <a:xfrm>
              <a:off x="1401762" y="2498725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49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10 h 129"/>
                <a:gd name="T44" fmla="*/ 38 w 128"/>
                <a:gd name="T45" fmla="*/ 4 h 129"/>
                <a:gd name="T46" fmla="*/ 49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3" name="Freeform 13"/>
            <p:cNvSpPr>
              <a:spLocks/>
            </p:cNvSpPr>
            <p:nvPr/>
          </p:nvSpPr>
          <p:spPr bwMode="auto">
            <a:xfrm>
              <a:off x="1795462" y="2292350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4" name="Freeform 14"/>
            <p:cNvSpPr>
              <a:spLocks/>
            </p:cNvSpPr>
            <p:nvPr/>
          </p:nvSpPr>
          <p:spPr bwMode="auto">
            <a:xfrm>
              <a:off x="1795462" y="2292350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5" name="Freeform 15"/>
            <p:cNvSpPr>
              <a:spLocks/>
            </p:cNvSpPr>
            <p:nvPr/>
          </p:nvSpPr>
          <p:spPr bwMode="auto">
            <a:xfrm>
              <a:off x="2190750" y="2135188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6" name="Freeform 16"/>
            <p:cNvSpPr>
              <a:spLocks/>
            </p:cNvSpPr>
            <p:nvPr/>
          </p:nvSpPr>
          <p:spPr bwMode="auto">
            <a:xfrm>
              <a:off x="2190750" y="2135188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7" name="Freeform 17"/>
            <p:cNvSpPr>
              <a:spLocks/>
            </p:cNvSpPr>
            <p:nvPr/>
          </p:nvSpPr>
          <p:spPr bwMode="auto">
            <a:xfrm>
              <a:off x="2582862" y="1890713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49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10 h 129"/>
                <a:gd name="T44" fmla="*/ 38 w 128"/>
                <a:gd name="T45" fmla="*/ 4 h 129"/>
                <a:gd name="T46" fmla="*/ 49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9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9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8" name="Freeform 18"/>
            <p:cNvSpPr>
              <a:spLocks/>
            </p:cNvSpPr>
            <p:nvPr/>
          </p:nvSpPr>
          <p:spPr bwMode="auto">
            <a:xfrm>
              <a:off x="2582862" y="1890713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49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10 h 129"/>
                <a:gd name="T44" fmla="*/ 38 w 128"/>
                <a:gd name="T45" fmla="*/ 4 h 129"/>
                <a:gd name="T46" fmla="*/ 49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9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9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29" name="Freeform 19"/>
            <p:cNvSpPr>
              <a:spLocks/>
            </p:cNvSpPr>
            <p:nvPr/>
          </p:nvSpPr>
          <p:spPr bwMode="auto">
            <a:xfrm>
              <a:off x="2978150" y="1920875"/>
              <a:ext cx="101600" cy="101600"/>
            </a:xfrm>
            <a:custGeom>
              <a:avLst/>
              <a:gdLst>
                <a:gd name="T0" fmla="*/ 128 w 128"/>
                <a:gd name="T1" fmla="*/ 63 h 128"/>
                <a:gd name="T2" fmla="*/ 127 w 128"/>
                <a:gd name="T3" fmla="*/ 76 h 128"/>
                <a:gd name="T4" fmla="*/ 123 w 128"/>
                <a:gd name="T5" fmla="*/ 88 h 128"/>
                <a:gd name="T6" fmla="*/ 117 w 128"/>
                <a:gd name="T7" fmla="*/ 99 h 128"/>
                <a:gd name="T8" fmla="*/ 109 w 128"/>
                <a:gd name="T9" fmla="*/ 109 h 128"/>
                <a:gd name="T10" fmla="*/ 100 w 128"/>
                <a:gd name="T11" fmla="*/ 117 h 128"/>
                <a:gd name="T12" fmla="*/ 88 w 128"/>
                <a:gd name="T13" fmla="*/ 122 h 128"/>
                <a:gd name="T14" fmla="*/ 77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2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99 h 128"/>
                <a:gd name="T28" fmla="*/ 4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49 h 128"/>
                <a:gd name="T36" fmla="*/ 4 w 128"/>
                <a:gd name="T37" fmla="*/ 38 h 128"/>
                <a:gd name="T38" fmla="*/ 9 w 128"/>
                <a:gd name="T39" fmla="*/ 26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3 h 128"/>
                <a:gd name="T46" fmla="*/ 50 w 128"/>
                <a:gd name="T47" fmla="*/ 0 h 128"/>
                <a:gd name="T48" fmla="*/ 63 w 128"/>
                <a:gd name="T49" fmla="*/ 0 h 128"/>
                <a:gd name="T50" fmla="*/ 77 w 128"/>
                <a:gd name="T51" fmla="*/ 0 h 128"/>
                <a:gd name="T52" fmla="*/ 88 w 128"/>
                <a:gd name="T53" fmla="*/ 3 h 128"/>
                <a:gd name="T54" fmla="*/ 100 w 128"/>
                <a:gd name="T55" fmla="*/ 9 h 128"/>
                <a:gd name="T56" fmla="*/ 109 w 128"/>
                <a:gd name="T57" fmla="*/ 17 h 128"/>
                <a:gd name="T58" fmla="*/ 117 w 128"/>
                <a:gd name="T59" fmla="*/ 26 h 128"/>
                <a:gd name="T60" fmla="*/ 123 w 128"/>
                <a:gd name="T61" fmla="*/ 38 h 128"/>
                <a:gd name="T62" fmla="*/ 127 w 128"/>
                <a:gd name="T63" fmla="*/ 49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2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3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7" y="49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0" name="Freeform 20"/>
            <p:cNvSpPr>
              <a:spLocks/>
            </p:cNvSpPr>
            <p:nvPr/>
          </p:nvSpPr>
          <p:spPr bwMode="auto">
            <a:xfrm>
              <a:off x="2978150" y="1920875"/>
              <a:ext cx="101600" cy="101600"/>
            </a:xfrm>
            <a:custGeom>
              <a:avLst/>
              <a:gdLst>
                <a:gd name="T0" fmla="*/ 128 w 128"/>
                <a:gd name="T1" fmla="*/ 63 h 128"/>
                <a:gd name="T2" fmla="*/ 127 w 128"/>
                <a:gd name="T3" fmla="*/ 76 h 128"/>
                <a:gd name="T4" fmla="*/ 123 w 128"/>
                <a:gd name="T5" fmla="*/ 88 h 128"/>
                <a:gd name="T6" fmla="*/ 117 w 128"/>
                <a:gd name="T7" fmla="*/ 99 h 128"/>
                <a:gd name="T8" fmla="*/ 109 w 128"/>
                <a:gd name="T9" fmla="*/ 109 h 128"/>
                <a:gd name="T10" fmla="*/ 100 w 128"/>
                <a:gd name="T11" fmla="*/ 117 h 128"/>
                <a:gd name="T12" fmla="*/ 88 w 128"/>
                <a:gd name="T13" fmla="*/ 122 h 128"/>
                <a:gd name="T14" fmla="*/ 77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2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99 h 128"/>
                <a:gd name="T28" fmla="*/ 4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49 h 128"/>
                <a:gd name="T36" fmla="*/ 4 w 128"/>
                <a:gd name="T37" fmla="*/ 38 h 128"/>
                <a:gd name="T38" fmla="*/ 9 w 128"/>
                <a:gd name="T39" fmla="*/ 26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3 h 128"/>
                <a:gd name="T46" fmla="*/ 50 w 128"/>
                <a:gd name="T47" fmla="*/ 0 h 128"/>
                <a:gd name="T48" fmla="*/ 63 w 128"/>
                <a:gd name="T49" fmla="*/ 0 h 128"/>
                <a:gd name="T50" fmla="*/ 77 w 128"/>
                <a:gd name="T51" fmla="*/ 0 h 128"/>
                <a:gd name="T52" fmla="*/ 88 w 128"/>
                <a:gd name="T53" fmla="*/ 3 h 128"/>
                <a:gd name="T54" fmla="*/ 100 w 128"/>
                <a:gd name="T55" fmla="*/ 9 h 128"/>
                <a:gd name="T56" fmla="*/ 109 w 128"/>
                <a:gd name="T57" fmla="*/ 17 h 128"/>
                <a:gd name="T58" fmla="*/ 117 w 128"/>
                <a:gd name="T59" fmla="*/ 26 h 128"/>
                <a:gd name="T60" fmla="*/ 123 w 128"/>
                <a:gd name="T61" fmla="*/ 38 h 128"/>
                <a:gd name="T62" fmla="*/ 127 w 128"/>
                <a:gd name="T63" fmla="*/ 49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2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3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7" y="49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1" name="Freeform 21"/>
            <p:cNvSpPr>
              <a:spLocks/>
            </p:cNvSpPr>
            <p:nvPr/>
          </p:nvSpPr>
          <p:spPr bwMode="auto">
            <a:xfrm>
              <a:off x="3371850" y="1892300"/>
              <a:ext cx="101600" cy="103188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2" name="Freeform 22"/>
            <p:cNvSpPr>
              <a:spLocks/>
            </p:cNvSpPr>
            <p:nvPr/>
          </p:nvSpPr>
          <p:spPr bwMode="auto">
            <a:xfrm>
              <a:off x="3371850" y="1892300"/>
              <a:ext cx="101600" cy="103188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3" name="Freeform 23"/>
            <p:cNvSpPr>
              <a:spLocks/>
            </p:cNvSpPr>
            <p:nvPr/>
          </p:nvSpPr>
          <p:spPr bwMode="auto">
            <a:xfrm>
              <a:off x="3765550" y="2027238"/>
              <a:ext cx="103188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8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8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auto">
            <a:xfrm>
              <a:off x="3765550" y="2027238"/>
              <a:ext cx="103188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8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8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5" name="Freeform 25"/>
            <p:cNvSpPr>
              <a:spLocks/>
            </p:cNvSpPr>
            <p:nvPr/>
          </p:nvSpPr>
          <p:spPr bwMode="auto">
            <a:xfrm>
              <a:off x="4159250" y="2065338"/>
              <a:ext cx="101600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100 w 128"/>
                <a:gd name="T11" fmla="*/ 117 h 129"/>
                <a:gd name="T12" fmla="*/ 88 w 128"/>
                <a:gd name="T13" fmla="*/ 123 h 129"/>
                <a:gd name="T14" fmla="*/ 77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4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4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7 w 128"/>
                <a:gd name="T51" fmla="*/ 0 h 129"/>
                <a:gd name="T52" fmla="*/ 88 w 128"/>
                <a:gd name="T53" fmla="*/ 4 h 129"/>
                <a:gd name="T54" fmla="*/ 100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auto">
            <a:xfrm>
              <a:off x="4159250" y="2065338"/>
              <a:ext cx="101600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100 w 128"/>
                <a:gd name="T11" fmla="*/ 117 h 129"/>
                <a:gd name="T12" fmla="*/ 88 w 128"/>
                <a:gd name="T13" fmla="*/ 123 h 129"/>
                <a:gd name="T14" fmla="*/ 77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4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4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7 w 128"/>
                <a:gd name="T51" fmla="*/ 0 h 129"/>
                <a:gd name="T52" fmla="*/ 88 w 128"/>
                <a:gd name="T53" fmla="*/ 4 h 129"/>
                <a:gd name="T54" fmla="*/ 100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7" name="Freeform 27"/>
            <p:cNvSpPr>
              <a:spLocks/>
            </p:cNvSpPr>
            <p:nvPr/>
          </p:nvSpPr>
          <p:spPr bwMode="auto">
            <a:xfrm>
              <a:off x="4554537" y="2225675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09 w 129"/>
                <a:gd name="T9" fmla="*/ 110 h 129"/>
                <a:gd name="T10" fmla="*/ 100 w 129"/>
                <a:gd name="T11" fmla="*/ 118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8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8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8" name="Freeform 28"/>
            <p:cNvSpPr>
              <a:spLocks/>
            </p:cNvSpPr>
            <p:nvPr/>
          </p:nvSpPr>
          <p:spPr bwMode="auto">
            <a:xfrm>
              <a:off x="4554537" y="2225675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09 w 129"/>
                <a:gd name="T9" fmla="*/ 110 h 129"/>
                <a:gd name="T10" fmla="*/ 100 w 129"/>
                <a:gd name="T11" fmla="*/ 118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8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8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39" name="Freeform 29"/>
            <p:cNvSpPr>
              <a:spLocks/>
            </p:cNvSpPr>
            <p:nvPr/>
          </p:nvSpPr>
          <p:spPr bwMode="auto">
            <a:xfrm>
              <a:off x="4946650" y="2239963"/>
              <a:ext cx="101600" cy="103188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7 w 129"/>
                <a:gd name="T7" fmla="*/ 99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99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0" name="Freeform 30"/>
            <p:cNvSpPr>
              <a:spLocks/>
            </p:cNvSpPr>
            <p:nvPr/>
          </p:nvSpPr>
          <p:spPr bwMode="auto">
            <a:xfrm>
              <a:off x="4946650" y="2239963"/>
              <a:ext cx="101600" cy="103188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7 w 129"/>
                <a:gd name="T7" fmla="*/ 99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99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1" name="Freeform 31"/>
            <p:cNvSpPr>
              <a:spLocks/>
            </p:cNvSpPr>
            <p:nvPr/>
          </p:nvSpPr>
          <p:spPr bwMode="auto">
            <a:xfrm>
              <a:off x="5341937" y="1812925"/>
              <a:ext cx="101600" cy="101600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2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6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2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2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2" y="39"/>
                  </a:lnTo>
                  <a:lnTo>
                    <a:pt x="126" y="50"/>
                  </a:lnTo>
                  <a:lnTo>
                    <a:pt x="128" y="6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2" name="Freeform 32"/>
            <p:cNvSpPr>
              <a:spLocks/>
            </p:cNvSpPr>
            <p:nvPr/>
          </p:nvSpPr>
          <p:spPr bwMode="auto">
            <a:xfrm>
              <a:off x="5341937" y="1812925"/>
              <a:ext cx="101600" cy="101600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2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6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2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2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2" y="39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3" name="Freeform 33"/>
            <p:cNvSpPr>
              <a:spLocks/>
            </p:cNvSpPr>
            <p:nvPr/>
          </p:nvSpPr>
          <p:spPr bwMode="auto">
            <a:xfrm>
              <a:off x="5734050" y="2006600"/>
              <a:ext cx="103188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4" name="Freeform 34"/>
            <p:cNvSpPr>
              <a:spLocks/>
            </p:cNvSpPr>
            <p:nvPr/>
          </p:nvSpPr>
          <p:spPr bwMode="auto">
            <a:xfrm>
              <a:off x="5734050" y="2006600"/>
              <a:ext cx="103188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5" name="Freeform 35"/>
            <p:cNvSpPr>
              <a:spLocks/>
            </p:cNvSpPr>
            <p:nvPr/>
          </p:nvSpPr>
          <p:spPr bwMode="auto">
            <a:xfrm>
              <a:off x="6127750" y="1755775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6" name="Freeform 36"/>
            <p:cNvSpPr>
              <a:spLocks/>
            </p:cNvSpPr>
            <p:nvPr/>
          </p:nvSpPr>
          <p:spPr bwMode="auto">
            <a:xfrm>
              <a:off x="6127750" y="1755775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7" name="Freeform 37"/>
            <p:cNvSpPr>
              <a:spLocks/>
            </p:cNvSpPr>
            <p:nvPr/>
          </p:nvSpPr>
          <p:spPr bwMode="auto">
            <a:xfrm>
              <a:off x="6523037" y="2441575"/>
              <a:ext cx="101600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49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10 h 129"/>
                <a:gd name="T44" fmla="*/ 38 w 128"/>
                <a:gd name="T45" fmla="*/ 4 h 129"/>
                <a:gd name="T46" fmla="*/ 49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8" name="Freeform 38"/>
            <p:cNvSpPr>
              <a:spLocks/>
            </p:cNvSpPr>
            <p:nvPr/>
          </p:nvSpPr>
          <p:spPr bwMode="auto">
            <a:xfrm>
              <a:off x="6523037" y="2441575"/>
              <a:ext cx="101600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49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10 h 129"/>
                <a:gd name="T44" fmla="*/ 38 w 128"/>
                <a:gd name="T45" fmla="*/ 4 h 129"/>
                <a:gd name="T46" fmla="*/ 49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49" name="Freeform 39"/>
            <p:cNvSpPr>
              <a:spLocks/>
            </p:cNvSpPr>
            <p:nvPr/>
          </p:nvSpPr>
          <p:spPr bwMode="auto">
            <a:xfrm>
              <a:off x="6915150" y="2667000"/>
              <a:ext cx="103188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0" name="Freeform 40"/>
            <p:cNvSpPr>
              <a:spLocks/>
            </p:cNvSpPr>
            <p:nvPr/>
          </p:nvSpPr>
          <p:spPr bwMode="auto">
            <a:xfrm>
              <a:off x="6915150" y="2667000"/>
              <a:ext cx="103188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1" name="Freeform 41"/>
            <p:cNvSpPr>
              <a:spLocks/>
            </p:cNvSpPr>
            <p:nvPr/>
          </p:nvSpPr>
          <p:spPr bwMode="auto">
            <a:xfrm>
              <a:off x="7310437" y="2065338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2" name="Freeform 42"/>
            <p:cNvSpPr>
              <a:spLocks/>
            </p:cNvSpPr>
            <p:nvPr/>
          </p:nvSpPr>
          <p:spPr bwMode="auto">
            <a:xfrm>
              <a:off x="7310437" y="2065338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3" name="Freeform 43"/>
            <p:cNvSpPr>
              <a:spLocks/>
            </p:cNvSpPr>
            <p:nvPr/>
          </p:nvSpPr>
          <p:spPr bwMode="auto">
            <a:xfrm>
              <a:off x="7704137" y="2081213"/>
              <a:ext cx="101600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49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10 h 129"/>
                <a:gd name="T44" fmla="*/ 38 w 128"/>
                <a:gd name="T45" fmla="*/ 4 h 129"/>
                <a:gd name="T46" fmla="*/ 49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4" name="Freeform 44"/>
            <p:cNvSpPr>
              <a:spLocks/>
            </p:cNvSpPr>
            <p:nvPr/>
          </p:nvSpPr>
          <p:spPr bwMode="auto">
            <a:xfrm>
              <a:off x="7704137" y="2081213"/>
              <a:ext cx="101600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49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10 h 129"/>
                <a:gd name="T44" fmla="*/ 38 w 128"/>
                <a:gd name="T45" fmla="*/ 4 h 129"/>
                <a:gd name="T46" fmla="*/ 49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5" name="Freeform 45"/>
            <p:cNvSpPr>
              <a:spLocks/>
            </p:cNvSpPr>
            <p:nvPr/>
          </p:nvSpPr>
          <p:spPr bwMode="auto">
            <a:xfrm>
              <a:off x="8097837" y="1765300"/>
              <a:ext cx="103188" cy="101600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7 h 128"/>
                <a:gd name="T4" fmla="*/ 123 w 128"/>
                <a:gd name="T5" fmla="*/ 88 h 128"/>
                <a:gd name="T6" fmla="*/ 117 w 128"/>
                <a:gd name="T7" fmla="*/ 100 h 128"/>
                <a:gd name="T8" fmla="*/ 109 w 128"/>
                <a:gd name="T9" fmla="*/ 109 h 128"/>
                <a:gd name="T10" fmla="*/ 100 w 128"/>
                <a:gd name="T11" fmla="*/ 117 h 128"/>
                <a:gd name="T12" fmla="*/ 88 w 128"/>
                <a:gd name="T13" fmla="*/ 123 h 128"/>
                <a:gd name="T14" fmla="*/ 77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3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100 h 128"/>
                <a:gd name="T28" fmla="*/ 4 w 128"/>
                <a:gd name="T29" fmla="*/ 88 h 128"/>
                <a:gd name="T30" fmla="*/ 0 w 128"/>
                <a:gd name="T31" fmla="*/ 77 h 128"/>
                <a:gd name="T32" fmla="*/ 0 w 128"/>
                <a:gd name="T33" fmla="*/ 63 h 128"/>
                <a:gd name="T34" fmla="*/ 0 w 128"/>
                <a:gd name="T35" fmla="*/ 50 h 128"/>
                <a:gd name="T36" fmla="*/ 4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4 h 128"/>
                <a:gd name="T46" fmla="*/ 50 w 128"/>
                <a:gd name="T47" fmla="*/ 0 h 128"/>
                <a:gd name="T48" fmla="*/ 63 w 128"/>
                <a:gd name="T49" fmla="*/ 0 h 128"/>
                <a:gd name="T50" fmla="*/ 77 w 128"/>
                <a:gd name="T51" fmla="*/ 0 h 128"/>
                <a:gd name="T52" fmla="*/ 88 w 128"/>
                <a:gd name="T53" fmla="*/ 4 h 128"/>
                <a:gd name="T54" fmla="*/ 100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3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6" name="Freeform 46"/>
            <p:cNvSpPr>
              <a:spLocks/>
            </p:cNvSpPr>
            <p:nvPr/>
          </p:nvSpPr>
          <p:spPr bwMode="auto">
            <a:xfrm>
              <a:off x="8097837" y="1765300"/>
              <a:ext cx="103188" cy="101600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7 h 128"/>
                <a:gd name="T4" fmla="*/ 123 w 128"/>
                <a:gd name="T5" fmla="*/ 88 h 128"/>
                <a:gd name="T6" fmla="*/ 117 w 128"/>
                <a:gd name="T7" fmla="*/ 100 h 128"/>
                <a:gd name="T8" fmla="*/ 109 w 128"/>
                <a:gd name="T9" fmla="*/ 109 h 128"/>
                <a:gd name="T10" fmla="*/ 100 w 128"/>
                <a:gd name="T11" fmla="*/ 117 h 128"/>
                <a:gd name="T12" fmla="*/ 88 w 128"/>
                <a:gd name="T13" fmla="*/ 123 h 128"/>
                <a:gd name="T14" fmla="*/ 77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3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100 h 128"/>
                <a:gd name="T28" fmla="*/ 4 w 128"/>
                <a:gd name="T29" fmla="*/ 88 h 128"/>
                <a:gd name="T30" fmla="*/ 0 w 128"/>
                <a:gd name="T31" fmla="*/ 77 h 128"/>
                <a:gd name="T32" fmla="*/ 0 w 128"/>
                <a:gd name="T33" fmla="*/ 63 h 128"/>
                <a:gd name="T34" fmla="*/ 0 w 128"/>
                <a:gd name="T35" fmla="*/ 50 h 128"/>
                <a:gd name="T36" fmla="*/ 4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4 h 128"/>
                <a:gd name="T46" fmla="*/ 50 w 128"/>
                <a:gd name="T47" fmla="*/ 0 h 128"/>
                <a:gd name="T48" fmla="*/ 63 w 128"/>
                <a:gd name="T49" fmla="*/ 0 h 128"/>
                <a:gd name="T50" fmla="*/ 77 w 128"/>
                <a:gd name="T51" fmla="*/ 0 h 128"/>
                <a:gd name="T52" fmla="*/ 88 w 128"/>
                <a:gd name="T53" fmla="*/ 4 h 128"/>
                <a:gd name="T54" fmla="*/ 100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3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057" name="Rectangle 47"/>
            <p:cNvSpPr>
              <a:spLocks noChangeArrowheads="1"/>
            </p:cNvSpPr>
            <p:nvPr/>
          </p:nvSpPr>
          <p:spPr bwMode="auto">
            <a:xfrm>
              <a:off x="1319212" y="225107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4,77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Rectangle 48"/>
            <p:cNvSpPr>
              <a:spLocks noChangeArrowheads="1"/>
            </p:cNvSpPr>
            <p:nvPr/>
          </p:nvSpPr>
          <p:spPr bwMode="auto">
            <a:xfrm>
              <a:off x="1714500" y="2046288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5,26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9" name="Rectangle 49"/>
            <p:cNvSpPr>
              <a:spLocks noChangeArrowheads="1"/>
            </p:cNvSpPr>
            <p:nvPr/>
          </p:nvSpPr>
          <p:spPr bwMode="auto">
            <a:xfrm>
              <a:off x="2108200" y="188912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5,67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Rectangle 50"/>
            <p:cNvSpPr>
              <a:spLocks noChangeArrowheads="1"/>
            </p:cNvSpPr>
            <p:nvPr/>
          </p:nvSpPr>
          <p:spPr bwMode="auto">
            <a:xfrm>
              <a:off x="2501900" y="1644650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6,37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1" name="Rectangle 51"/>
            <p:cNvSpPr>
              <a:spLocks noChangeArrowheads="1"/>
            </p:cNvSpPr>
            <p:nvPr/>
          </p:nvSpPr>
          <p:spPr bwMode="auto">
            <a:xfrm>
              <a:off x="2895600" y="167322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6,28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Rectangle 52"/>
            <p:cNvSpPr>
              <a:spLocks noChangeArrowheads="1"/>
            </p:cNvSpPr>
            <p:nvPr/>
          </p:nvSpPr>
          <p:spPr bwMode="auto">
            <a:xfrm>
              <a:off x="3290887" y="164782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6,36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3" name="Rectangle 53"/>
            <p:cNvSpPr>
              <a:spLocks noChangeArrowheads="1"/>
            </p:cNvSpPr>
            <p:nvPr/>
          </p:nvSpPr>
          <p:spPr bwMode="auto">
            <a:xfrm>
              <a:off x="3683000" y="1779588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5,97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4" name="Rectangle 54"/>
            <p:cNvSpPr>
              <a:spLocks noChangeArrowheads="1"/>
            </p:cNvSpPr>
            <p:nvPr/>
          </p:nvSpPr>
          <p:spPr bwMode="auto">
            <a:xfrm>
              <a:off x="4078287" y="181927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5,86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5" name="Rectangle 55"/>
            <p:cNvSpPr>
              <a:spLocks noChangeArrowheads="1"/>
            </p:cNvSpPr>
            <p:nvPr/>
          </p:nvSpPr>
          <p:spPr bwMode="auto">
            <a:xfrm>
              <a:off x="4471987" y="197961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5,43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6" name="Rectangle 56"/>
            <p:cNvSpPr>
              <a:spLocks noChangeArrowheads="1"/>
            </p:cNvSpPr>
            <p:nvPr/>
          </p:nvSpPr>
          <p:spPr bwMode="auto">
            <a:xfrm>
              <a:off x="4865687" y="1995488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5,39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7" name="Rectangle 57"/>
            <p:cNvSpPr>
              <a:spLocks noChangeArrowheads="1"/>
            </p:cNvSpPr>
            <p:nvPr/>
          </p:nvSpPr>
          <p:spPr bwMode="auto">
            <a:xfrm>
              <a:off x="5259387" y="156686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6,61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8" name="Rectangle 58"/>
            <p:cNvSpPr>
              <a:spLocks noChangeArrowheads="1"/>
            </p:cNvSpPr>
            <p:nvPr/>
          </p:nvSpPr>
          <p:spPr bwMode="auto">
            <a:xfrm>
              <a:off x="5654675" y="1758950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6,03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9" name="Rectangle 59"/>
            <p:cNvSpPr>
              <a:spLocks noChangeArrowheads="1"/>
            </p:cNvSpPr>
            <p:nvPr/>
          </p:nvSpPr>
          <p:spPr bwMode="auto">
            <a:xfrm>
              <a:off x="6046787" y="150971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6,79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0" name="Rectangle 60"/>
            <p:cNvSpPr>
              <a:spLocks noChangeArrowheads="1"/>
            </p:cNvSpPr>
            <p:nvPr/>
          </p:nvSpPr>
          <p:spPr bwMode="auto">
            <a:xfrm>
              <a:off x="6478810" y="2132856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4,90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1" name="Rectangle 61"/>
            <p:cNvSpPr>
              <a:spLocks noChangeArrowheads="1"/>
            </p:cNvSpPr>
            <p:nvPr/>
          </p:nvSpPr>
          <p:spPr bwMode="auto">
            <a:xfrm>
              <a:off x="6835775" y="2420938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4,40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Rectangle 62"/>
            <p:cNvSpPr>
              <a:spLocks noChangeArrowheads="1"/>
            </p:cNvSpPr>
            <p:nvPr/>
          </p:nvSpPr>
          <p:spPr bwMode="auto">
            <a:xfrm>
              <a:off x="7227887" y="1819275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5,86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Rectangle 63"/>
            <p:cNvSpPr>
              <a:spLocks noChangeArrowheads="1"/>
            </p:cNvSpPr>
            <p:nvPr/>
          </p:nvSpPr>
          <p:spPr bwMode="auto">
            <a:xfrm>
              <a:off x="7623175" y="1833563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5,82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Rectangle 64"/>
            <p:cNvSpPr>
              <a:spLocks noChangeArrowheads="1"/>
            </p:cNvSpPr>
            <p:nvPr/>
          </p:nvSpPr>
          <p:spPr bwMode="auto">
            <a:xfrm>
              <a:off x="8016875" y="1519238"/>
              <a:ext cx="325438" cy="2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300" b="1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6,76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61" name="Grupo 1260"/>
          <p:cNvGrpSpPr/>
          <p:nvPr/>
        </p:nvGrpSpPr>
        <p:grpSpPr>
          <a:xfrm>
            <a:off x="926623" y="2831498"/>
            <a:ext cx="7597801" cy="1611042"/>
            <a:chOff x="1328738" y="1473200"/>
            <a:chExt cx="6921500" cy="1560512"/>
          </a:xfrm>
        </p:grpSpPr>
        <p:sp>
          <p:nvSpPr>
            <p:cNvPr id="1262" name="Freeform 11"/>
            <p:cNvSpPr>
              <a:spLocks/>
            </p:cNvSpPr>
            <p:nvPr/>
          </p:nvSpPr>
          <p:spPr bwMode="auto">
            <a:xfrm>
              <a:off x="1371600" y="1536700"/>
              <a:ext cx="6835775" cy="593725"/>
            </a:xfrm>
            <a:custGeom>
              <a:avLst/>
              <a:gdLst>
                <a:gd name="T0" fmla="*/ 365 w 8612"/>
                <a:gd name="T1" fmla="*/ 478 h 748"/>
                <a:gd name="T2" fmla="*/ 633 w 8612"/>
                <a:gd name="T3" fmla="*/ 412 h 748"/>
                <a:gd name="T4" fmla="*/ 950 w 8612"/>
                <a:gd name="T5" fmla="*/ 480 h 748"/>
                <a:gd name="T6" fmla="*/ 1088 w 8612"/>
                <a:gd name="T7" fmla="*/ 455 h 748"/>
                <a:gd name="T8" fmla="*/ 1430 w 8612"/>
                <a:gd name="T9" fmla="*/ 234 h 748"/>
                <a:gd name="T10" fmla="*/ 1724 w 8612"/>
                <a:gd name="T11" fmla="*/ 134 h 748"/>
                <a:gd name="T12" fmla="*/ 2143 w 8612"/>
                <a:gd name="T13" fmla="*/ 119 h 748"/>
                <a:gd name="T14" fmla="*/ 2653 w 8612"/>
                <a:gd name="T15" fmla="*/ 234 h 748"/>
                <a:gd name="T16" fmla="*/ 3058 w 8612"/>
                <a:gd name="T17" fmla="*/ 382 h 748"/>
                <a:gd name="T18" fmla="*/ 3523 w 8612"/>
                <a:gd name="T19" fmla="*/ 416 h 748"/>
                <a:gd name="T20" fmla="*/ 4193 w 8612"/>
                <a:gd name="T21" fmla="*/ 533 h 748"/>
                <a:gd name="T22" fmla="*/ 4449 w 8612"/>
                <a:gd name="T23" fmla="*/ 608 h 748"/>
                <a:gd name="T24" fmla="*/ 4581 w 8612"/>
                <a:gd name="T25" fmla="*/ 560 h 748"/>
                <a:gd name="T26" fmla="*/ 4748 w 8612"/>
                <a:gd name="T27" fmla="*/ 349 h 748"/>
                <a:gd name="T28" fmla="*/ 4956 w 8612"/>
                <a:gd name="T29" fmla="*/ 67 h 748"/>
                <a:gd name="T30" fmla="*/ 5144 w 8612"/>
                <a:gd name="T31" fmla="*/ 4 h 748"/>
                <a:gd name="T32" fmla="*/ 5365 w 8612"/>
                <a:gd name="T33" fmla="*/ 130 h 748"/>
                <a:gd name="T34" fmla="*/ 5559 w 8612"/>
                <a:gd name="T35" fmla="*/ 257 h 748"/>
                <a:gd name="T36" fmla="*/ 5775 w 8612"/>
                <a:gd name="T37" fmla="*/ 249 h 748"/>
                <a:gd name="T38" fmla="*/ 6056 w 8612"/>
                <a:gd name="T39" fmla="*/ 228 h 748"/>
                <a:gd name="T40" fmla="*/ 6305 w 8612"/>
                <a:gd name="T41" fmla="*/ 361 h 748"/>
                <a:gd name="T42" fmla="*/ 6643 w 8612"/>
                <a:gd name="T43" fmla="*/ 564 h 748"/>
                <a:gd name="T44" fmla="*/ 6976 w 8612"/>
                <a:gd name="T45" fmla="*/ 649 h 748"/>
                <a:gd name="T46" fmla="*/ 7143 w 8612"/>
                <a:gd name="T47" fmla="*/ 587 h 748"/>
                <a:gd name="T48" fmla="*/ 7390 w 8612"/>
                <a:gd name="T49" fmla="*/ 341 h 748"/>
                <a:gd name="T50" fmla="*/ 7563 w 8612"/>
                <a:gd name="T51" fmla="*/ 234 h 748"/>
                <a:gd name="T52" fmla="*/ 7744 w 8612"/>
                <a:gd name="T53" fmla="*/ 261 h 748"/>
                <a:gd name="T54" fmla="*/ 8007 w 8612"/>
                <a:gd name="T55" fmla="*/ 395 h 748"/>
                <a:gd name="T56" fmla="*/ 8158 w 8612"/>
                <a:gd name="T57" fmla="*/ 386 h 748"/>
                <a:gd name="T58" fmla="*/ 8496 w 8612"/>
                <a:gd name="T59" fmla="*/ 199 h 748"/>
                <a:gd name="T60" fmla="*/ 8592 w 8612"/>
                <a:gd name="T61" fmla="*/ 228 h 748"/>
                <a:gd name="T62" fmla="*/ 8245 w 8612"/>
                <a:gd name="T63" fmla="*/ 426 h 748"/>
                <a:gd name="T64" fmla="*/ 8020 w 8612"/>
                <a:gd name="T65" fmla="*/ 472 h 748"/>
                <a:gd name="T66" fmla="*/ 7774 w 8612"/>
                <a:gd name="T67" fmla="*/ 357 h 748"/>
                <a:gd name="T68" fmla="*/ 7607 w 8612"/>
                <a:gd name="T69" fmla="*/ 299 h 748"/>
                <a:gd name="T70" fmla="*/ 7469 w 8612"/>
                <a:gd name="T71" fmla="*/ 366 h 748"/>
                <a:gd name="T72" fmla="*/ 7218 w 8612"/>
                <a:gd name="T73" fmla="*/ 616 h 748"/>
                <a:gd name="T74" fmla="*/ 7045 w 8612"/>
                <a:gd name="T75" fmla="*/ 710 h 748"/>
                <a:gd name="T76" fmla="*/ 6713 w 8612"/>
                <a:gd name="T77" fmla="*/ 668 h 748"/>
                <a:gd name="T78" fmla="*/ 6357 w 8612"/>
                <a:gd name="T79" fmla="*/ 487 h 748"/>
                <a:gd name="T80" fmla="*/ 6069 w 8612"/>
                <a:gd name="T81" fmla="*/ 307 h 748"/>
                <a:gd name="T82" fmla="*/ 5852 w 8612"/>
                <a:gd name="T83" fmla="*/ 305 h 748"/>
                <a:gd name="T84" fmla="*/ 5570 w 8612"/>
                <a:gd name="T85" fmla="*/ 332 h 748"/>
                <a:gd name="T86" fmla="*/ 5384 w 8612"/>
                <a:gd name="T87" fmla="*/ 236 h 748"/>
                <a:gd name="T88" fmla="*/ 5159 w 8612"/>
                <a:gd name="T89" fmla="*/ 80 h 748"/>
                <a:gd name="T90" fmla="*/ 5034 w 8612"/>
                <a:gd name="T91" fmla="*/ 96 h 748"/>
                <a:gd name="T92" fmla="*/ 4869 w 8612"/>
                <a:gd name="T93" fmla="*/ 293 h 748"/>
                <a:gd name="T94" fmla="*/ 4660 w 8612"/>
                <a:gd name="T95" fmla="*/ 583 h 748"/>
                <a:gd name="T96" fmla="*/ 4481 w 8612"/>
                <a:gd name="T97" fmla="*/ 677 h 748"/>
                <a:gd name="T98" fmla="*/ 4230 w 8612"/>
                <a:gd name="T99" fmla="*/ 626 h 748"/>
                <a:gd name="T100" fmla="*/ 3611 w 8612"/>
                <a:gd name="T101" fmla="*/ 499 h 748"/>
                <a:gd name="T102" fmla="*/ 3106 w 8612"/>
                <a:gd name="T103" fmla="*/ 462 h 748"/>
                <a:gd name="T104" fmla="*/ 2722 w 8612"/>
                <a:gd name="T105" fmla="*/ 336 h 748"/>
                <a:gd name="T106" fmla="*/ 2229 w 8612"/>
                <a:gd name="T107" fmla="*/ 201 h 748"/>
                <a:gd name="T108" fmla="*/ 1799 w 8612"/>
                <a:gd name="T109" fmla="*/ 196 h 748"/>
                <a:gd name="T110" fmla="*/ 1526 w 8612"/>
                <a:gd name="T111" fmla="*/ 263 h 748"/>
                <a:gd name="T112" fmla="*/ 1182 w 8612"/>
                <a:gd name="T113" fmla="*/ 487 h 748"/>
                <a:gd name="T114" fmla="*/ 977 w 8612"/>
                <a:gd name="T115" fmla="*/ 553 h 748"/>
                <a:gd name="T116" fmla="*/ 687 w 8612"/>
                <a:gd name="T117" fmla="*/ 493 h 748"/>
                <a:gd name="T118" fmla="*/ 457 w 8612"/>
                <a:gd name="T119" fmla="*/ 514 h 748"/>
                <a:gd name="T120" fmla="*/ 82 w 8612"/>
                <a:gd name="T121" fmla="*/ 727 h 748"/>
                <a:gd name="T122" fmla="*/ 17 w 8612"/>
                <a:gd name="T123" fmla="*/ 681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12" h="748">
                  <a:moveTo>
                    <a:pt x="17" y="681"/>
                  </a:moveTo>
                  <a:lnTo>
                    <a:pt x="50" y="664"/>
                  </a:lnTo>
                  <a:lnTo>
                    <a:pt x="80" y="647"/>
                  </a:lnTo>
                  <a:lnTo>
                    <a:pt x="111" y="627"/>
                  </a:lnTo>
                  <a:lnTo>
                    <a:pt x="142" y="608"/>
                  </a:lnTo>
                  <a:lnTo>
                    <a:pt x="205" y="570"/>
                  </a:lnTo>
                  <a:lnTo>
                    <a:pt x="267" y="531"/>
                  </a:lnTo>
                  <a:lnTo>
                    <a:pt x="299" y="512"/>
                  </a:lnTo>
                  <a:lnTo>
                    <a:pt x="332" y="495"/>
                  </a:lnTo>
                  <a:lnTo>
                    <a:pt x="365" y="478"/>
                  </a:lnTo>
                  <a:lnTo>
                    <a:pt x="395" y="462"/>
                  </a:lnTo>
                  <a:lnTo>
                    <a:pt x="428" y="449"/>
                  </a:lnTo>
                  <a:lnTo>
                    <a:pt x="462" y="435"/>
                  </a:lnTo>
                  <a:lnTo>
                    <a:pt x="495" y="426"/>
                  </a:lnTo>
                  <a:lnTo>
                    <a:pt x="530" y="416"/>
                  </a:lnTo>
                  <a:lnTo>
                    <a:pt x="547" y="414"/>
                  </a:lnTo>
                  <a:lnTo>
                    <a:pt x="564" y="412"/>
                  </a:lnTo>
                  <a:lnTo>
                    <a:pt x="581" y="411"/>
                  </a:lnTo>
                  <a:lnTo>
                    <a:pt x="599" y="411"/>
                  </a:lnTo>
                  <a:lnTo>
                    <a:pt x="633" y="412"/>
                  </a:lnTo>
                  <a:lnTo>
                    <a:pt x="668" y="416"/>
                  </a:lnTo>
                  <a:lnTo>
                    <a:pt x="701" y="424"/>
                  </a:lnTo>
                  <a:lnTo>
                    <a:pt x="733" y="432"/>
                  </a:lnTo>
                  <a:lnTo>
                    <a:pt x="766" y="439"/>
                  </a:lnTo>
                  <a:lnTo>
                    <a:pt x="798" y="449"/>
                  </a:lnTo>
                  <a:lnTo>
                    <a:pt x="829" y="457"/>
                  </a:lnTo>
                  <a:lnTo>
                    <a:pt x="860" y="464"/>
                  </a:lnTo>
                  <a:lnTo>
                    <a:pt x="891" y="472"/>
                  </a:lnTo>
                  <a:lnTo>
                    <a:pt x="919" y="478"/>
                  </a:lnTo>
                  <a:lnTo>
                    <a:pt x="950" y="480"/>
                  </a:lnTo>
                  <a:lnTo>
                    <a:pt x="964" y="482"/>
                  </a:lnTo>
                  <a:lnTo>
                    <a:pt x="977" y="482"/>
                  </a:lnTo>
                  <a:lnTo>
                    <a:pt x="990" y="480"/>
                  </a:lnTo>
                  <a:lnTo>
                    <a:pt x="1006" y="480"/>
                  </a:lnTo>
                  <a:lnTo>
                    <a:pt x="1019" y="478"/>
                  </a:lnTo>
                  <a:lnTo>
                    <a:pt x="1033" y="474"/>
                  </a:lnTo>
                  <a:lnTo>
                    <a:pt x="1046" y="470"/>
                  </a:lnTo>
                  <a:lnTo>
                    <a:pt x="1060" y="466"/>
                  </a:lnTo>
                  <a:lnTo>
                    <a:pt x="1075" y="460"/>
                  </a:lnTo>
                  <a:lnTo>
                    <a:pt x="1088" y="455"/>
                  </a:lnTo>
                  <a:lnTo>
                    <a:pt x="1119" y="441"/>
                  </a:lnTo>
                  <a:lnTo>
                    <a:pt x="1148" y="424"/>
                  </a:lnTo>
                  <a:lnTo>
                    <a:pt x="1179" y="407"/>
                  </a:lnTo>
                  <a:lnTo>
                    <a:pt x="1209" y="386"/>
                  </a:lnTo>
                  <a:lnTo>
                    <a:pt x="1238" y="364"/>
                  </a:lnTo>
                  <a:lnTo>
                    <a:pt x="1271" y="343"/>
                  </a:lnTo>
                  <a:lnTo>
                    <a:pt x="1332" y="297"/>
                  </a:lnTo>
                  <a:lnTo>
                    <a:pt x="1365" y="276"/>
                  </a:lnTo>
                  <a:lnTo>
                    <a:pt x="1398" y="255"/>
                  </a:lnTo>
                  <a:lnTo>
                    <a:pt x="1430" y="234"/>
                  </a:lnTo>
                  <a:lnTo>
                    <a:pt x="1463" y="215"/>
                  </a:lnTo>
                  <a:lnTo>
                    <a:pt x="1495" y="199"/>
                  </a:lnTo>
                  <a:lnTo>
                    <a:pt x="1513" y="192"/>
                  </a:lnTo>
                  <a:lnTo>
                    <a:pt x="1530" y="186"/>
                  </a:lnTo>
                  <a:lnTo>
                    <a:pt x="1563" y="174"/>
                  </a:lnTo>
                  <a:lnTo>
                    <a:pt x="1595" y="165"/>
                  </a:lnTo>
                  <a:lnTo>
                    <a:pt x="1626" y="155"/>
                  </a:lnTo>
                  <a:lnTo>
                    <a:pt x="1659" y="148"/>
                  </a:lnTo>
                  <a:lnTo>
                    <a:pt x="1691" y="140"/>
                  </a:lnTo>
                  <a:lnTo>
                    <a:pt x="1724" y="134"/>
                  </a:lnTo>
                  <a:lnTo>
                    <a:pt x="1757" y="128"/>
                  </a:lnTo>
                  <a:lnTo>
                    <a:pt x="1789" y="124"/>
                  </a:lnTo>
                  <a:lnTo>
                    <a:pt x="1820" y="121"/>
                  </a:lnTo>
                  <a:lnTo>
                    <a:pt x="1853" y="119"/>
                  </a:lnTo>
                  <a:lnTo>
                    <a:pt x="1916" y="115"/>
                  </a:lnTo>
                  <a:lnTo>
                    <a:pt x="1981" y="113"/>
                  </a:lnTo>
                  <a:lnTo>
                    <a:pt x="2045" y="113"/>
                  </a:lnTo>
                  <a:lnTo>
                    <a:pt x="2077" y="115"/>
                  </a:lnTo>
                  <a:lnTo>
                    <a:pt x="2110" y="117"/>
                  </a:lnTo>
                  <a:lnTo>
                    <a:pt x="2143" y="119"/>
                  </a:lnTo>
                  <a:lnTo>
                    <a:pt x="2173" y="123"/>
                  </a:lnTo>
                  <a:lnTo>
                    <a:pt x="2239" y="130"/>
                  </a:lnTo>
                  <a:lnTo>
                    <a:pt x="2302" y="142"/>
                  </a:lnTo>
                  <a:lnTo>
                    <a:pt x="2365" y="155"/>
                  </a:lnTo>
                  <a:lnTo>
                    <a:pt x="2429" y="171"/>
                  </a:lnTo>
                  <a:lnTo>
                    <a:pt x="2492" y="186"/>
                  </a:lnTo>
                  <a:lnTo>
                    <a:pt x="2555" y="203"/>
                  </a:lnTo>
                  <a:lnTo>
                    <a:pt x="2588" y="213"/>
                  </a:lnTo>
                  <a:lnTo>
                    <a:pt x="2621" y="222"/>
                  </a:lnTo>
                  <a:lnTo>
                    <a:pt x="2653" y="234"/>
                  </a:lnTo>
                  <a:lnTo>
                    <a:pt x="2686" y="245"/>
                  </a:lnTo>
                  <a:lnTo>
                    <a:pt x="2749" y="270"/>
                  </a:lnTo>
                  <a:lnTo>
                    <a:pt x="2813" y="297"/>
                  </a:lnTo>
                  <a:lnTo>
                    <a:pt x="2874" y="322"/>
                  </a:lnTo>
                  <a:lnTo>
                    <a:pt x="2905" y="334"/>
                  </a:lnTo>
                  <a:lnTo>
                    <a:pt x="2936" y="345"/>
                  </a:lnTo>
                  <a:lnTo>
                    <a:pt x="2966" y="355"/>
                  </a:lnTo>
                  <a:lnTo>
                    <a:pt x="2997" y="364"/>
                  </a:lnTo>
                  <a:lnTo>
                    <a:pt x="3028" y="374"/>
                  </a:lnTo>
                  <a:lnTo>
                    <a:pt x="3058" y="382"/>
                  </a:lnTo>
                  <a:lnTo>
                    <a:pt x="3087" y="387"/>
                  </a:lnTo>
                  <a:lnTo>
                    <a:pt x="3118" y="391"/>
                  </a:lnTo>
                  <a:lnTo>
                    <a:pt x="3149" y="395"/>
                  </a:lnTo>
                  <a:lnTo>
                    <a:pt x="3179" y="399"/>
                  </a:lnTo>
                  <a:lnTo>
                    <a:pt x="3241" y="403"/>
                  </a:lnTo>
                  <a:lnTo>
                    <a:pt x="3302" y="407"/>
                  </a:lnTo>
                  <a:lnTo>
                    <a:pt x="3366" y="409"/>
                  </a:lnTo>
                  <a:lnTo>
                    <a:pt x="3427" y="411"/>
                  </a:lnTo>
                  <a:lnTo>
                    <a:pt x="3491" y="414"/>
                  </a:lnTo>
                  <a:lnTo>
                    <a:pt x="3523" y="416"/>
                  </a:lnTo>
                  <a:lnTo>
                    <a:pt x="3556" y="420"/>
                  </a:lnTo>
                  <a:lnTo>
                    <a:pt x="3619" y="428"/>
                  </a:lnTo>
                  <a:lnTo>
                    <a:pt x="3683" y="435"/>
                  </a:lnTo>
                  <a:lnTo>
                    <a:pt x="3809" y="455"/>
                  </a:lnTo>
                  <a:lnTo>
                    <a:pt x="3934" y="474"/>
                  </a:lnTo>
                  <a:lnTo>
                    <a:pt x="4061" y="495"/>
                  </a:lnTo>
                  <a:lnTo>
                    <a:pt x="4093" y="501"/>
                  </a:lnTo>
                  <a:lnTo>
                    <a:pt x="4126" y="510"/>
                  </a:lnTo>
                  <a:lnTo>
                    <a:pt x="4161" y="522"/>
                  </a:lnTo>
                  <a:lnTo>
                    <a:pt x="4193" y="533"/>
                  </a:lnTo>
                  <a:lnTo>
                    <a:pt x="4224" y="547"/>
                  </a:lnTo>
                  <a:lnTo>
                    <a:pt x="4257" y="558"/>
                  </a:lnTo>
                  <a:lnTo>
                    <a:pt x="4287" y="572"/>
                  </a:lnTo>
                  <a:lnTo>
                    <a:pt x="4318" y="581"/>
                  </a:lnTo>
                  <a:lnTo>
                    <a:pt x="4349" y="593"/>
                  </a:lnTo>
                  <a:lnTo>
                    <a:pt x="4378" y="601"/>
                  </a:lnTo>
                  <a:lnTo>
                    <a:pt x="4406" y="606"/>
                  </a:lnTo>
                  <a:lnTo>
                    <a:pt x="4420" y="606"/>
                  </a:lnTo>
                  <a:lnTo>
                    <a:pt x="4435" y="608"/>
                  </a:lnTo>
                  <a:lnTo>
                    <a:pt x="4449" y="608"/>
                  </a:lnTo>
                  <a:lnTo>
                    <a:pt x="4462" y="608"/>
                  </a:lnTo>
                  <a:lnTo>
                    <a:pt x="4476" y="606"/>
                  </a:lnTo>
                  <a:lnTo>
                    <a:pt x="4489" y="604"/>
                  </a:lnTo>
                  <a:lnTo>
                    <a:pt x="4502" y="602"/>
                  </a:lnTo>
                  <a:lnTo>
                    <a:pt x="4516" y="599"/>
                  </a:lnTo>
                  <a:lnTo>
                    <a:pt x="4529" y="593"/>
                  </a:lnTo>
                  <a:lnTo>
                    <a:pt x="4543" y="587"/>
                  </a:lnTo>
                  <a:lnTo>
                    <a:pt x="4556" y="579"/>
                  </a:lnTo>
                  <a:lnTo>
                    <a:pt x="4568" y="572"/>
                  </a:lnTo>
                  <a:lnTo>
                    <a:pt x="4581" y="560"/>
                  </a:lnTo>
                  <a:lnTo>
                    <a:pt x="4597" y="547"/>
                  </a:lnTo>
                  <a:lnTo>
                    <a:pt x="4610" y="533"/>
                  </a:lnTo>
                  <a:lnTo>
                    <a:pt x="4625" y="516"/>
                  </a:lnTo>
                  <a:lnTo>
                    <a:pt x="4641" y="499"/>
                  </a:lnTo>
                  <a:lnTo>
                    <a:pt x="4654" y="480"/>
                  </a:lnTo>
                  <a:lnTo>
                    <a:pt x="4669" y="460"/>
                  </a:lnTo>
                  <a:lnTo>
                    <a:pt x="4685" y="439"/>
                  </a:lnTo>
                  <a:lnTo>
                    <a:pt x="4700" y="418"/>
                  </a:lnTo>
                  <a:lnTo>
                    <a:pt x="4716" y="395"/>
                  </a:lnTo>
                  <a:lnTo>
                    <a:pt x="4748" y="349"/>
                  </a:lnTo>
                  <a:lnTo>
                    <a:pt x="4779" y="301"/>
                  </a:lnTo>
                  <a:lnTo>
                    <a:pt x="4810" y="253"/>
                  </a:lnTo>
                  <a:lnTo>
                    <a:pt x="4842" y="207"/>
                  </a:lnTo>
                  <a:lnTo>
                    <a:pt x="4858" y="184"/>
                  </a:lnTo>
                  <a:lnTo>
                    <a:pt x="4873" y="163"/>
                  </a:lnTo>
                  <a:lnTo>
                    <a:pt x="4890" y="142"/>
                  </a:lnTo>
                  <a:lnTo>
                    <a:pt x="4906" y="121"/>
                  </a:lnTo>
                  <a:lnTo>
                    <a:pt x="4923" y="101"/>
                  </a:lnTo>
                  <a:lnTo>
                    <a:pt x="4940" y="84"/>
                  </a:lnTo>
                  <a:lnTo>
                    <a:pt x="4956" y="67"/>
                  </a:lnTo>
                  <a:lnTo>
                    <a:pt x="4973" y="53"/>
                  </a:lnTo>
                  <a:lnTo>
                    <a:pt x="4990" y="38"/>
                  </a:lnTo>
                  <a:lnTo>
                    <a:pt x="5009" y="27"/>
                  </a:lnTo>
                  <a:lnTo>
                    <a:pt x="5027" y="17"/>
                  </a:lnTo>
                  <a:lnTo>
                    <a:pt x="5046" y="9"/>
                  </a:lnTo>
                  <a:lnTo>
                    <a:pt x="5067" y="4"/>
                  </a:lnTo>
                  <a:lnTo>
                    <a:pt x="5086" y="0"/>
                  </a:lnTo>
                  <a:lnTo>
                    <a:pt x="5105" y="0"/>
                  </a:lnTo>
                  <a:lnTo>
                    <a:pt x="5125" y="0"/>
                  </a:lnTo>
                  <a:lnTo>
                    <a:pt x="5144" y="4"/>
                  </a:lnTo>
                  <a:lnTo>
                    <a:pt x="5161" y="7"/>
                  </a:lnTo>
                  <a:lnTo>
                    <a:pt x="5180" y="13"/>
                  </a:lnTo>
                  <a:lnTo>
                    <a:pt x="5198" y="21"/>
                  </a:lnTo>
                  <a:lnTo>
                    <a:pt x="5217" y="29"/>
                  </a:lnTo>
                  <a:lnTo>
                    <a:pt x="5234" y="38"/>
                  </a:lnTo>
                  <a:lnTo>
                    <a:pt x="5249" y="48"/>
                  </a:lnTo>
                  <a:lnTo>
                    <a:pt x="5267" y="57"/>
                  </a:lnTo>
                  <a:lnTo>
                    <a:pt x="5299" y="80"/>
                  </a:lnTo>
                  <a:lnTo>
                    <a:pt x="5332" y="105"/>
                  </a:lnTo>
                  <a:lnTo>
                    <a:pt x="5365" y="130"/>
                  </a:lnTo>
                  <a:lnTo>
                    <a:pt x="5395" y="155"/>
                  </a:lnTo>
                  <a:lnTo>
                    <a:pt x="5426" y="180"/>
                  </a:lnTo>
                  <a:lnTo>
                    <a:pt x="5457" y="203"/>
                  </a:lnTo>
                  <a:lnTo>
                    <a:pt x="5472" y="213"/>
                  </a:lnTo>
                  <a:lnTo>
                    <a:pt x="5487" y="222"/>
                  </a:lnTo>
                  <a:lnTo>
                    <a:pt x="5501" y="232"/>
                  </a:lnTo>
                  <a:lnTo>
                    <a:pt x="5516" y="240"/>
                  </a:lnTo>
                  <a:lnTo>
                    <a:pt x="5530" y="245"/>
                  </a:lnTo>
                  <a:lnTo>
                    <a:pt x="5545" y="251"/>
                  </a:lnTo>
                  <a:lnTo>
                    <a:pt x="5559" y="257"/>
                  </a:lnTo>
                  <a:lnTo>
                    <a:pt x="5572" y="259"/>
                  </a:lnTo>
                  <a:lnTo>
                    <a:pt x="5585" y="263"/>
                  </a:lnTo>
                  <a:lnTo>
                    <a:pt x="5599" y="265"/>
                  </a:lnTo>
                  <a:lnTo>
                    <a:pt x="5612" y="265"/>
                  </a:lnTo>
                  <a:lnTo>
                    <a:pt x="5626" y="267"/>
                  </a:lnTo>
                  <a:lnTo>
                    <a:pt x="5656" y="267"/>
                  </a:lnTo>
                  <a:lnTo>
                    <a:pt x="5685" y="263"/>
                  </a:lnTo>
                  <a:lnTo>
                    <a:pt x="5714" y="259"/>
                  </a:lnTo>
                  <a:lnTo>
                    <a:pt x="5745" y="255"/>
                  </a:lnTo>
                  <a:lnTo>
                    <a:pt x="5775" y="249"/>
                  </a:lnTo>
                  <a:lnTo>
                    <a:pt x="5806" y="242"/>
                  </a:lnTo>
                  <a:lnTo>
                    <a:pt x="5837" y="236"/>
                  </a:lnTo>
                  <a:lnTo>
                    <a:pt x="5870" y="230"/>
                  </a:lnTo>
                  <a:lnTo>
                    <a:pt x="5902" y="226"/>
                  </a:lnTo>
                  <a:lnTo>
                    <a:pt x="5935" y="222"/>
                  </a:lnTo>
                  <a:lnTo>
                    <a:pt x="5969" y="220"/>
                  </a:lnTo>
                  <a:lnTo>
                    <a:pt x="6002" y="220"/>
                  </a:lnTo>
                  <a:lnTo>
                    <a:pt x="6021" y="222"/>
                  </a:lnTo>
                  <a:lnTo>
                    <a:pt x="6039" y="224"/>
                  </a:lnTo>
                  <a:lnTo>
                    <a:pt x="6056" y="228"/>
                  </a:lnTo>
                  <a:lnTo>
                    <a:pt x="6073" y="232"/>
                  </a:lnTo>
                  <a:lnTo>
                    <a:pt x="6090" y="238"/>
                  </a:lnTo>
                  <a:lnTo>
                    <a:pt x="6108" y="244"/>
                  </a:lnTo>
                  <a:lnTo>
                    <a:pt x="6125" y="251"/>
                  </a:lnTo>
                  <a:lnTo>
                    <a:pt x="6142" y="259"/>
                  </a:lnTo>
                  <a:lnTo>
                    <a:pt x="6175" y="276"/>
                  </a:lnTo>
                  <a:lnTo>
                    <a:pt x="6208" y="293"/>
                  </a:lnTo>
                  <a:lnTo>
                    <a:pt x="6240" y="315"/>
                  </a:lnTo>
                  <a:lnTo>
                    <a:pt x="6273" y="338"/>
                  </a:lnTo>
                  <a:lnTo>
                    <a:pt x="6305" y="361"/>
                  </a:lnTo>
                  <a:lnTo>
                    <a:pt x="6336" y="384"/>
                  </a:lnTo>
                  <a:lnTo>
                    <a:pt x="6400" y="430"/>
                  </a:lnTo>
                  <a:lnTo>
                    <a:pt x="6430" y="453"/>
                  </a:lnTo>
                  <a:lnTo>
                    <a:pt x="6461" y="474"/>
                  </a:lnTo>
                  <a:lnTo>
                    <a:pt x="6492" y="493"/>
                  </a:lnTo>
                  <a:lnTo>
                    <a:pt x="6522" y="512"/>
                  </a:lnTo>
                  <a:lnTo>
                    <a:pt x="6551" y="528"/>
                  </a:lnTo>
                  <a:lnTo>
                    <a:pt x="6567" y="533"/>
                  </a:lnTo>
                  <a:lnTo>
                    <a:pt x="6580" y="539"/>
                  </a:lnTo>
                  <a:lnTo>
                    <a:pt x="6643" y="564"/>
                  </a:lnTo>
                  <a:lnTo>
                    <a:pt x="6705" y="589"/>
                  </a:lnTo>
                  <a:lnTo>
                    <a:pt x="6736" y="601"/>
                  </a:lnTo>
                  <a:lnTo>
                    <a:pt x="6766" y="612"/>
                  </a:lnTo>
                  <a:lnTo>
                    <a:pt x="6797" y="622"/>
                  </a:lnTo>
                  <a:lnTo>
                    <a:pt x="6828" y="629"/>
                  </a:lnTo>
                  <a:lnTo>
                    <a:pt x="6858" y="637"/>
                  </a:lnTo>
                  <a:lnTo>
                    <a:pt x="6887" y="643"/>
                  </a:lnTo>
                  <a:lnTo>
                    <a:pt x="6918" y="647"/>
                  </a:lnTo>
                  <a:lnTo>
                    <a:pt x="6947" y="649"/>
                  </a:lnTo>
                  <a:lnTo>
                    <a:pt x="6976" y="649"/>
                  </a:lnTo>
                  <a:lnTo>
                    <a:pt x="7004" y="645"/>
                  </a:lnTo>
                  <a:lnTo>
                    <a:pt x="7033" y="641"/>
                  </a:lnTo>
                  <a:lnTo>
                    <a:pt x="7047" y="637"/>
                  </a:lnTo>
                  <a:lnTo>
                    <a:pt x="7060" y="633"/>
                  </a:lnTo>
                  <a:lnTo>
                    <a:pt x="7074" y="629"/>
                  </a:lnTo>
                  <a:lnTo>
                    <a:pt x="7087" y="624"/>
                  </a:lnTo>
                  <a:lnTo>
                    <a:pt x="7100" y="616"/>
                  </a:lnTo>
                  <a:lnTo>
                    <a:pt x="7114" y="606"/>
                  </a:lnTo>
                  <a:lnTo>
                    <a:pt x="7127" y="597"/>
                  </a:lnTo>
                  <a:lnTo>
                    <a:pt x="7143" y="587"/>
                  </a:lnTo>
                  <a:lnTo>
                    <a:pt x="7158" y="576"/>
                  </a:lnTo>
                  <a:lnTo>
                    <a:pt x="7171" y="562"/>
                  </a:lnTo>
                  <a:lnTo>
                    <a:pt x="7187" y="549"/>
                  </a:lnTo>
                  <a:lnTo>
                    <a:pt x="7202" y="533"/>
                  </a:lnTo>
                  <a:lnTo>
                    <a:pt x="7233" y="503"/>
                  </a:lnTo>
                  <a:lnTo>
                    <a:pt x="7264" y="472"/>
                  </a:lnTo>
                  <a:lnTo>
                    <a:pt x="7294" y="437"/>
                  </a:lnTo>
                  <a:lnTo>
                    <a:pt x="7327" y="405"/>
                  </a:lnTo>
                  <a:lnTo>
                    <a:pt x="7358" y="372"/>
                  </a:lnTo>
                  <a:lnTo>
                    <a:pt x="7390" y="341"/>
                  </a:lnTo>
                  <a:lnTo>
                    <a:pt x="7406" y="326"/>
                  </a:lnTo>
                  <a:lnTo>
                    <a:pt x="7423" y="313"/>
                  </a:lnTo>
                  <a:lnTo>
                    <a:pt x="7440" y="299"/>
                  </a:lnTo>
                  <a:lnTo>
                    <a:pt x="7456" y="286"/>
                  </a:lnTo>
                  <a:lnTo>
                    <a:pt x="7473" y="274"/>
                  </a:lnTo>
                  <a:lnTo>
                    <a:pt x="7490" y="263"/>
                  </a:lnTo>
                  <a:lnTo>
                    <a:pt x="7507" y="253"/>
                  </a:lnTo>
                  <a:lnTo>
                    <a:pt x="7527" y="245"/>
                  </a:lnTo>
                  <a:lnTo>
                    <a:pt x="7544" y="238"/>
                  </a:lnTo>
                  <a:lnTo>
                    <a:pt x="7563" y="234"/>
                  </a:lnTo>
                  <a:lnTo>
                    <a:pt x="7582" y="230"/>
                  </a:lnTo>
                  <a:lnTo>
                    <a:pt x="7600" y="228"/>
                  </a:lnTo>
                  <a:lnTo>
                    <a:pt x="7619" y="228"/>
                  </a:lnTo>
                  <a:lnTo>
                    <a:pt x="7638" y="228"/>
                  </a:lnTo>
                  <a:lnTo>
                    <a:pt x="7655" y="232"/>
                  </a:lnTo>
                  <a:lnTo>
                    <a:pt x="7675" y="236"/>
                  </a:lnTo>
                  <a:lnTo>
                    <a:pt x="7692" y="240"/>
                  </a:lnTo>
                  <a:lnTo>
                    <a:pt x="7709" y="245"/>
                  </a:lnTo>
                  <a:lnTo>
                    <a:pt x="7726" y="253"/>
                  </a:lnTo>
                  <a:lnTo>
                    <a:pt x="7744" y="261"/>
                  </a:lnTo>
                  <a:lnTo>
                    <a:pt x="7776" y="276"/>
                  </a:lnTo>
                  <a:lnTo>
                    <a:pt x="7809" y="293"/>
                  </a:lnTo>
                  <a:lnTo>
                    <a:pt x="7842" y="313"/>
                  </a:lnTo>
                  <a:lnTo>
                    <a:pt x="7872" y="332"/>
                  </a:lnTo>
                  <a:lnTo>
                    <a:pt x="7903" y="349"/>
                  </a:lnTo>
                  <a:lnTo>
                    <a:pt x="7934" y="366"/>
                  </a:lnTo>
                  <a:lnTo>
                    <a:pt x="7964" y="380"/>
                  </a:lnTo>
                  <a:lnTo>
                    <a:pt x="7978" y="386"/>
                  </a:lnTo>
                  <a:lnTo>
                    <a:pt x="7993" y="391"/>
                  </a:lnTo>
                  <a:lnTo>
                    <a:pt x="8007" y="395"/>
                  </a:lnTo>
                  <a:lnTo>
                    <a:pt x="8020" y="399"/>
                  </a:lnTo>
                  <a:lnTo>
                    <a:pt x="8034" y="403"/>
                  </a:lnTo>
                  <a:lnTo>
                    <a:pt x="8047" y="405"/>
                  </a:lnTo>
                  <a:lnTo>
                    <a:pt x="8060" y="405"/>
                  </a:lnTo>
                  <a:lnTo>
                    <a:pt x="8074" y="405"/>
                  </a:lnTo>
                  <a:lnTo>
                    <a:pt x="8087" y="403"/>
                  </a:lnTo>
                  <a:lnTo>
                    <a:pt x="8101" y="401"/>
                  </a:lnTo>
                  <a:lnTo>
                    <a:pt x="8114" y="397"/>
                  </a:lnTo>
                  <a:lnTo>
                    <a:pt x="8130" y="395"/>
                  </a:lnTo>
                  <a:lnTo>
                    <a:pt x="8158" y="386"/>
                  </a:lnTo>
                  <a:lnTo>
                    <a:pt x="8187" y="374"/>
                  </a:lnTo>
                  <a:lnTo>
                    <a:pt x="8218" y="363"/>
                  </a:lnTo>
                  <a:lnTo>
                    <a:pt x="8247" y="347"/>
                  </a:lnTo>
                  <a:lnTo>
                    <a:pt x="8277" y="330"/>
                  </a:lnTo>
                  <a:lnTo>
                    <a:pt x="8308" y="313"/>
                  </a:lnTo>
                  <a:lnTo>
                    <a:pt x="8339" y="295"/>
                  </a:lnTo>
                  <a:lnTo>
                    <a:pt x="8370" y="276"/>
                  </a:lnTo>
                  <a:lnTo>
                    <a:pt x="8433" y="236"/>
                  </a:lnTo>
                  <a:lnTo>
                    <a:pt x="8464" y="217"/>
                  </a:lnTo>
                  <a:lnTo>
                    <a:pt x="8496" y="199"/>
                  </a:lnTo>
                  <a:lnTo>
                    <a:pt x="8529" y="180"/>
                  </a:lnTo>
                  <a:lnTo>
                    <a:pt x="8562" y="165"/>
                  </a:lnTo>
                  <a:lnTo>
                    <a:pt x="8575" y="161"/>
                  </a:lnTo>
                  <a:lnTo>
                    <a:pt x="8589" y="163"/>
                  </a:lnTo>
                  <a:lnTo>
                    <a:pt x="8600" y="169"/>
                  </a:lnTo>
                  <a:lnTo>
                    <a:pt x="8608" y="180"/>
                  </a:lnTo>
                  <a:lnTo>
                    <a:pt x="8612" y="194"/>
                  </a:lnTo>
                  <a:lnTo>
                    <a:pt x="8612" y="207"/>
                  </a:lnTo>
                  <a:lnTo>
                    <a:pt x="8604" y="219"/>
                  </a:lnTo>
                  <a:lnTo>
                    <a:pt x="8592" y="228"/>
                  </a:lnTo>
                  <a:lnTo>
                    <a:pt x="8564" y="244"/>
                  </a:lnTo>
                  <a:lnTo>
                    <a:pt x="8533" y="261"/>
                  </a:lnTo>
                  <a:lnTo>
                    <a:pt x="8500" y="278"/>
                  </a:lnTo>
                  <a:lnTo>
                    <a:pt x="8469" y="297"/>
                  </a:lnTo>
                  <a:lnTo>
                    <a:pt x="8408" y="336"/>
                  </a:lnTo>
                  <a:lnTo>
                    <a:pt x="8375" y="355"/>
                  </a:lnTo>
                  <a:lnTo>
                    <a:pt x="8343" y="374"/>
                  </a:lnTo>
                  <a:lnTo>
                    <a:pt x="8312" y="393"/>
                  </a:lnTo>
                  <a:lnTo>
                    <a:pt x="8279" y="411"/>
                  </a:lnTo>
                  <a:lnTo>
                    <a:pt x="8245" y="426"/>
                  </a:lnTo>
                  <a:lnTo>
                    <a:pt x="8212" y="441"/>
                  </a:lnTo>
                  <a:lnTo>
                    <a:pt x="8180" y="453"/>
                  </a:lnTo>
                  <a:lnTo>
                    <a:pt x="8145" y="464"/>
                  </a:lnTo>
                  <a:lnTo>
                    <a:pt x="8128" y="468"/>
                  </a:lnTo>
                  <a:lnTo>
                    <a:pt x="8110" y="470"/>
                  </a:lnTo>
                  <a:lnTo>
                    <a:pt x="8093" y="474"/>
                  </a:lnTo>
                  <a:lnTo>
                    <a:pt x="8076" y="476"/>
                  </a:lnTo>
                  <a:lnTo>
                    <a:pt x="8057" y="476"/>
                  </a:lnTo>
                  <a:lnTo>
                    <a:pt x="8039" y="474"/>
                  </a:lnTo>
                  <a:lnTo>
                    <a:pt x="8020" y="472"/>
                  </a:lnTo>
                  <a:lnTo>
                    <a:pt x="8003" y="468"/>
                  </a:lnTo>
                  <a:lnTo>
                    <a:pt x="7986" y="464"/>
                  </a:lnTo>
                  <a:lnTo>
                    <a:pt x="7968" y="459"/>
                  </a:lnTo>
                  <a:lnTo>
                    <a:pt x="7951" y="451"/>
                  </a:lnTo>
                  <a:lnTo>
                    <a:pt x="7934" y="445"/>
                  </a:lnTo>
                  <a:lnTo>
                    <a:pt x="7901" y="428"/>
                  </a:lnTo>
                  <a:lnTo>
                    <a:pt x="7868" y="411"/>
                  </a:lnTo>
                  <a:lnTo>
                    <a:pt x="7836" y="393"/>
                  </a:lnTo>
                  <a:lnTo>
                    <a:pt x="7805" y="374"/>
                  </a:lnTo>
                  <a:lnTo>
                    <a:pt x="7774" y="357"/>
                  </a:lnTo>
                  <a:lnTo>
                    <a:pt x="7746" y="339"/>
                  </a:lnTo>
                  <a:lnTo>
                    <a:pt x="7715" y="326"/>
                  </a:lnTo>
                  <a:lnTo>
                    <a:pt x="7701" y="318"/>
                  </a:lnTo>
                  <a:lnTo>
                    <a:pt x="7686" y="313"/>
                  </a:lnTo>
                  <a:lnTo>
                    <a:pt x="7673" y="309"/>
                  </a:lnTo>
                  <a:lnTo>
                    <a:pt x="7659" y="305"/>
                  </a:lnTo>
                  <a:lnTo>
                    <a:pt x="7646" y="301"/>
                  </a:lnTo>
                  <a:lnTo>
                    <a:pt x="7632" y="299"/>
                  </a:lnTo>
                  <a:lnTo>
                    <a:pt x="7619" y="299"/>
                  </a:lnTo>
                  <a:lnTo>
                    <a:pt x="7607" y="299"/>
                  </a:lnTo>
                  <a:lnTo>
                    <a:pt x="7594" y="299"/>
                  </a:lnTo>
                  <a:lnTo>
                    <a:pt x="7582" y="301"/>
                  </a:lnTo>
                  <a:lnTo>
                    <a:pt x="7569" y="305"/>
                  </a:lnTo>
                  <a:lnTo>
                    <a:pt x="7555" y="309"/>
                  </a:lnTo>
                  <a:lnTo>
                    <a:pt x="7542" y="316"/>
                  </a:lnTo>
                  <a:lnTo>
                    <a:pt x="7529" y="324"/>
                  </a:lnTo>
                  <a:lnTo>
                    <a:pt x="7513" y="332"/>
                  </a:lnTo>
                  <a:lnTo>
                    <a:pt x="7500" y="341"/>
                  </a:lnTo>
                  <a:lnTo>
                    <a:pt x="7484" y="353"/>
                  </a:lnTo>
                  <a:lnTo>
                    <a:pt x="7469" y="366"/>
                  </a:lnTo>
                  <a:lnTo>
                    <a:pt x="7454" y="378"/>
                  </a:lnTo>
                  <a:lnTo>
                    <a:pt x="7440" y="391"/>
                  </a:lnTo>
                  <a:lnTo>
                    <a:pt x="7410" y="422"/>
                  </a:lnTo>
                  <a:lnTo>
                    <a:pt x="7379" y="455"/>
                  </a:lnTo>
                  <a:lnTo>
                    <a:pt x="7346" y="487"/>
                  </a:lnTo>
                  <a:lnTo>
                    <a:pt x="7315" y="520"/>
                  </a:lnTo>
                  <a:lnTo>
                    <a:pt x="7283" y="555"/>
                  </a:lnTo>
                  <a:lnTo>
                    <a:pt x="7250" y="585"/>
                  </a:lnTo>
                  <a:lnTo>
                    <a:pt x="7235" y="601"/>
                  </a:lnTo>
                  <a:lnTo>
                    <a:pt x="7218" y="616"/>
                  </a:lnTo>
                  <a:lnTo>
                    <a:pt x="7202" y="629"/>
                  </a:lnTo>
                  <a:lnTo>
                    <a:pt x="7185" y="643"/>
                  </a:lnTo>
                  <a:lnTo>
                    <a:pt x="7168" y="656"/>
                  </a:lnTo>
                  <a:lnTo>
                    <a:pt x="7150" y="668"/>
                  </a:lnTo>
                  <a:lnTo>
                    <a:pt x="7133" y="677"/>
                  </a:lnTo>
                  <a:lnTo>
                    <a:pt x="7116" y="687"/>
                  </a:lnTo>
                  <a:lnTo>
                    <a:pt x="7097" y="697"/>
                  </a:lnTo>
                  <a:lnTo>
                    <a:pt x="7079" y="702"/>
                  </a:lnTo>
                  <a:lnTo>
                    <a:pt x="7062" y="706"/>
                  </a:lnTo>
                  <a:lnTo>
                    <a:pt x="7045" y="710"/>
                  </a:lnTo>
                  <a:lnTo>
                    <a:pt x="7010" y="716"/>
                  </a:lnTo>
                  <a:lnTo>
                    <a:pt x="6976" y="720"/>
                  </a:lnTo>
                  <a:lnTo>
                    <a:pt x="6941" y="720"/>
                  </a:lnTo>
                  <a:lnTo>
                    <a:pt x="6908" y="716"/>
                  </a:lnTo>
                  <a:lnTo>
                    <a:pt x="6874" y="712"/>
                  </a:lnTo>
                  <a:lnTo>
                    <a:pt x="6841" y="706"/>
                  </a:lnTo>
                  <a:lnTo>
                    <a:pt x="6809" y="698"/>
                  </a:lnTo>
                  <a:lnTo>
                    <a:pt x="6776" y="689"/>
                  </a:lnTo>
                  <a:lnTo>
                    <a:pt x="6743" y="679"/>
                  </a:lnTo>
                  <a:lnTo>
                    <a:pt x="6713" y="668"/>
                  </a:lnTo>
                  <a:lnTo>
                    <a:pt x="6680" y="656"/>
                  </a:lnTo>
                  <a:lnTo>
                    <a:pt x="6617" y="631"/>
                  </a:lnTo>
                  <a:lnTo>
                    <a:pt x="6553" y="604"/>
                  </a:lnTo>
                  <a:lnTo>
                    <a:pt x="6536" y="599"/>
                  </a:lnTo>
                  <a:lnTo>
                    <a:pt x="6519" y="589"/>
                  </a:lnTo>
                  <a:lnTo>
                    <a:pt x="6486" y="572"/>
                  </a:lnTo>
                  <a:lnTo>
                    <a:pt x="6453" y="553"/>
                  </a:lnTo>
                  <a:lnTo>
                    <a:pt x="6421" y="531"/>
                  </a:lnTo>
                  <a:lnTo>
                    <a:pt x="6390" y="510"/>
                  </a:lnTo>
                  <a:lnTo>
                    <a:pt x="6357" y="487"/>
                  </a:lnTo>
                  <a:lnTo>
                    <a:pt x="6294" y="441"/>
                  </a:lnTo>
                  <a:lnTo>
                    <a:pt x="6263" y="418"/>
                  </a:lnTo>
                  <a:lnTo>
                    <a:pt x="6232" y="395"/>
                  </a:lnTo>
                  <a:lnTo>
                    <a:pt x="6202" y="376"/>
                  </a:lnTo>
                  <a:lnTo>
                    <a:pt x="6173" y="357"/>
                  </a:lnTo>
                  <a:lnTo>
                    <a:pt x="6142" y="339"/>
                  </a:lnTo>
                  <a:lnTo>
                    <a:pt x="6113" y="324"/>
                  </a:lnTo>
                  <a:lnTo>
                    <a:pt x="6098" y="316"/>
                  </a:lnTo>
                  <a:lnTo>
                    <a:pt x="6085" y="311"/>
                  </a:lnTo>
                  <a:lnTo>
                    <a:pt x="6069" y="307"/>
                  </a:lnTo>
                  <a:lnTo>
                    <a:pt x="6056" y="301"/>
                  </a:lnTo>
                  <a:lnTo>
                    <a:pt x="6042" y="297"/>
                  </a:lnTo>
                  <a:lnTo>
                    <a:pt x="6029" y="295"/>
                  </a:lnTo>
                  <a:lnTo>
                    <a:pt x="6014" y="293"/>
                  </a:lnTo>
                  <a:lnTo>
                    <a:pt x="6000" y="292"/>
                  </a:lnTo>
                  <a:lnTo>
                    <a:pt x="5971" y="292"/>
                  </a:lnTo>
                  <a:lnTo>
                    <a:pt x="5943" y="292"/>
                  </a:lnTo>
                  <a:lnTo>
                    <a:pt x="5914" y="295"/>
                  </a:lnTo>
                  <a:lnTo>
                    <a:pt x="5883" y="301"/>
                  </a:lnTo>
                  <a:lnTo>
                    <a:pt x="5852" y="305"/>
                  </a:lnTo>
                  <a:lnTo>
                    <a:pt x="5820" y="313"/>
                  </a:lnTo>
                  <a:lnTo>
                    <a:pt x="5789" y="318"/>
                  </a:lnTo>
                  <a:lnTo>
                    <a:pt x="5756" y="324"/>
                  </a:lnTo>
                  <a:lnTo>
                    <a:pt x="5724" y="330"/>
                  </a:lnTo>
                  <a:lnTo>
                    <a:pt x="5691" y="334"/>
                  </a:lnTo>
                  <a:lnTo>
                    <a:pt x="5656" y="338"/>
                  </a:lnTo>
                  <a:lnTo>
                    <a:pt x="5624" y="338"/>
                  </a:lnTo>
                  <a:lnTo>
                    <a:pt x="5607" y="336"/>
                  </a:lnTo>
                  <a:lnTo>
                    <a:pt x="5589" y="334"/>
                  </a:lnTo>
                  <a:lnTo>
                    <a:pt x="5570" y="332"/>
                  </a:lnTo>
                  <a:lnTo>
                    <a:pt x="5553" y="328"/>
                  </a:lnTo>
                  <a:lnTo>
                    <a:pt x="5535" y="324"/>
                  </a:lnTo>
                  <a:lnTo>
                    <a:pt x="5516" y="316"/>
                  </a:lnTo>
                  <a:lnTo>
                    <a:pt x="5499" y="309"/>
                  </a:lnTo>
                  <a:lnTo>
                    <a:pt x="5482" y="301"/>
                  </a:lnTo>
                  <a:lnTo>
                    <a:pt x="5464" y="292"/>
                  </a:lnTo>
                  <a:lnTo>
                    <a:pt x="5449" y="282"/>
                  </a:lnTo>
                  <a:lnTo>
                    <a:pt x="5432" y="270"/>
                  </a:lnTo>
                  <a:lnTo>
                    <a:pt x="5415" y="259"/>
                  </a:lnTo>
                  <a:lnTo>
                    <a:pt x="5384" y="236"/>
                  </a:lnTo>
                  <a:lnTo>
                    <a:pt x="5351" y="211"/>
                  </a:lnTo>
                  <a:lnTo>
                    <a:pt x="5320" y="186"/>
                  </a:lnTo>
                  <a:lnTo>
                    <a:pt x="5290" y="163"/>
                  </a:lnTo>
                  <a:lnTo>
                    <a:pt x="5259" y="140"/>
                  </a:lnTo>
                  <a:lnTo>
                    <a:pt x="5228" y="119"/>
                  </a:lnTo>
                  <a:lnTo>
                    <a:pt x="5215" y="109"/>
                  </a:lnTo>
                  <a:lnTo>
                    <a:pt x="5199" y="100"/>
                  </a:lnTo>
                  <a:lnTo>
                    <a:pt x="5186" y="92"/>
                  </a:lnTo>
                  <a:lnTo>
                    <a:pt x="5173" y="86"/>
                  </a:lnTo>
                  <a:lnTo>
                    <a:pt x="5159" y="80"/>
                  </a:lnTo>
                  <a:lnTo>
                    <a:pt x="5146" y="76"/>
                  </a:lnTo>
                  <a:lnTo>
                    <a:pt x="5132" y="73"/>
                  </a:lnTo>
                  <a:lnTo>
                    <a:pt x="5121" y="71"/>
                  </a:lnTo>
                  <a:lnTo>
                    <a:pt x="5109" y="71"/>
                  </a:lnTo>
                  <a:lnTo>
                    <a:pt x="5096" y="71"/>
                  </a:lnTo>
                  <a:lnTo>
                    <a:pt x="5084" y="73"/>
                  </a:lnTo>
                  <a:lnTo>
                    <a:pt x="5073" y="75"/>
                  </a:lnTo>
                  <a:lnTo>
                    <a:pt x="5061" y="80"/>
                  </a:lnTo>
                  <a:lnTo>
                    <a:pt x="5048" y="86"/>
                  </a:lnTo>
                  <a:lnTo>
                    <a:pt x="5034" y="96"/>
                  </a:lnTo>
                  <a:lnTo>
                    <a:pt x="5021" y="105"/>
                  </a:lnTo>
                  <a:lnTo>
                    <a:pt x="5006" y="119"/>
                  </a:lnTo>
                  <a:lnTo>
                    <a:pt x="4992" y="132"/>
                  </a:lnTo>
                  <a:lnTo>
                    <a:pt x="4977" y="149"/>
                  </a:lnTo>
                  <a:lnTo>
                    <a:pt x="4961" y="167"/>
                  </a:lnTo>
                  <a:lnTo>
                    <a:pt x="4946" y="184"/>
                  </a:lnTo>
                  <a:lnTo>
                    <a:pt x="4931" y="205"/>
                  </a:lnTo>
                  <a:lnTo>
                    <a:pt x="4915" y="226"/>
                  </a:lnTo>
                  <a:lnTo>
                    <a:pt x="4900" y="247"/>
                  </a:lnTo>
                  <a:lnTo>
                    <a:pt x="4869" y="293"/>
                  </a:lnTo>
                  <a:lnTo>
                    <a:pt x="4838" y="339"/>
                  </a:lnTo>
                  <a:lnTo>
                    <a:pt x="4806" y="387"/>
                  </a:lnTo>
                  <a:lnTo>
                    <a:pt x="4775" y="435"/>
                  </a:lnTo>
                  <a:lnTo>
                    <a:pt x="4760" y="459"/>
                  </a:lnTo>
                  <a:lnTo>
                    <a:pt x="4742" y="482"/>
                  </a:lnTo>
                  <a:lnTo>
                    <a:pt x="4727" y="503"/>
                  </a:lnTo>
                  <a:lnTo>
                    <a:pt x="4710" y="526"/>
                  </a:lnTo>
                  <a:lnTo>
                    <a:pt x="4694" y="545"/>
                  </a:lnTo>
                  <a:lnTo>
                    <a:pt x="4677" y="564"/>
                  </a:lnTo>
                  <a:lnTo>
                    <a:pt x="4660" y="583"/>
                  </a:lnTo>
                  <a:lnTo>
                    <a:pt x="4645" y="601"/>
                  </a:lnTo>
                  <a:lnTo>
                    <a:pt x="4625" y="616"/>
                  </a:lnTo>
                  <a:lnTo>
                    <a:pt x="4608" y="629"/>
                  </a:lnTo>
                  <a:lnTo>
                    <a:pt x="4591" y="643"/>
                  </a:lnTo>
                  <a:lnTo>
                    <a:pt x="4572" y="652"/>
                  </a:lnTo>
                  <a:lnTo>
                    <a:pt x="4554" y="660"/>
                  </a:lnTo>
                  <a:lnTo>
                    <a:pt x="4535" y="666"/>
                  </a:lnTo>
                  <a:lnTo>
                    <a:pt x="4518" y="672"/>
                  </a:lnTo>
                  <a:lnTo>
                    <a:pt x="4499" y="675"/>
                  </a:lnTo>
                  <a:lnTo>
                    <a:pt x="4481" y="677"/>
                  </a:lnTo>
                  <a:lnTo>
                    <a:pt x="4464" y="679"/>
                  </a:lnTo>
                  <a:lnTo>
                    <a:pt x="4447" y="679"/>
                  </a:lnTo>
                  <a:lnTo>
                    <a:pt x="4429" y="679"/>
                  </a:lnTo>
                  <a:lnTo>
                    <a:pt x="4410" y="677"/>
                  </a:lnTo>
                  <a:lnTo>
                    <a:pt x="4393" y="675"/>
                  </a:lnTo>
                  <a:lnTo>
                    <a:pt x="4360" y="668"/>
                  </a:lnTo>
                  <a:lnTo>
                    <a:pt x="4326" y="660"/>
                  </a:lnTo>
                  <a:lnTo>
                    <a:pt x="4293" y="649"/>
                  </a:lnTo>
                  <a:lnTo>
                    <a:pt x="4262" y="637"/>
                  </a:lnTo>
                  <a:lnTo>
                    <a:pt x="4230" y="626"/>
                  </a:lnTo>
                  <a:lnTo>
                    <a:pt x="4199" y="612"/>
                  </a:lnTo>
                  <a:lnTo>
                    <a:pt x="4168" y="601"/>
                  </a:lnTo>
                  <a:lnTo>
                    <a:pt x="4138" y="589"/>
                  </a:lnTo>
                  <a:lnTo>
                    <a:pt x="4109" y="579"/>
                  </a:lnTo>
                  <a:lnTo>
                    <a:pt x="4078" y="572"/>
                  </a:lnTo>
                  <a:lnTo>
                    <a:pt x="4049" y="566"/>
                  </a:lnTo>
                  <a:lnTo>
                    <a:pt x="3923" y="545"/>
                  </a:lnTo>
                  <a:lnTo>
                    <a:pt x="3798" y="526"/>
                  </a:lnTo>
                  <a:lnTo>
                    <a:pt x="3673" y="507"/>
                  </a:lnTo>
                  <a:lnTo>
                    <a:pt x="3611" y="499"/>
                  </a:lnTo>
                  <a:lnTo>
                    <a:pt x="3548" y="491"/>
                  </a:lnTo>
                  <a:lnTo>
                    <a:pt x="3517" y="487"/>
                  </a:lnTo>
                  <a:lnTo>
                    <a:pt x="3487" y="485"/>
                  </a:lnTo>
                  <a:lnTo>
                    <a:pt x="3425" y="482"/>
                  </a:lnTo>
                  <a:lnTo>
                    <a:pt x="3362" y="480"/>
                  </a:lnTo>
                  <a:lnTo>
                    <a:pt x="3299" y="478"/>
                  </a:lnTo>
                  <a:lnTo>
                    <a:pt x="3235" y="474"/>
                  </a:lnTo>
                  <a:lnTo>
                    <a:pt x="3172" y="470"/>
                  </a:lnTo>
                  <a:lnTo>
                    <a:pt x="3139" y="466"/>
                  </a:lnTo>
                  <a:lnTo>
                    <a:pt x="3106" y="462"/>
                  </a:lnTo>
                  <a:lnTo>
                    <a:pt x="3074" y="457"/>
                  </a:lnTo>
                  <a:lnTo>
                    <a:pt x="3041" y="451"/>
                  </a:lnTo>
                  <a:lnTo>
                    <a:pt x="3009" y="441"/>
                  </a:lnTo>
                  <a:lnTo>
                    <a:pt x="2976" y="434"/>
                  </a:lnTo>
                  <a:lnTo>
                    <a:pt x="2943" y="422"/>
                  </a:lnTo>
                  <a:lnTo>
                    <a:pt x="2913" y="412"/>
                  </a:lnTo>
                  <a:lnTo>
                    <a:pt x="2880" y="399"/>
                  </a:lnTo>
                  <a:lnTo>
                    <a:pt x="2847" y="387"/>
                  </a:lnTo>
                  <a:lnTo>
                    <a:pt x="2784" y="363"/>
                  </a:lnTo>
                  <a:lnTo>
                    <a:pt x="2722" y="336"/>
                  </a:lnTo>
                  <a:lnTo>
                    <a:pt x="2661" y="313"/>
                  </a:lnTo>
                  <a:lnTo>
                    <a:pt x="2630" y="301"/>
                  </a:lnTo>
                  <a:lnTo>
                    <a:pt x="2600" y="290"/>
                  </a:lnTo>
                  <a:lnTo>
                    <a:pt x="2569" y="280"/>
                  </a:lnTo>
                  <a:lnTo>
                    <a:pt x="2538" y="272"/>
                  </a:lnTo>
                  <a:lnTo>
                    <a:pt x="2477" y="255"/>
                  </a:lnTo>
                  <a:lnTo>
                    <a:pt x="2413" y="240"/>
                  </a:lnTo>
                  <a:lnTo>
                    <a:pt x="2352" y="224"/>
                  </a:lnTo>
                  <a:lnTo>
                    <a:pt x="2290" y="213"/>
                  </a:lnTo>
                  <a:lnTo>
                    <a:pt x="2229" y="201"/>
                  </a:lnTo>
                  <a:lnTo>
                    <a:pt x="2166" y="194"/>
                  </a:lnTo>
                  <a:lnTo>
                    <a:pt x="2137" y="190"/>
                  </a:lnTo>
                  <a:lnTo>
                    <a:pt x="2106" y="188"/>
                  </a:lnTo>
                  <a:lnTo>
                    <a:pt x="2075" y="186"/>
                  </a:lnTo>
                  <a:lnTo>
                    <a:pt x="2045" y="184"/>
                  </a:lnTo>
                  <a:lnTo>
                    <a:pt x="1983" y="184"/>
                  </a:lnTo>
                  <a:lnTo>
                    <a:pt x="1922" y="186"/>
                  </a:lnTo>
                  <a:lnTo>
                    <a:pt x="1858" y="190"/>
                  </a:lnTo>
                  <a:lnTo>
                    <a:pt x="1830" y="192"/>
                  </a:lnTo>
                  <a:lnTo>
                    <a:pt x="1799" y="196"/>
                  </a:lnTo>
                  <a:lnTo>
                    <a:pt x="1768" y="199"/>
                  </a:lnTo>
                  <a:lnTo>
                    <a:pt x="1737" y="203"/>
                  </a:lnTo>
                  <a:lnTo>
                    <a:pt x="1707" y="209"/>
                  </a:lnTo>
                  <a:lnTo>
                    <a:pt x="1676" y="217"/>
                  </a:lnTo>
                  <a:lnTo>
                    <a:pt x="1645" y="224"/>
                  </a:lnTo>
                  <a:lnTo>
                    <a:pt x="1615" y="232"/>
                  </a:lnTo>
                  <a:lnTo>
                    <a:pt x="1586" y="242"/>
                  </a:lnTo>
                  <a:lnTo>
                    <a:pt x="1555" y="251"/>
                  </a:lnTo>
                  <a:lnTo>
                    <a:pt x="1540" y="257"/>
                  </a:lnTo>
                  <a:lnTo>
                    <a:pt x="1526" y="263"/>
                  </a:lnTo>
                  <a:lnTo>
                    <a:pt x="1497" y="278"/>
                  </a:lnTo>
                  <a:lnTo>
                    <a:pt x="1467" y="295"/>
                  </a:lnTo>
                  <a:lnTo>
                    <a:pt x="1436" y="313"/>
                  </a:lnTo>
                  <a:lnTo>
                    <a:pt x="1405" y="334"/>
                  </a:lnTo>
                  <a:lnTo>
                    <a:pt x="1375" y="355"/>
                  </a:lnTo>
                  <a:lnTo>
                    <a:pt x="1311" y="401"/>
                  </a:lnTo>
                  <a:lnTo>
                    <a:pt x="1280" y="424"/>
                  </a:lnTo>
                  <a:lnTo>
                    <a:pt x="1248" y="445"/>
                  </a:lnTo>
                  <a:lnTo>
                    <a:pt x="1215" y="466"/>
                  </a:lnTo>
                  <a:lnTo>
                    <a:pt x="1182" y="487"/>
                  </a:lnTo>
                  <a:lnTo>
                    <a:pt x="1150" y="505"/>
                  </a:lnTo>
                  <a:lnTo>
                    <a:pt x="1115" y="520"/>
                  </a:lnTo>
                  <a:lnTo>
                    <a:pt x="1098" y="528"/>
                  </a:lnTo>
                  <a:lnTo>
                    <a:pt x="1081" y="533"/>
                  </a:lnTo>
                  <a:lnTo>
                    <a:pt x="1063" y="539"/>
                  </a:lnTo>
                  <a:lnTo>
                    <a:pt x="1046" y="545"/>
                  </a:lnTo>
                  <a:lnTo>
                    <a:pt x="1029" y="547"/>
                  </a:lnTo>
                  <a:lnTo>
                    <a:pt x="1012" y="551"/>
                  </a:lnTo>
                  <a:lnTo>
                    <a:pt x="994" y="551"/>
                  </a:lnTo>
                  <a:lnTo>
                    <a:pt x="977" y="553"/>
                  </a:lnTo>
                  <a:lnTo>
                    <a:pt x="960" y="553"/>
                  </a:lnTo>
                  <a:lnTo>
                    <a:pt x="941" y="551"/>
                  </a:lnTo>
                  <a:lnTo>
                    <a:pt x="908" y="547"/>
                  </a:lnTo>
                  <a:lnTo>
                    <a:pt x="875" y="541"/>
                  </a:lnTo>
                  <a:lnTo>
                    <a:pt x="843" y="533"/>
                  </a:lnTo>
                  <a:lnTo>
                    <a:pt x="810" y="526"/>
                  </a:lnTo>
                  <a:lnTo>
                    <a:pt x="779" y="516"/>
                  </a:lnTo>
                  <a:lnTo>
                    <a:pt x="749" y="508"/>
                  </a:lnTo>
                  <a:lnTo>
                    <a:pt x="718" y="501"/>
                  </a:lnTo>
                  <a:lnTo>
                    <a:pt x="687" y="493"/>
                  </a:lnTo>
                  <a:lnTo>
                    <a:pt x="658" y="487"/>
                  </a:lnTo>
                  <a:lnTo>
                    <a:pt x="629" y="483"/>
                  </a:lnTo>
                  <a:lnTo>
                    <a:pt x="601" y="482"/>
                  </a:lnTo>
                  <a:lnTo>
                    <a:pt x="587" y="482"/>
                  </a:lnTo>
                  <a:lnTo>
                    <a:pt x="572" y="482"/>
                  </a:lnTo>
                  <a:lnTo>
                    <a:pt x="558" y="483"/>
                  </a:lnTo>
                  <a:lnTo>
                    <a:pt x="545" y="485"/>
                  </a:lnTo>
                  <a:lnTo>
                    <a:pt x="516" y="493"/>
                  </a:lnTo>
                  <a:lnTo>
                    <a:pt x="487" y="503"/>
                  </a:lnTo>
                  <a:lnTo>
                    <a:pt x="457" y="514"/>
                  </a:lnTo>
                  <a:lnTo>
                    <a:pt x="428" y="526"/>
                  </a:lnTo>
                  <a:lnTo>
                    <a:pt x="397" y="541"/>
                  </a:lnTo>
                  <a:lnTo>
                    <a:pt x="366" y="556"/>
                  </a:lnTo>
                  <a:lnTo>
                    <a:pt x="336" y="574"/>
                  </a:lnTo>
                  <a:lnTo>
                    <a:pt x="305" y="593"/>
                  </a:lnTo>
                  <a:lnTo>
                    <a:pt x="242" y="631"/>
                  </a:lnTo>
                  <a:lnTo>
                    <a:pt x="178" y="670"/>
                  </a:lnTo>
                  <a:lnTo>
                    <a:pt x="148" y="689"/>
                  </a:lnTo>
                  <a:lnTo>
                    <a:pt x="115" y="708"/>
                  </a:lnTo>
                  <a:lnTo>
                    <a:pt x="82" y="727"/>
                  </a:lnTo>
                  <a:lnTo>
                    <a:pt x="52" y="743"/>
                  </a:lnTo>
                  <a:lnTo>
                    <a:pt x="38" y="748"/>
                  </a:lnTo>
                  <a:lnTo>
                    <a:pt x="25" y="746"/>
                  </a:lnTo>
                  <a:lnTo>
                    <a:pt x="13" y="741"/>
                  </a:lnTo>
                  <a:lnTo>
                    <a:pt x="4" y="729"/>
                  </a:lnTo>
                  <a:lnTo>
                    <a:pt x="0" y="716"/>
                  </a:lnTo>
                  <a:lnTo>
                    <a:pt x="2" y="702"/>
                  </a:lnTo>
                  <a:lnTo>
                    <a:pt x="7" y="689"/>
                  </a:lnTo>
                  <a:lnTo>
                    <a:pt x="17" y="681"/>
                  </a:lnTo>
                  <a:lnTo>
                    <a:pt x="17" y="681"/>
                  </a:lnTo>
                  <a:close/>
                </a:path>
              </a:pathLst>
            </a:custGeom>
            <a:solidFill>
              <a:srgbClr val="E46C0A"/>
            </a:solidFill>
            <a:ln w="1588">
              <a:solidFill>
                <a:srgbClr val="E46C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3" name="Freeform 12"/>
            <p:cNvSpPr>
              <a:spLocks/>
            </p:cNvSpPr>
            <p:nvPr/>
          </p:nvSpPr>
          <p:spPr bwMode="auto">
            <a:xfrm>
              <a:off x="1354138" y="2057400"/>
              <a:ext cx="88900" cy="88900"/>
            </a:xfrm>
            <a:custGeom>
              <a:avLst/>
              <a:gdLst>
                <a:gd name="T0" fmla="*/ 111 w 111"/>
                <a:gd name="T1" fmla="*/ 56 h 112"/>
                <a:gd name="T2" fmla="*/ 109 w 111"/>
                <a:gd name="T3" fmla="*/ 66 h 112"/>
                <a:gd name="T4" fmla="*/ 105 w 111"/>
                <a:gd name="T5" fmla="*/ 77 h 112"/>
                <a:gd name="T6" fmla="*/ 94 w 111"/>
                <a:gd name="T7" fmla="*/ 94 h 112"/>
                <a:gd name="T8" fmla="*/ 76 w 111"/>
                <a:gd name="T9" fmla="*/ 106 h 112"/>
                <a:gd name="T10" fmla="*/ 65 w 111"/>
                <a:gd name="T11" fmla="*/ 110 h 112"/>
                <a:gd name="T12" fmla="*/ 55 w 111"/>
                <a:gd name="T13" fmla="*/ 112 h 112"/>
                <a:gd name="T14" fmla="*/ 44 w 111"/>
                <a:gd name="T15" fmla="*/ 110 h 112"/>
                <a:gd name="T16" fmla="*/ 32 w 111"/>
                <a:gd name="T17" fmla="*/ 106 h 112"/>
                <a:gd name="T18" fmla="*/ 15 w 111"/>
                <a:gd name="T19" fmla="*/ 94 h 112"/>
                <a:gd name="T20" fmla="*/ 3 w 111"/>
                <a:gd name="T21" fmla="*/ 77 h 112"/>
                <a:gd name="T22" fmla="*/ 0 w 111"/>
                <a:gd name="T23" fmla="*/ 66 h 112"/>
                <a:gd name="T24" fmla="*/ 0 w 111"/>
                <a:gd name="T25" fmla="*/ 56 h 112"/>
                <a:gd name="T26" fmla="*/ 0 w 111"/>
                <a:gd name="T27" fmla="*/ 44 h 112"/>
                <a:gd name="T28" fmla="*/ 3 w 111"/>
                <a:gd name="T29" fmla="*/ 33 h 112"/>
                <a:gd name="T30" fmla="*/ 15 w 111"/>
                <a:gd name="T31" fmla="*/ 16 h 112"/>
                <a:gd name="T32" fmla="*/ 32 w 111"/>
                <a:gd name="T33" fmla="*/ 4 h 112"/>
                <a:gd name="T34" fmla="*/ 44 w 111"/>
                <a:gd name="T35" fmla="*/ 0 h 112"/>
                <a:gd name="T36" fmla="*/ 55 w 111"/>
                <a:gd name="T37" fmla="*/ 0 h 112"/>
                <a:gd name="T38" fmla="*/ 65 w 111"/>
                <a:gd name="T39" fmla="*/ 0 h 112"/>
                <a:gd name="T40" fmla="*/ 76 w 111"/>
                <a:gd name="T41" fmla="*/ 4 h 112"/>
                <a:gd name="T42" fmla="*/ 94 w 111"/>
                <a:gd name="T43" fmla="*/ 16 h 112"/>
                <a:gd name="T44" fmla="*/ 105 w 111"/>
                <a:gd name="T45" fmla="*/ 33 h 112"/>
                <a:gd name="T46" fmla="*/ 109 w 111"/>
                <a:gd name="T47" fmla="*/ 44 h 112"/>
                <a:gd name="T48" fmla="*/ 111 w 111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2">
                  <a:moveTo>
                    <a:pt x="111" y="56"/>
                  </a:moveTo>
                  <a:lnTo>
                    <a:pt x="109" y="66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6" y="106"/>
                  </a:lnTo>
                  <a:lnTo>
                    <a:pt x="65" y="110"/>
                  </a:lnTo>
                  <a:lnTo>
                    <a:pt x="55" y="112"/>
                  </a:lnTo>
                  <a:lnTo>
                    <a:pt x="44" y="110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3" y="77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15" y="16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4"/>
                  </a:lnTo>
                  <a:lnTo>
                    <a:pt x="94" y="16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4" name="Freeform 13"/>
            <p:cNvSpPr>
              <a:spLocks/>
            </p:cNvSpPr>
            <p:nvPr/>
          </p:nvSpPr>
          <p:spPr bwMode="auto">
            <a:xfrm>
              <a:off x="1354138" y="2057400"/>
              <a:ext cx="88900" cy="88900"/>
            </a:xfrm>
            <a:custGeom>
              <a:avLst/>
              <a:gdLst>
                <a:gd name="T0" fmla="*/ 111 w 111"/>
                <a:gd name="T1" fmla="*/ 56 h 112"/>
                <a:gd name="T2" fmla="*/ 109 w 111"/>
                <a:gd name="T3" fmla="*/ 66 h 112"/>
                <a:gd name="T4" fmla="*/ 105 w 111"/>
                <a:gd name="T5" fmla="*/ 77 h 112"/>
                <a:gd name="T6" fmla="*/ 94 w 111"/>
                <a:gd name="T7" fmla="*/ 94 h 112"/>
                <a:gd name="T8" fmla="*/ 76 w 111"/>
                <a:gd name="T9" fmla="*/ 106 h 112"/>
                <a:gd name="T10" fmla="*/ 65 w 111"/>
                <a:gd name="T11" fmla="*/ 110 h 112"/>
                <a:gd name="T12" fmla="*/ 55 w 111"/>
                <a:gd name="T13" fmla="*/ 112 h 112"/>
                <a:gd name="T14" fmla="*/ 44 w 111"/>
                <a:gd name="T15" fmla="*/ 110 h 112"/>
                <a:gd name="T16" fmla="*/ 32 w 111"/>
                <a:gd name="T17" fmla="*/ 106 h 112"/>
                <a:gd name="T18" fmla="*/ 15 w 111"/>
                <a:gd name="T19" fmla="*/ 94 h 112"/>
                <a:gd name="T20" fmla="*/ 3 w 111"/>
                <a:gd name="T21" fmla="*/ 77 h 112"/>
                <a:gd name="T22" fmla="*/ 0 w 111"/>
                <a:gd name="T23" fmla="*/ 66 h 112"/>
                <a:gd name="T24" fmla="*/ 0 w 111"/>
                <a:gd name="T25" fmla="*/ 56 h 112"/>
                <a:gd name="T26" fmla="*/ 0 w 111"/>
                <a:gd name="T27" fmla="*/ 44 h 112"/>
                <a:gd name="T28" fmla="*/ 3 w 111"/>
                <a:gd name="T29" fmla="*/ 33 h 112"/>
                <a:gd name="T30" fmla="*/ 15 w 111"/>
                <a:gd name="T31" fmla="*/ 16 h 112"/>
                <a:gd name="T32" fmla="*/ 32 w 111"/>
                <a:gd name="T33" fmla="*/ 4 h 112"/>
                <a:gd name="T34" fmla="*/ 44 w 111"/>
                <a:gd name="T35" fmla="*/ 0 h 112"/>
                <a:gd name="T36" fmla="*/ 55 w 111"/>
                <a:gd name="T37" fmla="*/ 0 h 112"/>
                <a:gd name="T38" fmla="*/ 65 w 111"/>
                <a:gd name="T39" fmla="*/ 0 h 112"/>
                <a:gd name="T40" fmla="*/ 76 w 111"/>
                <a:gd name="T41" fmla="*/ 4 h 112"/>
                <a:gd name="T42" fmla="*/ 94 w 111"/>
                <a:gd name="T43" fmla="*/ 16 h 112"/>
                <a:gd name="T44" fmla="*/ 105 w 111"/>
                <a:gd name="T45" fmla="*/ 33 h 112"/>
                <a:gd name="T46" fmla="*/ 109 w 111"/>
                <a:gd name="T47" fmla="*/ 44 h 112"/>
                <a:gd name="T48" fmla="*/ 111 w 111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2">
                  <a:moveTo>
                    <a:pt x="111" y="56"/>
                  </a:moveTo>
                  <a:lnTo>
                    <a:pt x="109" y="66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6" y="106"/>
                  </a:lnTo>
                  <a:lnTo>
                    <a:pt x="65" y="110"/>
                  </a:lnTo>
                  <a:lnTo>
                    <a:pt x="55" y="112"/>
                  </a:lnTo>
                  <a:lnTo>
                    <a:pt x="44" y="110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3" y="77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15" y="16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4"/>
                  </a:lnTo>
                  <a:lnTo>
                    <a:pt x="94" y="16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5" name="Freeform 14"/>
            <p:cNvSpPr>
              <a:spLocks/>
            </p:cNvSpPr>
            <p:nvPr/>
          </p:nvSpPr>
          <p:spPr bwMode="auto">
            <a:xfrm>
              <a:off x="1754188" y="1851025"/>
              <a:ext cx="88900" cy="87312"/>
            </a:xfrm>
            <a:custGeom>
              <a:avLst/>
              <a:gdLst>
                <a:gd name="T0" fmla="*/ 111 w 111"/>
                <a:gd name="T1" fmla="*/ 56 h 112"/>
                <a:gd name="T2" fmla="*/ 109 w 111"/>
                <a:gd name="T3" fmla="*/ 65 h 112"/>
                <a:gd name="T4" fmla="*/ 105 w 111"/>
                <a:gd name="T5" fmla="*/ 77 h 112"/>
                <a:gd name="T6" fmla="*/ 94 w 111"/>
                <a:gd name="T7" fmla="*/ 94 h 112"/>
                <a:gd name="T8" fmla="*/ 76 w 111"/>
                <a:gd name="T9" fmla="*/ 106 h 112"/>
                <a:gd name="T10" fmla="*/ 65 w 111"/>
                <a:gd name="T11" fmla="*/ 110 h 112"/>
                <a:gd name="T12" fmla="*/ 55 w 111"/>
                <a:gd name="T13" fmla="*/ 112 h 112"/>
                <a:gd name="T14" fmla="*/ 44 w 111"/>
                <a:gd name="T15" fmla="*/ 110 h 112"/>
                <a:gd name="T16" fmla="*/ 32 w 111"/>
                <a:gd name="T17" fmla="*/ 106 h 112"/>
                <a:gd name="T18" fmla="*/ 15 w 111"/>
                <a:gd name="T19" fmla="*/ 94 h 112"/>
                <a:gd name="T20" fmla="*/ 3 w 111"/>
                <a:gd name="T21" fmla="*/ 77 h 112"/>
                <a:gd name="T22" fmla="*/ 0 w 111"/>
                <a:gd name="T23" fmla="*/ 65 h 112"/>
                <a:gd name="T24" fmla="*/ 0 w 111"/>
                <a:gd name="T25" fmla="*/ 56 h 112"/>
                <a:gd name="T26" fmla="*/ 0 w 111"/>
                <a:gd name="T27" fmla="*/ 44 h 112"/>
                <a:gd name="T28" fmla="*/ 3 w 111"/>
                <a:gd name="T29" fmla="*/ 33 h 112"/>
                <a:gd name="T30" fmla="*/ 15 w 111"/>
                <a:gd name="T31" fmla="*/ 16 h 112"/>
                <a:gd name="T32" fmla="*/ 32 w 111"/>
                <a:gd name="T33" fmla="*/ 4 h 112"/>
                <a:gd name="T34" fmla="*/ 44 w 111"/>
                <a:gd name="T35" fmla="*/ 0 h 112"/>
                <a:gd name="T36" fmla="*/ 55 w 111"/>
                <a:gd name="T37" fmla="*/ 0 h 112"/>
                <a:gd name="T38" fmla="*/ 65 w 111"/>
                <a:gd name="T39" fmla="*/ 0 h 112"/>
                <a:gd name="T40" fmla="*/ 76 w 111"/>
                <a:gd name="T41" fmla="*/ 4 h 112"/>
                <a:gd name="T42" fmla="*/ 94 w 111"/>
                <a:gd name="T43" fmla="*/ 16 h 112"/>
                <a:gd name="T44" fmla="*/ 105 w 111"/>
                <a:gd name="T45" fmla="*/ 33 h 112"/>
                <a:gd name="T46" fmla="*/ 109 w 111"/>
                <a:gd name="T47" fmla="*/ 44 h 112"/>
                <a:gd name="T48" fmla="*/ 111 w 111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2">
                  <a:moveTo>
                    <a:pt x="111" y="56"/>
                  </a:moveTo>
                  <a:lnTo>
                    <a:pt x="109" y="65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6" y="106"/>
                  </a:lnTo>
                  <a:lnTo>
                    <a:pt x="65" y="110"/>
                  </a:lnTo>
                  <a:lnTo>
                    <a:pt x="55" y="112"/>
                  </a:lnTo>
                  <a:lnTo>
                    <a:pt x="44" y="110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3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15" y="16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4"/>
                  </a:lnTo>
                  <a:lnTo>
                    <a:pt x="94" y="16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6" name="Freeform 15"/>
            <p:cNvSpPr>
              <a:spLocks/>
            </p:cNvSpPr>
            <p:nvPr/>
          </p:nvSpPr>
          <p:spPr bwMode="auto">
            <a:xfrm>
              <a:off x="1754188" y="1851025"/>
              <a:ext cx="88900" cy="87312"/>
            </a:xfrm>
            <a:custGeom>
              <a:avLst/>
              <a:gdLst>
                <a:gd name="T0" fmla="*/ 111 w 111"/>
                <a:gd name="T1" fmla="*/ 56 h 112"/>
                <a:gd name="T2" fmla="*/ 109 w 111"/>
                <a:gd name="T3" fmla="*/ 65 h 112"/>
                <a:gd name="T4" fmla="*/ 105 w 111"/>
                <a:gd name="T5" fmla="*/ 77 h 112"/>
                <a:gd name="T6" fmla="*/ 94 w 111"/>
                <a:gd name="T7" fmla="*/ 94 h 112"/>
                <a:gd name="T8" fmla="*/ 76 w 111"/>
                <a:gd name="T9" fmla="*/ 106 h 112"/>
                <a:gd name="T10" fmla="*/ 65 w 111"/>
                <a:gd name="T11" fmla="*/ 110 h 112"/>
                <a:gd name="T12" fmla="*/ 55 w 111"/>
                <a:gd name="T13" fmla="*/ 112 h 112"/>
                <a:gd name="T14" fmla="*/ 44 w 111"/>
                <a:gd name="T15" fmla="*/ 110 h 112"/>
                <a:gd name="T16" fmla="*/ 32 w 111"/>
                <a:gd name="T17" fmla="*/ 106 h 112"/>
                <a:gd name="T18" fmla="*/ 15 w 111"/>
                <a:gd name="T19" fmla="*/ 94 h 112"/>
                <a:gd name="T20" fmla="*/ 3 w 111"/>
                <a:gd name="T21" fmla="*/ 77 h 112"/>
                <a:gd name="T22" fmla="*/ 0 w 111"/>
                <a:gd name="T23" fmla="*/ 65 h 112"/>
                <a:gd name="T24" fmla="*/ 0 w 111"/>
                <a:gd name="T25" fmla="*/ 56 h 112"/>
                <a:gd name="T26" fmla="*/ 0 w 111"/>
                <a:gd name="T27" fmla="*/ 44 h 112"/>
                <a:gd name="T28" fmla="*/ 3 w 111"/>
                <a:gd name="T29" fmla="*/ 33 h 112"/>
                <a:gd name="T30" fmla="*/ 15 w 111"/>
                <a:gd name="T31" fmla="*/ 16 h 112"/>
                <a:gd name="T32" fmla="*/ 32 w 111"/>
                <a:gd name="T33" fmla="*/ 4 h 112"/>
                <a:gd name="T34" fmla="*/ 44 w 111"/>
                <a:gd name="T35" fmla="*/ 0 h 112"/>
                <a:gd name="T36" fmla="*/ 55 w 111"/>
                <a:gd name="T37" fmla="*/ 0 h 112"/>
                <a:gd name="T38" fmla="*/ 65 w 111"/>
                <a:gd name="T39" fmla="*/ 0 h 112"/>
                <a:gd name="T40" fmla="*/ 76 w 111"/>
                <a:gd name="T41" fmla="*/ 4 h 112"/>
                <a:gd name="T42" fmla="*/ 94 w 111"/>
                <a:gd name="T43" fmla="*/ 16 h 112"/>
                <a:gd name="T44" fmla="*/ 105 w 111"/>
                <a:gd name="T45" fmla="*/ 33 h 112"/>
                <a:gd name="T46" fmla="*/ 109 w 111"/>
                <a:gd name="T47" fmla="*/ 44 h 112"/>
                <a:gd name="T48" fmla="*/ 111 w 111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2">
                  <a:moveTo>
                    <a:pt x="111" y="56"/>
                  </a:moveTo>
                  <a:lnTo>
                    <a:pt x="109" y="65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6" y="106"/>
                  </a:lnTo>
                  <a:lnTo>
                    <a:pt x="65" y="110"/>
                  </a:lnTo>
                  <a:lnTo>
                    <a:pt x="55" y="112"/>
                  </a:lnTo>
                  <a:lnTo>
                    <a:pt x="44" y="110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3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15" y="16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4"/>
                  </a:lnTo>
                  <a:lnTo>
                    <a:pt x="94" y="16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7" name="Freeform 16"/>
            <p:cNvSpPr>
              <a:spLocks/>
            </p:cNvSpPr>
            <p:nvPr/>
          </p:nvSpPr>
          <p:spPr bwMode="auto">
            <a:xfrm>
              <a:off x="2151063" y="1895475"/>
              <a:ext cx="88900" cy="88900"/>
            </a:xfrm>
            <a:custGeom>
              <a:avLst/>
              <a:gdLst>
                <a:gd name="T0" fmla="*/ 111 w 111"/>
                <a:gd name="T1" fmla="*/ 55 h 111"/>
                <a:gd name="T2" fmla="*/ 109 w 111"/>
                <a:gd name="T3" fmla="*/ 65 h 111"/>
                <a:gd name="T4" fmla="*/ 105 w 111"/>
                <a:gd name="T5" fmla="*/ 77 h 111"/>
                <a:gd name="T6" fmla="*/ 94 w 111"/>
                <a:gd name="T7" fmla="*/ 94 h 111"/>
                <a:gd name="T8" fmla="*/ 77 w 111"/>
                <a:gd name="T9" fmla="*/ 105 h 111"/>
                <a:gd name="T10" fmla="*/ 65 w 111"/>
                <a:gd name="T11" fmla="*/ 109 h 111"/>
                <a:gd name="T12" fmla="*/ 55 w 111"/>
                <a:gd name="T13" fmla="*/ 111 h 111"/>
                <a:gd name="T14" fmla="*/ 44 w 111"/>
                <a:gd name="T15" fmla="*/ 109 h 111"/>
                <a:gd name="T16" fmla="*/ 32 w 111"/>
                <a:gd name="T17" fmla="*/ 105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5 h 111"/>
                <a:gd name="T24" fmla="*/ 0 w 111"/>
                <a:gd name="T25" fmla="*/ 55 h 111"/>
                <a:gd name="T26" fmla="*/ 0 w 111"/>
                <a:gd name="T27" fmla="*/ 44 h 111"/>
                <a:gd name="T28" fmla="*/ 4 w 111"/>
                <a:gd name="T29" fmla="*/ 32 h 111"/>
                <a:gd name="T30" fmla="*/ 15 w 111"/>
                <a:gd name="T31" fmla="*/ 15 h 111"/>
                <a:gd name="T32" fmla="*/ 32 w 111"/>
                <a:gd name="T33" fmla="*/ 4 h 111"/>
                <a:gd name="T34" fmla="*/ 44 w 111"/>
                <a:gd name="T35" fmla="*/ 0 h 111"/>
                <a:gd name="T36" fmla="*/ 55 w 111"/>
                <a:gd name="T37" fmla="*/ 0 h 111"/>
                <a:gd name="T38" fmla="*/ 65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5 w 111"/>
                <a:gd name="T45" fmla="*/ 32 h 111"/>
                <a:gd name="T46" fmla="*/ 109 w 111"/>
                <a:gd name="T47" fmla="*/ 44 h 111"/>
                <a:gd name="T48" fmla="*/ 111 w 111"/>
                <a:gd name="T4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5"/>
                  </a:moveTo>
                  <a:lnTo>
                    <a:pt x="109" y="65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5" y="109"/>
                  </a:lnTo>
                  <a:lnTo>
                    <a:pt x="55" y="111"/>
                  </a:lnTo>
                  <a:lnTo>
                    <a:pt x="44" y="109"/>
                  </a:lnTo>
                  <a:lnTo>
                    <a:pt x="32" y="105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5" y="32"/>
                  </a:lnTo>
                  <a:lnTo>
                    <a:pt x="109" y="44"/>
                  </a:lnTo>
                  <a:lnTo>
                    <a:pt x="111" y="55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8" name="Freeform 17"/>
            <p:cNvSpPr>
              <a:spLocks/>
            </p:cNvSpPr>
            <p:nvPr/>
          </p:nvSpPr>
          <p:spPr bwMode="auto">
            <a:xfrm>
              <a:off x="2151063" y="1895475"/>
              <a:ext cx="88900" cy="88900"/>
            </a:xfrm>
            <a:custGeom>
              <a:avLst/>
              <a:gdLst>
                <a:gd name="T0" fmla="*/ 111 w 111"/>
                <a:gd name="T1" fmla="*/ 55 h 111"/>
                <a:gd name="T2" fmla="*/ 109 w 111"/>
                <a:gd name="T3" fmla="*/ 65 h 111"/>
                <a:gd name="T4" fmla="*/ 105 w 111"/>
                <a:gd name="T5" fmla="*/ 77 h 111"/>
                <a:gd name="T6" fmla="*/ 94 w 111"/>
                <a:gd name="T7" fmla="*/ 94 h 111"/>
                <a:gd name="T8" fmla="*/ 77 w 111"/>
                <a:gd name="T9" fmla="*/ 105 h 111"/>
                <a:gd name="T10" fmla="*/ 65 w 111"/>
                <a:gd name="T11" fmla="*/ 109 h 111"/>
                <a:gd name="T12" fmla="*/ 55 w 111"/>
                <a:gd name="T13" fmla="*/ 111 h 111"/>
                <a:gd name="T14" fmla="*/ 44 w 111"/>
                <a:gd name="T15" fmla="*/ 109 h 111"/>
                <a:gd name="T16" fmla="*/ 32 w 111"/>
                <a:gd name="T17" fmla="*/ 105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5 h 111"/>
                <a:gd name="T24" fmla="*/ 0 w 111"/>
                <a:gd name="T25" fmla="*/ 55 h 111"/>
                <a:gd name="T26" fmla="*/ 0 w 111"/>
                <a:gd name="T27" fmla="*/ 44 h 111"/>
                <a:gd name="T28" fmla="*/ 4 w 111"/>
                <a:gd name="T29" fmla="*/ 32 h 111"/>
                <a:gd name="T30" fmla="*/ 15 w 111"/>
                <a:gd name="T31" fmla="*/ 15 h 111"/>
                <a:gd name="T32" fmla="*/ 32 w 111"/>
                <a:gd name="T33" fmla="*/ 4 h 111"/>
                <a:gd name="T34" fmla="*/ 44 w 111"/>
                <a:gd name="T35" fmla="*/ 0 h 111"/>
                <a:gd name="T36" fmla="*/ 55 w 111"/>
                <a:gd name="T37" fmla="*/ 0 h 111"/>
                <a:gd name="T38" fmla="*/ 65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5 w 111"/>
                <a:gd name="T45" fmla="*/ 32 h 111"/>
                <a:gd name="T46" fmla="*/ 109 w 111"/>
                <a:gd name="T47" fmla="*/ 44 h 111"/>
                <a:gd name="T48" fmla="*/ 111 w 111"/>
                <a:gd name="T4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5"/>
                  </a:moveTo>
                  <a:lnTo>
                    <a:pt x="109" y="65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5" y="109"/>
                  </a:lnTo>
                  <a:lnTo>
                    <a:pt x="55" y="111"/>
                  </a:lnTo>
                  <a:lnTo>
                    <a:pt x="44" y="109"/>
                  </a:lnTo>
                  <a:lnTo>
                    <a:pt x="32" y="105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5" y="32"/>
                  </a:lnTo>
                  <a:lnTo>
                    <a:pt x="109" y="44"/>
                  </a:lnTo>
                  <a:lnTo>
                    <a:pt x="111" y="55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69" name="Freeform 18"/>
            <p:cNvSpPr>
              <a:spLocks/>
            </p:cNvSpPr>
            <p:nvPr/>
          </p:nvSpPr>
          <p:spPr bwMode="auto">
            <a:xfrm>
              <a:off x="2551113" y="1665287"/>
              <a:ext cx="88900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5 h 111"/>
                <a:gd name="T4" fmla="*/ 105 w 111"/>
                <a:gd name="T5" fmla="*/ 77 h 111"/>
                <a:gd name="T6" fmla="*/ 94 w 111"/>
                <a:gd name="T7" fmla="*/ 94 h 111"/>
                <a:gd name="T8" fmla="*/ 77 w 111"/>
                <a:gd name="T9" fmla="*/ 105 h 111"/>
                <a:gd name="T10" fmla="*/ 65 w 111"/>
                <a:gd name="T11" fmla="*/ 109 h 111"/>
                <a:gd name="T12" fmla="*/ 56 w 111"/>
                <a:gd name="T13" fmla="*/ 111 h 111"/>
                <a:gd name="T14" fmla="*/ 44 w 111"/>
                <a:gd name="T15" fmla="*/ 109 h 111"/>
                <a:gd name="T16" fmla="*/ 33 w 111"/>
                <a:gd name="T17" fmla="*/ 105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5 h 111"/>
                <a:gd name="T24" fmla="*/ 0 w 111"/>
                <a:gd name="T25" fmla="*/ 56 h 111"/>
                <a:gd name="T26" fmla="*/ 0 w 111"/>
                <a:gd name="T27" fmla="*/ 44 h 111"/>
                <a:gd name="T28" fmla="*/ 4 w 111"/>
                <a:gd name="T29" fmla="*/ 33 h 111"/>
                <a:gd name="T30" fmla="*/ 15 w 111"/>
                <a:gd name="T31" fmla="*/ 15 h 111"/>
                <a:gd name="T32" fmla="*/ 33 w 111"/>
                <a:gd name="T33" fmla="*/ 4 h 111"/>
                <a:gd name="T34" fmla="*/ 44 w 111"/>
                <a:gd name="T35" fmla="*/ 0 h 111"/>
                <a:gd name="T36" fmla="*/ 56 w 111"/>
                <a:gd name="T37" fmla="*/ 0 h 111"/>
                <a:gd name="T38" fmla="*/ 65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5 w 111"/>
                <a:gd name="T45" fmla="*/ 33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5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5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5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0" name="Freeform 19"/>
            <p:cNvSpPr>
              <a:spLocks/>
            </p:cNvSpPr>
            <p:nvPr/>
          </p:nvSpPr>
          <p:spPr bwMode="auto">
            <a:xfrm>
              <a:off x="2551113" y="1665287"/>
              <a:ext cx="88900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5 h 111"/>
                <a:gd name="T4" fmla="*/ 105 w 111"/>
                <a:gd name="T5" fmla="*/ 77 h 111"/>
                <a:gd name="T6" fmla="*/ 94 w 111"/>
                <a:gd name="T7" fmla="*/ 94 h 111"/>
                <a:gd name="T8" fmla="*/ 77 w 111"/>
                <a:gd name="T9" fmla="*/ 105 h 111"/>
                <a:gd name="T10" fmla="*/ 65 w 111"/>
                <a:gd name="T11" fmla="*/ 109 h 111"/>
                <a:gd name="T12" fmla="*/ 56 w 111"/>
                <a:gd name="T13" fmla="*/ 111 h 111"/>
                <a:gd name="T14" fmla="*/ 44 w 111"/>
                <a:gd name="T15" fmla="*/ 109 h 111"/>
                <a:gd name="T16" fmla="*/ 33 w 111"/>
                <a:gd name="T17" fmla="*/ 105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5 h 111"/>
                <a:gd name="T24" fmla="*/ 0 w 111"/>
                <a:gd name="T25" fmla="*/ 56 h 111"/>
                <a:gd name="T26" fmla="*/ 0 w 111"/>
                <a:gd name="T27" fmla="*/ 44 h 111"/>
                <a:gd name="T28" fmla="*/ 4 w 111"/>
                <a:gd name="T29" fmla="*/ 33 h 111"/>
                <a:gd name="T30" fmla="*/ 15 w 111"/>
                <a:gd name="T31" fmla="*/ 15 h 111"/>
                <a:gd name="T32" fmla="*/ 33 w 111"/>
                <a:gd name="T33" fmla="*/ 4 h 111"/>
                <a:gd name="T34" fmla="*/ 44 w 111"/>
                <a:gd name="T35" fmla="*/ 0 h 111"/>
                <a:gd name="T36" fmla="*/ 56 w 111"/>
                <a:gd name="T37" fmla="*/ 0 h 111"/>
                <a:gd name="T38" fmla="*/ 65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5 w 111"/>
                <a:gd name="T45" fmla="*/ 33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5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5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5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1" name="Freeform 20"/>
            <p:cNvSpPr>
              <a:spLocks/>
            </p:cNvSpPr>
            <p:nvPr/>
          </p:nvSpPr>
          <p:spPr bwMode="auto">
            <a:xfrm>
              <a:off x="2949575" y="1609725"/>
              <a:ext cx="88900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5 h 111"/>
                <a:gd name="T4" fmla="*/ 106 w 111"/>
                <a:gd name="T5" fmla="*/ 77 h 111"/>
                <a:gd name="T6" fmla="*/ 94 w 111"/>
                <a:gd name="T7" fmla="*/ 94 h 111"/>
                <a:gd name="T8" fmla="*/ 77 w 111"/>
                <a:gd name="T9" fmla="*/ 105 h 111"/>
                <a:gd name="T10" fmla="*/ 65 w 111"/>
                <a:gd name="T11" fmla="*/ 109 h 111"/>
                <a:gd name="T12" fmla="*/ 56 w 111"/>
                <a:gd name="T13" fmla="*/ 111 h 111"/>
                <a:gd name="T14" fmla="*/ 44 w 111"/>
                <a:gd name="T15" fmla="*/ 109 h 111"/>
                <a:gd name="T16" fmla="*/ 33 w 111"/>
                <a:gd name="T17" fmla="*/ 105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5 h 111"/>
                <a:gd name="T24" fmla="*/ 0 w 111"/>
                <a:gd name="T25" fmla="*/ 56 h 111"/>
                <a:gd name="T26" fmla="*/ 0 w 111"/>
                <a:gd name="T27" fmla="*/ 44 h 111"/>
                <a:gd name="T28" fmla="*/ 4 w 111"/>
                <a:gd name="T29" fmla="*/ 32 h 111"/>
                <a:gd name="T30" fmla="*/ 15 w 111"/>
                <a:gd name="T31" fmla="*/ 15 h 111"/>
                <a:gd name="T32" fmla="*/ 33 w 111"/>
                <a:gd name="T33" fmla="*/ 4 h 111"/>
                <a:gd name="T34" fmla="*/ 44 w 111"/>
                <a:gd name="T35" fmla="*/ 0 h 111"/>
                <a:gd name="T36" fmla="*/ 56 w 111"/>
                <a:gd name="T37" fmla="*/ 0 h 111"/>
                <a:gd name="T38" fmla="*/ 65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6 w 111"/>
                <a:gd name="T45" fmla="*/ 32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5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5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5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5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2"/>
                  </a:lnTo>
                  <a:lnTo>
                    <a:pt x="109" y="44"/>
                  </a:lnTo>
                  <a:lnTo>
                    <a:pt x="111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2" name="Freeform 21"/>
            <p:cNvSpPr>
              <a:spLocks/>
            </p:cNvSpPr>
            <p:nvPr/>
          </p:nvSpPr>
          <p:spPr bwMode="auto">
            <a:xfrm>
              <a:off x="2949575" y="1609725"/>
              <a:ext cx="88900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5 h 111"/>
                <a:gd name="T4" fmla="*/ 106 w 111"/>
                <a:gd name="T5" fmla="*/ 77 h 111"/>
                <a:gd name="T6" fmla="*/ 94 w 111"/>
                <a:gd name="T7" fmla="*/ 94 h 111"/>
                <a:gd name="T8" fmla="*/ 77 w 111"/>
                <a:gd name="T9" fmla="*/ 105 h 111"/>
                <a:gd name="T10" fmla="*/ 65 w 111"/>
                <a:gd name="T11" fmla="*/ 109 h 111"/>
                <a:gd name="T12" fmla="*/ 56 w 111"/>
                <a:gd name="T13" fmla="*/ 111 h 111"/>
                <a:gd name="T14" fmla="*/ 44 w 111"/>
                <a:gd name="T15" fmla="*/ 109 h 111"/>
                <a:gd name="T16" fmla="*/ 33 w 111"/>
                <a:gd name="T17" fmla="*/ 105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5 h 111"/>
                <a:gd name="T24" fmla="*/ 0 w 111"/>
                <a:gd name="T25" fmla="*/ 56 h 111"/>
                <a:gd name="T26" fmla="*/ 0 w 111"/>
                <a:gd name="T27" fmla="*/ 44 h 111"/>
                <a:gd name="T28" fmla="*/ 4 w 111"/>
                <a:gd name="T29" fmla="*/ 32 h 111"/>
                <a:gd name="T30" fmla="*/ 15 w 111"/>
                <a:gd name="T31" fmla="*/ 15 h 111"/>
                <a:gd name="T32" fmla="*/ 33 w 111"/>
                <a:gd name="T33" fmla="*/ 4 h 111"/>
                <a:gd name="T34" fmla="*/ 44 w 111"/>
                <a:gd name="T35" fmla="*/ 0 h 111"/>
                <a:gd name="T36" fmla="*/ 56 w 111"/>
                <a:gd name="T37" fmla="*/ 0 h 111"/>
                <a:gd name="T38" fmla="*/ 65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6 w 111"/>
                <a:gd name="T45" fmla="*/ 32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5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5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5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5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2"/>
                  </a:lnTo>
                  <a:lnTo>
                    <a:pt x="109" y="44"/>
                  </a:lnTo>
                  <a:lnTo>
                    <a:pt x="111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3" name="Freeform 22"/>
            <p:cNvSpPr>
              <a:spLocks/>
            </p:cNvSpPr>
            <p:nvPr/>
          </p:nvSpPr>
          <p:spPr bwMode="auto">
            <a:xfrm>
              <a:off x="3348038" y="1679575"/>
              <a:ext cx="88900" cy="88900"/>
            </a:xfrm>
            <a:custGeom>
              <a:avLst/>
              <a:gdLst>
                <a:gd name="T0" fmla="*/ 111 w 111"/>
                <a:gd name="T1" fmla="*/ 56 h 112"/>
                <a:gd name="T2" fmla="*/ 110 w 111"/>
                <a:gd name="T3" fmla="*/ 65 h 112"/>
                <a:gd name="T4" fmla="*/ 106 w 111"/>
                <a:gd name="T5" fmla="*/ 77 h 112"/>
                <a:gd name="T6" fmla="*/ 94 w 111"/>
                <a:gd name="T7" fmla="*/ 94 h 112"/>
                <a:gd name="T8" fmla="*/ 77 w 111"/>
                <a:gd name="T9" fmla="*/ 106 h 112"/>
                <a:gd name="T10" fmla="*/ 65 w 111"/>
                <a:gd name="T11" fmla="*/ 110 h 112"/>
                <a:gd name="T12" fmla="*/ 56 w 111"/>
                <a:gd name="T13" fmla="*/ 112 h 112"/>
                <a:gd name="T14" fmla="*/ 44 w 111"/>
                <a:gd name="T15" fmla="*/ 110 h 112"/>
                <a:gd name="T16" fmla="*/ 33 w 111"/>
                <a:gd name="T17" fmla="*/ 106 h 112"/>
                <a:gd name="T18" fmla="*/ 15 w 111"/>
                <a:gd name="T19" fmla="*/ 94 h 112"/>
                <a:gd name="T20" fmla="*/ 4 w 111"/>
                <a:gd name="T21" fmla="*/ 77 h 112"/>
                <a:gd name="T22" fmla="*/ 0 w 111"/>
                <a:gd name="T23" fmla="*/ 65 h 112"/>
                <a:gd name="T24" fmla="*/ 0 w 111"/>
                <a:gd name="T25" fmla="*/ 56 h 112"/>
                <a:gd name="T26" fmla="*/ 0 w 111"/>
                <a:gd name="T27" fmla="*/ 44 h 112"/>
                <a:gd name="T28" fmla="*/ 4 w 111"/>
                <a:gd name="T29" fmla="*/ 33 h 112"/>
                <a:gd name="T30" fmla="*/ 15 w 111"/>
                <a:gd name="T31" fmla="*/ 16 h 112"/>
                <a:gd name="T32" fmla="*/ 33 w 111"/>
                <a:gd name="T33" fmla="*/ 4 h 112"/>
                <a:gd name="T34" fmla="*/ 44 w 111"/>
                <a:gd name="T35" fmla="*/ 0 h 112"/>
                <a:gd name="T36" fmla="*/ 56 w 111"/>
                <a:gd name="T37" fmla="*/ 0 h 112"/>
                <a:gd name="T38" fmla="*/ 65 w 111"/>
                <a:gd name="T39" fmla="*/ 0 h 112"/>
                <a:gd name="T40" fmla="*/ 77 w 111"/>
                <a:gd name="T41" fmla="*/ 4 h 112"/>
                <a:gd name="T42" fmla="*/ 94 w 111"/>
                <a:gd name="T43" fmla="*/ 16 h 112"/>
                <a:gd name="T44" fmla="*/ 106 w 111"/>
                <a:gd name="T45" fmla="*/ 33 h 112"/>
                <a:gd name="T46" fmla="*/ 110 w 111"/>
                <a:gd name="T47" fmla="*/ 44 h 112"/>
                <a:gd name="T48" fmla="*/ 111 w 111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2">
                  <a:moveTo>
                    <a:pt x="111" y="56"/>
                  </a:moveTo>
                  <a:lnTo>
                    <a:pt x="110" y="65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5" y="110"/>
                  </a:lnTo>
                  <a:lnTo>
                    <a:pt x="56" y="112"/>
                  </a:lnTo>
                  <a:lnTo>
                    <a:pt x="44" y="110"/>
                  </a:lnTo>
                  <a:lnTo>
                    <a:pt x="33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6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6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1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4" name="Freeform 23"/>
            <p:cNvSpPr>
              <a:spLocks/>
            </p:cNvSpPr>
            <p:nvPr/>
          </p:nvSpPr>
          <p:spPr bwMode="auto">
            <a:xfrm>
              <a:off x="3348038" y="1679575"/>
              <a:ext cx="88900" cy="88900"/>
            </a:xfrm>
            <a:custGeom>
              <a:avLst/>
              <a:gdLst>
                <a:gd name="T0" fmla="*/ 111 w 111"/>
                <a:gd name="T1" fmla="*/ 56 h 112"/>
                <a:gd name="T2" fmla="*/ 110 w 111"/>
                <a:gd name="T3" fmla="*/ 65 h 112"/>
                <a:gd name="T4" fmla="*/ 106 w 111"/>
                <a:gd name="T5" fmla="*/ 77 h 112"/>
                <a:gd name="T6" fmla="*/ 94 w 111"/>
                <a:gd name="T7" fmla="*/ 94 h 112"/>
                <a:gd name="T8" fmla="*/ 77 w 111"/>
                <a:gd name="T9" fmla="*/ 106 h 112"/>
                <a:gd name="T10" fmla="*/ 65 w 111"/>
                <a:gd name="T11" fmla="*/ 110 h 112"/>
                <a:gd name="T12" fmla="*/ 56 w 111"/>
                <a:gd name="T13" fmla="*/ 112 h 112"/>
                <a:gd name="T14" fmla="*/ 44 w 111"/>
                <a:gd name="T15" fmla="*/ 110 h 112"/>
                <a:gd name="T16" fmla="*/ 33 w 111"/>
                <a:gd name="T17" fmla="*/ 106 h 112"/>
                <a:gd name="T18" fmla="*/ 15 w 111"/>
                <a:gd name="T19" fmla="*/ 94 h 112"/>
                <a:gd name="T20" fmla="*/ 4 w 111"/>
                <a:gd name="T21" fmla="*/ 77 h 112"/>
                <a:gd name="T22" fmla="*/ 0 w 111"/>
                <a:gd name="T23" fmla="*/ 65 h 112"/>
                <a:gd name="T24" fmla="*/ 0 w 111"/>
                <a:gd name="T25" fmla="*/ 56 h 112"/>
                <a:gd name="T26" fmla="*/ 0 w 111"/>
                <a:gd name="T27" fmla="*/ 44 h 112"/>
                <a:gd name="T28" fmla="*/ 4 w 111"/>
                <a:gd name="T29" fmla="*/ 33 h 112"/>
                <a:gd name="T30" fmla="*/ 15 w 111"/>
                <a:gd name="T31" fmla="*/ 16 h 112"/>
                <a:gd name="T32" fmla="*/ 33 w 111"/>
                <a:gd name="T33" fmla="*/ 4 h 112"/>
                <a:gd name="T34" fmla="*/ 44 w 111"/>
                <a:gd name="T35" fmla="*/ 0 h 112"/>
                <a:gd name="T36" fmla="*/ 56 w 111"/>
                <a:gd name="T37" fmla="*/ 0 h 112"/>
                <a:gd name="T38" fmla="*/ 65 w 111"/>
                <a:gd name="T39" fmla="*/ 0 h 112"/>
                <a:gd name="T40" fmla="*/ 77 w 111"/>
                <a:gd name="T41" fmla="*/ 4 h 112"/>
                <a:gd name="T42" fmla="*/ 94 w 111"/>
                <a:gd name="T43" fmla="*/ 16 h 112"/>
                <a:gd name="T44" fmla="*/ 106 w 111"/>
                <a:gd name="T45" fmla="*/ 33 h 112"/>
                <a:gd name="T46" fmla="*/ 110 w 111"/>
                <a:gd name="T47" fmla="*/ 44 h 112"/>
                <a:gd name="T48" fmla="*/ 111 w 111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2">
                  <a:moveTo>
                    <a:pt x="111" y="56"/>
                  </a:moveTo>
                  <a:lnTo>
                    <a:pt x="110" y="65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5" y="110"/>
                  </a:lnTo>
                  <a:lnTo>
                    <a:pt x="56" y="112"/>
                  </a:lnTo>
                  <a:lnTo>
                    <a:pt x="44" y="110"/>
                  </a:lnTo>
                  <a:lnTo>
                    <a:pt x="33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6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6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1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5" name="Freeform 24"/>
            <p:cNvSpPr>
              <a:spLocks/>
            </p:cNvSpPr>
            <p:nvPr/>
          </p:nvSpPr>
          <p:spPr bwMode="auto">
            <a:xfrm>
              <a:off x="3748088" y="1820862"/>
              <a:ext cx="87313" cy="88900"/>
            </a:xfrm>
            <a:custGeom>
              <a:avLst/>
              <a:gdLst>
                <a:gd name="T0" fmla="*/ 112 w 112"/>
                <a:gd name="T1" fmla="*/ 55 h 111"/>
                <a:gd name="T2" fmla="*/ 110 w 112"/>
                <a:gd name="T3" fmla="*/ 65 h 111"/>
                <a:gd name="T4" fmla="*/ 106 w 112"/>
                <a:gd name="T5" fmla="*/ 76 h 111"/>
                <a:gd name="T6" fmla="*/ 94 w 112"/>
                <a:gd name="T7" fmla="*/ 94 h 111"/>
                <a:gd name="T8" fmla="*/ 77 w 112"/>
                <a:gd name="T9" fmla="*/ 105 h 111"/>
                <a:gd name="T10" fmla="*/ 65 w 112"/>
                <a:gd name="T11" fmla="*/ 109 h 111"/>
                <a:gd name="T12" fmla="*/ 56 w 112"/>
                <a:gd name="T13" fmla="*/ 111 h 111"/>
                <a:gd name="T14" fmla="*/ 44 w 112"/>
                <a:gd name="T15" fmla="*/ 109 h 111"/>
                <a:gd name="T16" fmla="*/ 33 w 112"/>
                <a:gd name="T17" fmla="*/ 105 h 111"/>
                <a:gd name="T18" fmla="*/ 16 w 112"/>
                <a:gd name="T19" fmla="*/ 94 h 111"/>
                <a:gd name="T20" fmla="*/ 4 w 112"/>
                <a:gd name="T21" fmla="*/ 76 h 111"/>
                <a:gd name="T22" fmla="*/ 0 w 112"/>
                <a:gd name="T23" fmla="*/ 65 h 111"/>
                <a:gd name="T24" fmla="*/ 0 w 112"/>
                <a:gd name="T25" fmla="*/ 55 h 111"/>
                <a:gd name="T26" fmla="*/ 0 w 112"/>
                <a:gd name="T27" fmla="*/ 44 h 111"/>
                <a:gd name="T28" fmla="*/ 4 w 112"/>
                <a:gd name="T29" fmla="*/ 32 h 111"/>
                <a:gd name="T30" fmla="*/ 16 w 112"/>
                <a:gd name="T31" fmla="*/ 15 h 111"/>
                <a:gd name="T32" fmla="*/ 33 w 112"/>
                <a:gd name="T33" fmla="*/ 4 h 111"/>
                <a:gd name="T34" fmla="*/ 44 w 112"/>
                <a:gd name="T35" fmla="*/ 0 h 111"/>
                <a:gd name="T36" fmla="*/ 56 w 112"/>
                <a:gd name="T37" fmla="*/ 0 h 111"/>
                <a:gd name="T38" fmla="*/ 65 w 112"/>
                <a:gd name="T39" fmla="*/ 0 h 111"/>
                <a:gd name="T40" fmla="*/ 77 w 112"/>
                <a:gd name="T41" fmla="*/ 4 h 111"/>
                <a:gd name="T42" fmla="*/ 94 w 112"/>
                <a:gd name="T43" fmla="*/ 15 h 111"/>
                <a:gd name="T44" fmla="*/ 106 w 112"/>
                <a:gd name="T45" fmla="*/ 32 h 111"/>
                <a:gd name="T46" fmla="*/ 110 w 112"/>
                <a:gd name="T47" fmla="*/ 44 h 111"/>
                <a:gd name="T48" fmla="*/ 112 w 112"/>
                <a:gd name="T4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1">
                  <a:moveTo>
                    <a:pt x="112" y="55"/>
                  </a:moveTo>
                  <a:lnTo>
                    <a:pt x="110" y="65"/>
                  </a:lnTo>
                  <a:lnTo>
                    <a:pt x="106" y="76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5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5"/>
                  </a:lnTo>
                  <a:lnTo>
                    <a:pt x="16" y="94"/>
                  </a:lnTo>
                  <a:lnTo>
                    <a:pt x="4" y="76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6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2"/>
                  </a:lnTo>
                  <a:lnTo>
                    <a:pt x="110" y="44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6" name="Freeform 25"/>
            <p:cNvSpPr>
              <a:spLocks/>
            </p:cNvSpPr>
            <p:nvPr/>
          </p:nvSpPr>
          <p:spPr bwMode="auto">
            <a:xfrm>
              <a:off x="3748088" y="1820862"/>
              <a:ext cx="87313" cy="88900"/>
            </a:xfrm>
            <a:custGeom>
              <a:avLst/>
              <a:gdLst>
                <a:gd name="T0" fmla="*/ 112 w 112"/>
                <a:gd name="T1" fmla="*/ 55 h 111"/>
                <a:gd name="T2" fmla="*/ 110 w 112"/>
                <a:gd name="T3" fmla="*/ 65 h 111"/>
                <a:gd name="T4" fmla="*/ 106 w 112"/>
                <a:gd name="T5" fmla="*/ 76 h 111"/>
                <a:gd name="T6" fmla="*/ 94 w 112"/>
                <a:gd name="T7" fmla="*/ 94 h 111"/>
                <a:gd name="T8" fmla="*/ 77 w 112"/>
                <a:gd name="T9" fmla="*/ 105 h 111"/>
                <a:gd name="T10" fmla="*/ 65 w 112"/>
                <a:gd name="T11" fmla="*/ 109 h 111"/>
                <a:gd name="T12" fmla="*/ 56 w 112"/>
                <a:gd name="T13" fmla="*/ 111 h 111"/>
                <a:gd name="T14" fmla="*/ 44 w 112"/>
                <a:gd name="T15" fmla="*/ 109 h 111"/>
                <a:gd name="T16" fmla="*/ 33 w 112"/>
                <a:gd name="T17" fmla="*/ 105 h 111"/>
                <a:gd name="T18" fmla="*/ 16 w 112"/>
                <a:gd name="T19" fmla="*/ 94 h 111"/>
                <a:gd name="T20" fmla="*/ 4 w 112"/>
                <a:gd name="T21" fmla="*/ 76 h 111"/>
                <a:gd name="T22" fmla="*/ 0 w 112"/>
                <a:gd name="T23" fmla="*/ 65 h 111"/>
                <a:gd name="T24" fmla="*/ 0 w 112"/>
                <a:gd name="T25" fmla="*/ 55 h 111"/>
                <a:gd name="T26" fmla="*/ 0 w 112"/>
                <a:gd name="T27" fmla="*/ 44 h 111"/>
                <a:gd name="T28" fmla="*/ 4 w 112"/>
                <a:gd name="T29" fmla="*/ 32 h 111"/>
                <a:gd name="T30" fmla="*/ 16 w 112"/>
                <a:gd name="T31" fmla="*/ 15 h 111"/>
                <a:gd name="T32" fmla="*/ 33 w 112"/>
                <a:gd name="T33" fmla="*/ 4 h 111"/>
                <a:gd name="T34" fmla="*/ 44 w 112"/>
                <a:gd name="T35" fmla="*/ 0 h 111"/>
                <a:gd name="T36" fmla="*/ 56 w 112"/>
                <a:gd name="T37" fmla="*/ 0 h 111"/>
                <a:gd name="T38" fmla="*/ 65 w 112"/>
                <a:gd name="T39" fmla="*/ 0 h 111"/>
                <a:gd name="T40" fmla="*/ 77 w 112"/>
                <a:gd name="T41" fmla="*/ 4 h 111"/>
                <a:gd name="T42" fmla="*/ 94 w 112"/>
                <a:gd name="T43" fmla="*/ 15 h 111"/>
                <a:gd name="T44" fmla="*/ 106 w 112"/>
                <a:gd name="T45" fmla="*/ 32 h 111"/>
                <a:gd name="T46" fmla="*/ 110 w 112"/>
                <a:gd name="T47" fmla="*/ 44 h 111"/>
                <a:gd name="T48" fmla="*/ 112 w 112"/>
                <a:gd name="T4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1">
                  <a:moveTo>
                    <a:pt x="112" y="55"/>
                  </a:moveTo>
                  <a:lnTo>
                    <a:pt x="110" y="65"/>
                  </a:lnTo>
                  <a:lnTo>
                    <a:pt x="106" y="76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5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5"/>
                  </a:lnTo>
                  <a:lnTo>
                    <a:pt x="16" y="94"/>
                  </a:lnTo>
                  <a:lnTo>
                    <a:pt x="4" y="76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6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2"/>
                  </a:lnTo>
                  <a:lnTo>
                    <a:pt x="110" y="44"/>
                  </a:lnTo>
                  <a:lnTo>
                    <a:pt x="112" y="55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7" name="Freeform 26"/>
            <p:cNvSpPr>
              <a:spLocks/>
            </p:cNvSpPr>
            <p:nvPr/>
          </p:nvSpPr>
          <p:spPr bwMode="auto">
            <a:xfrm>
              <a:off x="4146550" y="1854200"/>
              <a:ext cx="88900" cy="87312"/>
            </a:xfrm>
            <a:custGeom>
              <a:avLst/>
              <a:gdLst>
                <a:gd name="T0" fmla="*/ 112 w 112"/>
                <a:gd name="T1" fmla="*/ 56 h 111"/>
                <a:gd name="T2" fmla="*/ 110 w 112"/>
                <a:gd name="T3" fmla="*/ 65 h 111"/>
                <a:gd name="T4" fmla="*/ 106 w 112"/>
                <a:gd name="T5" fmla="*/ 77 h 111"/>
                <a:gd name="T6" fmla="*/ 94 w 112"/>
                <a:gd name="T7" fmla="*/ 94 h 111"/>
                <a:gd name="T8" fmla="*/ 77 w 112"/>
                <a:gd name="T9" fmla="*/ 106 h 111"/>
                <a:gd name="T10" fmla="*/ 66 w 112"/>
                <a:gd name="T11" fmla="*/ 109 h 111"/>
                <a:gd name="T12" fmla="*/ 56 w 112"/>
                <a:gd name="T13" fmla="*/ 111 h 111"/>
                <a:gd name="T14" fmla="*/ 44 w 112"/>
                <a:gd name="T15" fmla="*/ 109 h 111"/>
                <a:gd name="T16" fmla="*/ 33 w 112"/>
                <a:gd name="T17" fmla="*/ 106 h 111"/>
                <a:gd name="T18" fmla="*/ 16 w 112"/>
                <a:gd name="T19" fmla="*/ 94 h 111"/>
                <a:gd name="T20" fmla="*/ 4 w 112"/>
                <a:gd name="T21" fmla="*/ 77 h 111"/>
                <a:gd name="T22" fmla="*/ 0 w 112"/>
                <a:gd name="T23" fmla="*/ 65 h 111"/>
                <a:gd name="T24" fmla="*/ 0 w 112"/>
                <a:gd name="T25" fmla="*/ 56 h 111"/>
                <a:gd name="T26" fmla="*/ 0 w 112"/>
                <a:gd name="T27" fmla="*/ 44 h 111"/>
                <a:gd name="T28" fmla="*/ 4 w 112"/>
                <a:gd name="T29" fmla="*/ 33 h 111"/>
                <a:gd name="T30" fmla="*/ 16 w 112"/>
                <a:gd name="T31" fmla="*/ 15 h 111"/>
                <a:gd name="T32" fmla="*/ 33 w 112"/>
                <a:gd name="T33" fmla="*/ 4 h 111"/>
                <a:gd name="T34" fmla="*/ 44 w 112"/>
                <a:gd name="T35" fmla="*/ 0 h 111"/>
                <a:gd name="T36" fmla="*/ 56 w 112"/>
                <a:gd name="T37" fmla="*/ 0 h 111"/>
                <a:gd name="T38" fmla="*/ 66 w 112"/>
                <a:gd name="T39" fmla="*/ 0 h 111"/>
                <a:gd name="T40" fmla="*/ 77 w 112"/>
                <a:gd name="T41" fmla="*/ 4 h 111"/>
                <a:gd name="T42" fmla="*/ 94 w 112"/>
                <a:gd name="T43" fmla="*/ 15 h 111"/>
                <a:gd name="T44" fmla="*/ 106 w 112"/>
                <a:gd name="T45" fmla="*/ 33 h 111"/>
                <a:gd name="T46" fmla="*/ 110 w 112"/>
                <a:gd name="T47" fmla="*/ 44 h 111"/>
                <a:gd name="T48" fmla="*/ 112 w 112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1">
                  <a:moveTo>
                    <a:pt x="112" y="56"/>
                  </a:moveTo>
                  <a:lnTo>
                    <a:pt x="110" y="65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6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6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6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8" name="Freeform 27"/>
            <p:cNvSpPr>
              <a:spLocks/>
            </p:cNvSpPr>
            <p:nvPr/>
          </p:nvSpPr>
          <p:spPr bwMode="auto">
            <a:xfrm>
              <a:off x="4146550" y="1854200"/>
              <a:ext cx="88900" cy="87312"/>
            </a:xfrm>
            <a:custGeom>
              <a:avLst/>
              <a:gdLst>
                <a:gd name="T0" fmla="*/ 112 w 112"/>
                <a:gd name="T1" fmla="*/ 56 h 111"/>
                <a:gd name="T2" fmla="*/ 110 w 112"/>
                <a:gd name="T3" fmla="*/ 65 h 111"/>
                <a:gd name="T4" fmla="*/ 106 w 112"/>
                <a:gd name="T5" fmla="*/ 77 h 111"/>
                <a:gd name="T6" fmla="*/ 94 w 112"/>
                <a:gd name="T7" fmla="*/ 94 h 111"/>
                <a:gd name="T8" fmla="*/ 77 w 112"/>
                <a:gd name="T9" fmla="*/ 106 h 111"/>
                <a:gd name="T10" fmla="*/ 66 w 112"/>
                <a:gd name="T11" fmla="*/ 109 h 111"/>
                <a:gd name="T12" fmla="*/ 56 w 112"/>
                <a:gd name="T13" fmla="*/ 111 h 111"/>
                <a:gd name="T14" fmla="*/ 44 w 112"/>
                <a:gd name="T15" fmla="*/ 109 h 111"/>
                <a:gd name="T16" fmla="*/ 33 w 112"/>
                <a:gd name="T17" fmla="*/ 106 h 111"/>
                <a:gd name="T18" fmla="*/ 16 w 112"/>
                <a:gd name="T19" fmla="*/ 94 h 111"/>
                <a:gd name="T20" fmla="*/ 4 w 112"/>
                <a:gd name="T21" fmla="*/ 77 h 111"/>
                <a:gd name="T22" fmla="*/ 0 w 112"/>
                <a:gd name="T23" fmla="*/ 65 h 111"/>
                <a:gd name="T24" fmla="*/ 0 w 112"/>
                <a:gd name="T25" fmla="*/ 56 h 111"/>
                <a:gd name="T26" fmla="*/ 0 w 112"/>
                <a:gd name="T27" fmla="*/ 44 h 111"/>
                <a:gd name="T28" fmla="*/ 4 w 112"/>
                <a:gd name="T29" fmla="*/ 33 h 111"/>
                <a:gd name="T30" fmla="*/ 16 w 112"/>
                <a:gd name="T31" fmla="*/ 15 h 111"/>
                <a:gd name="T32" fmla="*/ 33 w 112"/>
                <a:gd name="T33" fmla="*/ 4 h 111"/>
                <a:gd name="T34" fmla="*/ 44 w 112"/>
                <a:gd name="T35" fmla="*/ 0 h 111"/>
                <a:gd name="T36" fmla="*/ 56 w 112"/>
                <a:gd name="T37" fmla="*/ 0 h 111"/>
                <a:gd name="T38" fmla="*/ 66 w 112"/>
                <a:gd name="T39" fmla="*/ 0 h 111"/>
                <a:gd name="T40" fmla="*/ 77 w 112"/>
                <a:gd name="T41" fmla="*/ 4 h 111"/>
                <a:gd name="T42" fmla="*/ 94 w 112"/>
                <a:gd name="T43" fmla="*/ 15 h 111"/>
                <a:gd name="T44" fmla="*/ 106 w 112"/>
                <a:gd name="T45" fmla="*/ 33 h 111"/>
                <a:gd name="T46" fmla="*/ 110 w 112"/>
                <a:gd name="T47" fmla="*/ 44 h 111"/>
                <a:gd name="T48" fmla="*/ 112 w 112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1">
                  <a:moveTo>
                    <a:pt x="112" y="56"/>
                  </a:moveTo>
                  <a:lnTo>
                    <a:pt x="110" y="65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6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6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6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2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79" name="Freeform 28"/>
            <p:cNvSpPr>
              <a:spLocks/>
            </p:cNvSpPr>
            <p:nvPr/>
          </p:nvSpPr>
          <p:spPr bwMode="auto">
            <a:xfrm>
              <a:off x="4545013" y="1912937"/>
              <a:ext cx="87313" cy="88900"/>
            </a:xfrm>
            <a:custGeom>
              <a:avLst/>
              <a:gdLst>
                <a:gd name="T0" fmla="*/ 112 w 112"/>
                <a:gd name="T1" fmla="*/ 56 h 111"/>
                <a:gd name="T2" fmla="*/ 110 w 112"/>
                <a:gd name="T3" fmla="*/ 65 h 111"/>
                <a:gd name="T4" fmla="*/ 106 w 112"/>
                <a:gd name="T5" fmla="*/ 77 h 111"/>
                <a:gd name="T6" fmla="*/ 95 w 112"/>
                <a:gd name="T7" fmla="*/ 94 h 111"/>
                <a:gd name="T8" fmla="*/ 77 w 112"/>
                <a:gd name="T9" fmla="*/ 105 h 111"/>
                <a:gd name="T10" fmla="*/ 66 w 112"/>
                <a:gd name="T11" fmla="*/ 109 h 111"/>
                <a:gd name="T12" fmla="*/ 56 w 112"/>
                <a:gd name="T13" fmla="*/ 111 h 111"/>
                <a:gd name="T14" fmla="*/ 45 w 112"/>
                <a:gd name="T15" fmla="*/ 109 h 111"/>
                <a:gd name="T16" fmla="*/ 33 w 112"/>
                <a:gd name="T17" fmla="*/ 105 h 111"/>
                <a:gd name="T18" fmla="*/ 16 w 112"/>
                <a:gd name="T19" fmla="*/ 94 h 111"/>
                <a:gd name="T20" fmla="*/ 4 w 112"/>
                <a:gd name="T21" fmla="*/ 77 h 111"/>
                <a:gd name="T22" fmla="*/ 0 w 112"/>
                <a:gd name="T23" fmla="*/ 65 h 111"/>
                <a:gd name="T24" fmla="*/ 0 w 112"/>
                <a:gd name="T25" fmla="*/ 56 h 111"/>
                <a:gd name="T26" fmla="*/ 0 w 112"/>
                <a:gd name="T27" fmla="*/ 44 h 111"/>
                <a:gd name="T28" fmla="*/ 4 w 112"/>
                <a:gd name="T29" fmla="*/ 33 h 111"/>
                <a:gd name="T30" fmla="*/ 16 w 112"/>
                <a:gd name="T31" fmla="*/ 15 h 111"/>
                <a:gd name="T32" fmla="*/ 33 w 112"/>
                <a:gd name="T33" fmla="*/ 4 h 111"/>
                <a:gd name="T34" fmla="*/ 45 w 112"/>
                <a:gd name="T35" fmla="*/ 0 h 111"/>
                <a:gd name="T36" fmla="*/ 56 w 112"/>
                <a:gd name="T37" fmla="*/ 0 h 111"/>
                <a:gd name="T38" fmla="*/ 66 w 112"/>
                <a:gd name="T39" fmla="*/ 0 h 111"/>
                <a:gd name="T40" fmla="*/ 77 w 112"/>
                <a:gd name="T41" fmla="*/ 4 h 111"/>
                <a:gd name="T42" fmla="*/ 95 w 112"/>
                <a:gd name="T43" fmla="*/ 15 h 111"/>
                <a:gd name="T44" fmla="*/ 106 w 112"/>
                <a:gd name="T45" fmla="*/ 33 h 111"/>
                <a:gd name="T46" fmla="*/ 110 w 112"/>
                <a:gd name="T47" fmla="*/ 44 h 111"/>
                <a:gd name="T48" fmla="*/ 112 w 112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1">
                  <a:moveTo>
                    <a:pt x="112" y="56"/>
                  </a:moveTo>
                  <a:lnTo>
                    <a:pt x="110" y="65"/>
                  </a:lnTo>
                  <a:lnTo>
                    <a:pt x="106" y="77"/>
                  </a:lnTo>
                  <a:lnTo>
                    <a:pt x="95" y="94"/>
                  </a:lnTo>
                  <a:lnTo>
                    <a:pt x="77" y="105"/>
                  </a:lnTo>
                  <a:lnTo>
                    <a:pt x="66" y="109"/>
                  </a:lnTo>
                  <a:lnTo>
                    <a:pt x="56" y="111"/>
                  </a:lnTo>
                  <a:lnTo>
                    <a:pt x="45" y="109"/>
                  </a:lnTo>
                  <a:lnTo>
                    <a:pt x="33" y="105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6" y="15"/>
                  </a:lnTo>
                  <a:lnTo>
                    <a:pt x="33" y="4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7" y="4"/>
                  </a:lnTo>
                  <a:lnTo>
                    <a:pt x="95" y="15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0" name="Freeform 29"/>
            <p:cNvSpPr>
              <a:spLocks/>
            </p:cNvSpPr>
            <p:nvPr/>
          </p:nvSpPr>
          <p:spPr bwMode="auto">
            <a:xfrm>
              <a:off x="4545013" y="1912937"/>
              <a:ext cx="87313" cy="88900"/>
            </a:xfrm>
            <a:custGeom>
              <a:avLst/>
              <a:gdLst>
                <a:gd name="T0" fmla="*/ 112 w 112"/>
                <a:gd name="T1" fmla="*/ 56 h 111"/>
                <a:gd name="T2" fmla="*/ 110 w 112"/>
                <a:gd name="T3" fmla="*/ 65 h 111"/>
                <a:gd name="T4" fmla="*/ 106 w 112"/>
                <a:gd name="T5" fmla="*/ 77 h 111"/>
                <a:gd name="T6" fmla="*/ 95 w 112"/>
                <a:gd name="T7" fmla="*/ 94 h 111"/>
                <a:gd name="T8" fmla="*/ 77 w 112"/>
                <a:gd name="T9" fmla="*/ 105 h 111"/>
                <a:gd name="T10" fmla="*/ 66 w 112"/>
                <a:gd name="T11" fmla="*/ 109 h 111"/>
                <a:gd name="T12" fmla="*/ 56 w 112"/>
                <a:gd name="T13" fmla="*/ 111 h 111"/>
                <a:gd name="T14" fmla="*/ 45 w 112"/>
                <a:gd name="T15" fmla="*/ 109 h 111"/>
                <a:gd name="T16" fmla="*/ 33 w 112"/>
                <a:gd name="T17" fmla="*/ 105 h 111"/>
                <a:gd name="T18" fmla="*/ 16 w 112"/>
                <a:gd name="T19" fmla="*/ 94 h 111"/>
                <a:gd name="T20" fmla="*/ 4 w 112"/>
                <a:gd name="T21" fmla="*/ 77 h 111"/>
                <a:gd name="T22" fmla="*/ 0 w 112"/>
                <a:gd name="T23" fmla="*/ 65 h 111"/>
                <a:gd name="T24" fmla="*/ 0 w 112"/>
                <a:gd name="T25" fmla="*/ 56 h 111"/>
                <a:gd name="T26" fmla="*/ 0 w 112"/>
                <a:gd name="T27" fmla="*/ 44 h 111"/>
                <a:gd name="T28" fmla="*/ 4 w 112"/>
                <a:gd name="T29" fmla="*/ 33 h 111"/>
                <a:gd name="T30" fmla="*/ 16 w 112"/>
                <a:gd name="T31" fmla="*/ 15 h 111"/>
                <a:gd name="T32" fmla="*/ 33 w 112"/>
                <a:gd name="T33" fmla="*/ 4 h 111"/>
                <a:gd name="T34" fmla="*/ 45 w 112"/>
                <a:gd name="T35" fmla="*/ 0 h 111"/>
                <a:gd name="T36" fmla="*/ 56 w 112"/>
                <a:gd name="T37" fmla="*/ 0 h 111"/>
                <a:gd name="T38" fmla="*/ 66 w 112"/>
                <a:gd name="T39" fmla="*/ 0 h 111"/>
                <a:gd name="T40" fmla="*/ 77 w 112"/>
                <a:gd name="T41" fmla="*/ 4 h 111"/>
                <a:gd name="T42" fmla="*/ 95 w 112"/>
                <a:gd name="T43" fmla="*/ 15 h 111"/>
                <a:gd name="T44" fmla="*/ 106 w 112"/>
                <a:gd name="T45" fmla="*/ 33 h 111"/>
                <a:gd name="T46" fmla="*/ 110 w 112"/>
                <a:gd name="T47" fmla="*/ 44 h 111"/>
                <a:gd name="T48" fmla="*/ 112 w 112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1">
                  <a:moveTo>
                    <a:pt x="112" y="56"/>
                  </a:moveTo>
                  <a:lnTo>
                    <a:pt x="110" y="65"/>
                  </a:lnTo>
                  <a:lnTo>
                    <a:pt x="106" y="77"/>
                  </a:lnTo>
                  <a:lnTo>
                    <a:pt x="95" y="94"/>
                  </a:lnTo>
                  <a:lnTo>
                    <a:pt x="77" y="105"/>
                  </a:lnTo>
                  <a:lnTo>
                    <a:pt x="66" y="109"/>
                  </a:lnTo>
                  <a:lnTo>
                    <a:pt x="56" y="111"/>
                  </a:lnTo>
                  <a:lnTo>
                    <a:pt x="45" y="109"/>
                  </a:lnTo>
                  <a:lnTo>
                    <a:pt x="33" y="105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6" y="15"/>
                  </a:lnTo>
                  <a:lnTo>
                    <a:pt x="33" y="4"/>
                  </a:lnTo>
                  <a:lnTo>
                    <a:pt x="45" y="0"/>
                  </a:lnTo>
                  <a:lnTo>
                    <a:pt x="56" y="0"/>
                  </a:lnTo>
                  <a:lnTo>
                    <a:pt x="66" y="0"/>
                  </a:lnTo>
                  <a:lnTo>
                    <a:pt x="77" y="4"/>
                  </a:lnTo>
                  <a:lnTo>
                    <a:pt x="95" y="15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2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1" name="Freeform 30"/>
            <p:cNvSpPr>
              <a:spLocks/>
            </p:cNvSpPr>
            <p:nvPr/>
          </p:nvSpPr>
          <p:spPr bwMode="auto">
            <a:xfrm>
              <a:off x="4943475" y="1984375"/>
              <a:ext cx="88900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5 h 111"/>
                <a:gd name="T4" fmla="*/ 105 w 111"/>
                <a:gd name="T5" fmla="*/ 77 h 111"/>
                <a:gd name="T6" fmla="*/ 94 w 111"/>
                <a:gd name="T7" fmla="*/ 94 h 111"/>
                <a:gd name="T8" fmla="*/ 76 w 111"/>
                <a:gd name="T9" fmla="*/ 106 h 111"/>
                <a:gd name="T10" fmla="*/ 65 w 111"/>
                <a:gd name="T11" fmla="*/ 110 h 111"/>
                <a:gd name="T12" fmla="*/ 55 w 111"/>
                <a:gd name="T13" fmla="*/ 111 h 111"/>
                <a:gd name="T14" fmla="*/ 44 w 111"/>
                <a:gd name="T15" fmla="*/ 110 h 111"/>
                <a:gd name="T16" fmla="*/ 32 w 111"/>
                <a:gd name="T17" fmla="*/ 106 h 111"/>
                <a:gd name="T18" fmla="*/ 15 w 111"/>
                <a:gd name="T19" fmla="*/ 94 h 111"/>
                <a:gd name="T20" fmla="*/ 3 w 111"/>
                <a:gd name="T21" fmla="*/ 77 h 111"/>
                <a:gd name="T22" fmla="*/ 0 w 111"/>
                <a:gd name="T23" fmla="*/ 65 h 111"/>
                <a:gd name="T24" fmla="*/ 0 w 111"/>
                <a:gd name="T25" fmla="*/ 56 h 111"/>
                <a:gd name="T26" fmla="*/ 0 w 111"/>
                <a:gd name="T27" fmla="*/ 44 h 111"/>
                <a:gd name="T28" fmla="*/ 3 w 111"/>
                <a:gd name="T29" fmla="*/ 33 h 111"/>
                <a:gd name="T30" fmla="*/ 15 w 111"/>
                <a:gd name="T31" fmla="*/ 15 h 111"/>
                <a:gd name="T32" fmla="*/ 32 w 111"/>
                <a:gd name="T33" fmla="*/ 4 h 111"/>
                <a:gd name="T34" fmla="*/ 44 w 111"/>
                <a:gd name="T35" fmla="*/ 0 h 111"/>
                <a:gd name="T36" fmla="*/ 55 w 111"/>
                <a:gd name="T37" fmla="*/ 0 h 111"/>
                <a:gd name="T38" fmla="*/ 65 w 111"/>
                <a:gd name="T39" fmla="*/ 0 h 111"/>
                <a:gd name="T40" fmla="*/ 76 w 111"/>
                <a:gd name="T41" fmla="*/ 4 h 111"/>
                <a:gd name="T42" fmla="*/ 94 w 111"/>
                <a:gd name="T43" fmla="*/ 15 h 111"/>
                <a:gd name="T44" fmla="*/ 105 w 111"/>
                <a:gd name="T45" fmla="*/ 33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5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6" y="106"/>
                  </a:lnTo>
                  <a:lnTo>
                    <a:pt x="65" y="110"/>
                  </a:lnTo>
                  <a:lnTo>
                    <a:pt x="55" y="111"/>
                  </a:lnTo>
                  <a:lnTo>
                    <a:pt x="44" y="110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3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4"/>
                  </a:lnTo>
                  <a:lnTo>
                    <a:pt x="94" y="15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2" name="Freeform 31"/>
            <p:cNvSpPr>
              <a:spLocks/>
            </p:cNvSpPr>
            <p:nvPr/>
          </p:nvSpPr>
          <p:spPr bwMode="auto">
            <a:xfrm>
              <a:off x="4943475" y="1984375"/>
              <a:ext cx="88900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5 h 111"/>
                <a:gd name="T4" fmla="*/ 105 w 111"/>
                <a:gd name="T5" fmla="*/ 77 h 111"/>
                <a:gd name="T6" fmla="*/ 94 w 111"/>
                <a:gd name="T7" fmla="*/ 94 h 111"/>
                <a:gd name="T8" fmla="*/ 76 w 111"/>
                <a:gd name="T9" fmla="*/ 106 h 111"/>
                <a:gd name="T10" fmla="*/ 65 w 111"/>
                <a:gd name="T11" fmla="*/ 110 h 111"/>
                <a:gd name="T12" fmla="*/ 55 w 111"/>
                <a:gd name="T13" fmla="*/ 111 h 111"/>
                <a:gd name="T14" fmla="*/ 44 w 111"/>
                <a:gd name="T15" fmla="*/ 110 h 111"/>
                <a:gd name="T16" fmla="*/ 32 w 111"/>
                <a:gd name="T17" fmla="*/ 106 h 111"/>
                <a:gd name="T18" fmla="*/ 15 w 111"/>
                <a:gd name="T19" fmla="*/ 94 h 111"/>
                <a:gd name="T20" fmla="*/ 3 w 111"/>
                <a:gd name="T21" fmla="*/ 77 h 111"/>
                <a:gd name="T22" fmla="*/ 0 w 111"/>
                <a:gd name="T23" fmla="*/ 65 h 111"/>
                <a:gd name="T24" fmla="*/ 0 w 111"/>
                <a:gd name="T25" fmla="*/ 56 h 111"/>
                <a:gd name="T26" fmla="*/ 0 w 111"/>
                <a:gd name="T27" fmla="*/ 44 h 111"/>
                <a:gd name="T28" fmla="*/ 3 w 111"/>
                <a:gd name="T29" fmla="*/ 33 h 111"/>
                <a:gd name="T30" fmla="*/ 15 w 111"/>
                <a:gd name="T31" fmla="*/ 15 h 111"/>
                <a:gd name="T32" fmla="*/ 32 w 111"/>
                <a:gd name="T33" fmla="*/ 4 h 111"/>
                <a:gd name="T34" fmla="*/ 44 w 111"/>
                <a:gd name="T35" fmla="*/ 0 h 111"/>
                <a:gd name="T36" fmla="*/ 55 w 111"/>
                <a:gd name="T37" fmla="*/ 0 h 111"/>
                <a:gd name="T38" fmla="*/ 65 w 111"/>
                <a:gd name="T39" fmla="*/ 0 h 111"/>
                <a:gd name="T40" fmla="*/ 76 w 111"/>
                <a:gd name="T41" fmla="*/ 4 h 111"/>
                <a:gd name="T42" fmla="*/ 94 w 111"/>
                <a:gd name="T43" fmla="*/ 15 h 111"/>
                <a:gd name="T44" fmla="*/ 105 w 111"/>
                <a:gd name="T45" fmla="*/ 33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5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6" y="106"/>
                  </a:lnTo>
                  <a:lnTo>
                    <a:pt x="65" y="110"/>
                  </a:lnTo>
                  <a:lnTo>
                    <a:pt x="55" y="111"/>
                  </a:lnTo>
                  <a:lnTo>
                    <a:pt x="44" y="110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3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4"/>
                  </a:lnTo>
                  <a:lnTo>
                    <a:pt x="94" y="15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3" name="Freeform 32"/>
            <p:cNvSpPr>
              <a:spLocks/>
            </p:cNvSpPr>
            <p:nvPr/>
          </p:nvSpPr>
          <p:spPr bwMode="auto">
            <a:xfrm>
              <a:off x="5343525" y="1525587"/>
              <a:ext cx="87313" cy="88900"/>
            </a:xfrm>
            <a:custGeom>
              <a:avLst/>
              <a:gdLst>
                <a:gd name="T0" fmla="*/ 111 w 111"/>
                <a:gd name="T1" fmla="*/ 56 h 112"/>
                <a:gd name="T2" fmla="*/ 109 w 111"/>
                <a:gd name="T3" fmla="*/ 66 h 112"/>
                <a:gd name="T4" fmla="*/ 105 w 111"/>
                <a:gd name="T5" fmla="*/ 77 h 112"/>
                <a:gd name="T6" fmla="*/ 94 w 111"/>
                <a:gd name="T7" fmla="*/ 94 h 112"/>
                <a:gd name="T8" fmla="*/ 76 w 111"/>
                <a:gd name="T9" fmla="*/ 106 h 112"/>
                <a:gd name="T10" fmla="*/ 65 w 111"/>
                <a:gd name="T11" fmla="*/ 110 h 112"/>
                <a:gd name="T12" fmla="*/ 55 w 111"/>
                <a:gd name="T13" fmla="*/ 112 h 112"/>
                <a:gd name="T14" fmla="*/ 44 w 111"/>
                <a:gd name="T15" fmla="*/ 110 h 112"/>
                <a:gd name="T16" fmla="*/ 32 w 111"/>
                <a:gd name="T17" fmla="*/ 106 h 112"/>
                <a:gd name="T18" fmla="*/ 15 w 111"/>
                <a:gd name="T19" fmla="*/ 94 h 112"/>
                <a:gd name="T20" fmla="*/ 3 w 111"/>
                <a:gd name="T21" fmla="*/ 77 h 112"/>
                <a:gd name="T22" fmla="*/ 0 w 111"/>
                <a:gd name="T23" fmla="*/ 66 h 112"/>
                <a:gd name="T24" fmla="*/ 0 w 111"/>
                <a:gd name="T25" fmla="*/ 56 h 112"/>
                <a:gd name="T26" fmla="*/ 0 w 111"/>
                <a:gd name="T27" fmla="*/ 44 h 112"/>
                <a:gd name="T28" fmla="*/ 3 w 111"/>
                <a:gd name="T29" fmla="*/ 33 h 112"/>
                <a:gd name="T30" fmla="*/ 15 w 111"/>
                <a:gd name="T31" fmla="*/ 16 h 112"/>
                <a:gd name="T32" fmla="*/ 32 w 111"/>
                <a:gd name="T33" fmla="*/ 4 h 112"/>
                <a:gd name="T34" fmla="*/ 44 w 111"/>
                <a:gd name="T35" fmla="*/ 0 h 112"/>
                <a:gd name="T36" fmla="*/ 55 w 111"/>
                <a:gd name="T37" fmla="*/ 0 h 112"/>
                <a:gd name="T38" fmla="*/ 65 w 111"/>
                <a:gd name="T39" fmla="*/ 0 h 112"/>
                <a:gd name="T40" fmla="*/ 76 w 111"/>
                <a:gd name="T41" fmla="*/ 4 h 112"/>
                <a:gd name="T42" fmla="*/ 94 w 111"/>
                <a:gd name="T43" fmla="*/ 16 h 112"/>
                <a:gd name="T44" fmla="*/ 105 w 111"/>
                <a:gd name="T45" fmla="*/ 33 h 112"/>
                <a:gd name="T46" fmla="*/ 109 w 111"/>
                <a:gd name="T47" fmla="*/ 44 h 112"/>
                <a:gd name="T48" fmla="*/ 111 w 111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2">
                  <a:moveTo>
                    <a:pt x="111" y="56"/>
                  </a:moveTo>
                  <a:lnTo>
                    <a:pt x="109" y="66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6" y="106"/>
                  </a:lnTo>
                  <a:lnTo>
                    <a:pt x="65" y="110"/>
                  </a:lnTo>
                  <a:lnTo>
                    <a:pt x="55" y="112"/>
                  </a:lnTo>
                  <a:lnTo>
                    <a:pt x="44" y="110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3" y="77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15" y="16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4"/>
                  </a:lnTo>
                  <a:lnTo>
                    <a:pt x="94" y="16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4" name="Freeform 33"/>
            <p:cNvSpPr>
              <a:spLocks/>
            </p:cNvSpPr>
            <p:nvPr/>
          </p:nvSpPr>
          <p:spPr bwMode="auto">
            <a:xfrm>
              <a:off x="5343525" y="1525587"/>
              <a:ext cx="87313" cy="88900"/>
            </a:xfrm>
            <a:custGeom>
              <a:avLst/>
              <a:gdLst>
                <a:gd name="T0" fmla="*/ 111 w 111"/>
                <a:gd name="T1" fmla="*/ 56 h 112"/>
                <a:gd name="T2" fmla="*/ 109 w 111"/>
                <a:gd name="T3" fmla="*/ 66 h 112"/>
                <a:gd name="T4" fmla="*/ 105 w 111"/>
                <a:gd name="T5" fmla="*/ 77 h 112"/>
                <a:gd name="T6" fmla="*/ 94 w 111"/>
                <a:gd name="T7" fmla="*/ 94 h 112"/>
                <a:gd name="T8" fmla="*/ 76 w 111"/>
                <a:gd name="T9" fmla="*/ 106 h 112"/>
                <a:gd name="T10" fmla="*/ 65 w 111"/>
                <a:gd name="T11" fmla="*/ 110 h 112"/>
                <a:gd name="T12" fmla="*/ 55 w 111"/>
                <a:gd name="T13" fmla="*/ 112 h 112"/>
                <a:gd name="T14" fmla="*/ 44 w 111"/>
                <a:gd name="T15" fmla="*/ 110 h 112"/>
                <a:gd name="T16" fmla="*/ 32 w 111"/>
                <a:gd name="T17" fmla="*/ 106 h 112"/>
                <a:gd name="T18" fmla="*/ 15 w 111"/>
                <a:gd name="T19" fmla="*/ 94 h 112"/>
                <a:gd name="T20" fmla="*/ 3 w 111"/>
                <a:gd name="T21" fmla="*/ 77 h 112"/>
                <a:gd name="T22" fmla="*/ 0 w 111"/>
                <a:gd name="T23" fmla="*/ 66 h 112"/>
                <a:gd name="T24" fmla="*/ 0 w 111"/>
                <a:gd name="T25" fmla="*/ 56 h 112"/>
                <a:gd name="T26" fmla="*/ 0 w 111"/>
                <a:gd name="T27" fmla="*/ 44 h 112"/>
                <a:gd name="T28" fmla="*/ 3 w 111"/>
                <a:gd name="T29" fmla="*/ 33 h 112"/>
                <a:gd name="T30" fmla="*/ 15 w 111"/>
                <a:gd name="T31" fmla="*/ 16 h 112"/>
                <a:gd name="T32" fmla="*/ 32 w 111"/>
                <a:gd name="T33" fmla="*/ 4 h 112"/>
                <a:gd name="T34" fmla="*/ 44 w 111"/>
                <a:gd name="T35" fmla="*/ 0 h 112"/>
                <a:gd name="T36" fmla="*/ 55 w 111"/>
                <a:gd name="T37" fmla="*/ 0 h 112"/>
                <a:gd name="T38" fmla="*/ 65 w 111"/>
                <a:gd name="T39" fmla="*/ 0 h 112"/>
                <a:gd name="T40" fmla="*/ 76 w 111"/>
                <a:gd name="T41" fmla="*/ 4 h 112"/>
                <a:gd name="T42" fmla="*/ 94 w 111"/>
                <a:gd name="T43" fmla="*/ 16 h 112"/>
                <a:gd name="T44" fmla="*/ 105 w 111"/>
                <a:gd name="T45" fmla="*/ 33 h 112"/>
                <a:gd name="T46" fmla="*/ 109 w 111"/>
                <a:gd name="T47" fmla="*/ 44 h 112"/>
                <a:gd name="T48" fmla="*/ 111 w 111"/>
                <a:gd name="T4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2">
                  <a:moveTo>
                    <a:pt x="111" y="56"/>
                  </a:moveTo>
                  <a:lnTo>
                    <a:pt x="109" y="66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6" y="106"/>
                  </a:lnTo>
                  <a:lnTo>
                    <a:pt x="65" y="110"/>
                  </a:lnTo>
                  <a:lnTo>
                    <a:pt x="55" y="112"/>
                  </a:lnTo>
                  <a:lnTo>
                    <a:pt x="44" y="110"/>
                  </a:lnTo>
                  <a:lnTo>
                    <a:pt x="32" y="106"/>
                  </a:lnTo>
                  <a:lnTo>
                    <a:pt x="15" y="94"/>
                  </a:lnTo>
                  <a:lnTo>
                    <a:pt x="3" y="77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3" y="33"/>
                  </a:lnTo>
                  <a:lnTo>
                    <a:pt x="15" y="16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4"/>
                  </a:lnTo>
                  <a:lnTo>
                    <a:pt x="94" y="16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5" name="Freeform 34"/>
            <p:cNvSpPr>
              <a:spLocks/>
            </p:cNvSpPr>
            <p:nvPr/>
          </p:nvSpPr>
          <p:spPr bwMode="auto">
            <a:xfrm>
              <a:off x="5741988" y="1725612"/>
              <a:ext cx="88900" cy="88900"/>
            </a:xfrm>
            <a:custGeom>
              <a:avLst/>
              <a:gdLst>
                <a:gd name="T0" fmla="*/ 111 w 111"/>
                <a:gd name="T1" fmla="*/ 55 h 111"/>
                <a:gd name="T2" fmla="*/ 109 w 111"/>
                <a:gd name="T3" fmla="*/ 65 h 111"/>
                <a:gd name="T4" fmla="*/ 105 w 111"/>
                <a:gd name="T5" fmla="*/ 77 h 111"/>
                <a:gd name="T6" fmla="*/ 94 w 111"/>
                <a:gd name="T7" fmla="*/ 94 h 111"/>
                <a:gd name="T8" fmla="*/ 76 w 111"/>
                <a:gd name="T9" fmla="*/ 105 h 111"/>
                <a:gd name="T10" fmla="*/ 65 w 111"/>
                <a:gd name="T11" fmla="*/ 109 h 111"/>
                <a:gd name="T12" fmla="*/ 55 w 111"/>
                <a:gd name="T13" fmla="*/ 111 h 111"/>
                <a:gd name="T14" fmla="*/ 44 w 111"/>
                <a:gd name="T15" fmla="*/ 109 h 111"/>
                <a:gd name="T16" fmla="*/ 32 w 111"/>
                <a:gd name="T17" fmla="*/ 105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5 h 111"/>
                <a:gd name="T24" fmla="*/ 0 w 111"/>
                <a:gd name="T25" fmla="*/ 55 h 111"/>
                <a:gd name="T26" fmla="*/ 0 w 111"/>
                <a:gd name="T27" fmla="*/ 44 h 111"/>
                <a:gd name="T28" fmla="*/ 4 w 111"/>
                <a:gd name="T29" fmla="*/ 32 h 111"/>
                <a:gd name="T30" fmla="*/ 15 w 111"/>
                <a:gd name="T31" fmla="*/ 15 h 111"/>
                <a:gd name="T32" fmla="*/ 32 w 111"/>
                <a:gd name="T33" fmla="*/ 4 h 111"/>
                <a:gd name="T34" fmla="*/ 44 w 111"/>
                <a:gd name="T35" fmla="*/ 0 h 111"/>
                <a:gd name="T36" fmla="*/ 55 w 111"/>
                <a:gd name="T37" fmla="*/ 0 h 111"/>
                <a:gd name="T38" fmla="*/ 65 w 111"/>
                <a:gd name="T39" fmla="*/ 0 h 111"/>
                <a:gd name="T40" fmla="*/ 76 w 111"/>
                <a:gd name="T41" fmla="*/ 4 h 111"/>
                <a:gd name="T42" fmla="*/ 94 w 111"/>
                <a:gd name="T43" fmla="*/ 15 h 111"/>
                <a:gd name="T44" fmla="*/ 105 w 111"/>
                <a:gd name="T45" fmla="*/ 32 h 111"/>
                <a:gd name="T46" fmla="*/ 109 w 111"/>
                <a:gd name="T47" fmla="*/ 44 h 111"/>
                <a:gd name="T48" fmla="*/ 111 w 111"/>
                <a:gd name="T4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5"/>
                  </a:moveTo>
                  <a:lnTo>
                    <a:pt x="109" y="65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6" y="105"/>
                  </a:lnTo>
                  <a:lnTo>
                    <a:pt x="65" y="109"/>
                  </a:lnTo>
                  <a:lnTo>
                    <a:pt x="55" y="111"/>
                  </a:lnTo>
                  <a:lnTo>
                    <a:pt x="44" y="109"/>
                  </a:lnTo>
                  <a:lnTo>
                    <a:pt x="32" y="105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4"/>
                  </a:lnTo>
                  <a:lnTo>
                    <a:pt x="94" y="15"/>
                  </a:lnTo>
                  <a:lnTo>
                    <a:pt x="105" y="32"/>
                  </a:lnTo>
                  <a:lnTo>
                    <a:pt x="109" y="44"/>
                  </a:lnTo>
                  <a:lnTo>
                    <a:pt x="111" y="55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6" name="Freeform 35"/>
            <p:cNvSpPr>
              <a:spLocks/>
            </p:cNvSpPr>
            <p:nvPr/>
          </p:nvSpPr>
          <p:spPr bwMode="auto">
            <a:xfrm>
              <a:off x="5741988" y="1725612"/>
              <a:ext cx="88900" cy="88900"/>
            </a:xfrm>
            <a:custGeom>
              <a:avLst/>
              <a:gdLst>
                <a:gd name="T0" fmla="*/ 111 w 111"/>
                <a:gd name="T1" fmla="*/ 55 h 111"/>
                <a:gd name="T2" fmla="*/ 109 w 111"/>
                <a:gd name="T3" fmla="*/ 65 h 111"/>
                <a:gd name="T4" fmla="*/ 105 w 111"/>
                <a:gd name="T5" fmla="*/ 77 h 111"/>
                <a:gd name="T6" fmla="*/ 94 w 111"/>
                <a:gd name="T7" fmla="*/ 94 h 111"/>
                <a:gd name="T8" fmla="*/ 76 w 111"/>
                <a:gd name="T9" fmla="*/ 105 h 111"/>
                <a:gd name="T10" fmla="*/ 65 w 111"/>
                <a:gd name="T11" fmla="*/ 109 h 111"/>
                <a:gd name="T12" fmla="*/ 55 w 111"/>
                <a:gd name="T13" fmla="*/ 111 h 111"/>
                <a:gd name="T14" fmla="*/ 44 w 111"/>
                <a:gd name="T15" fmla="*/ 109 h 111"/>
                <a:gd name="T16" fmla="*/ 32 w 111"/>
                <a:gd name="T17" fmla="*/ 105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5 h 111"/>
                <a:gd name="T24" fmla="*/ 0 w 111"/>
                <a:gd name="T25" fmla="*/ 55 h 111"/>
                <a:gd name="T26" fmla="*/ 0 w 111"/>
                <a:gd name="T27" fmla="*/ 44 h 111"/>
                <a:gd name="T28" fmla="*/ 4 w 111"/>
                <a:gd name="T29" fmla="*/ 32 h 111"/>
                <a:gd name="T30" fmla="*/ 15 w 111"/>
                <a:gd name="T31" fmla="*/ 15 h 111"/>
                <a:gd name="T32" fmla="*/ 32 w 111"/>
                <a:gd name="T33" fmla="*/ 4 h 111"/>
                <a:gd name="T34" fmla="*/ 44 w 111"/>
                <a:gd name="T35" fmla="*/ 0 h 111"/>
                <a:gd name="T36" fmla="*/ 55 w 111"/>
                <a:gd name="T37" fmla="*/ 0 h 111"/>
                <a:gd name="T38" fmla="*/ 65 w 111"/>
                <a:gd name="T39" fmla="*/ 0 h 111"/>
                <a:gd name="T40" fmla="*/ 76 w 111"/>
                <a:gd name="T41" fmla="*/ 4 h 111"/>
                <a:gd name="T42" fmla="*/ 94 w 111"/>
                <a:gd name="T43" fmla="*/ 15 h 111"/>
                <a:gd name="T44" fmla="*/ 105 w 111"/>
                <a:gd name="T45" fmla="*/ 32 h 111"/>
                <a:gd name="T46" fmla="*/ 109 w 111"/>
                <a:gd name="T47" fmla="*/ 44 h 111"/>
                <a:gd name="T48" fmla="*/ 111 w 111"/>
                <a:gd name="T4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5"/>
                  </a:moveTo>
                  <a:lnTo>
                    <a:pt x="109" y="65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6" y="105"/>
                  </a:lnTo>
                  <a:lnTo>
                    <a:pt x="65" y="109"/>
                  </a:lnTo>
                  <a:lnTo>
                    <a:pt x="55" y="111"/>
                  </a:lnTo>
                  <a:lnTo>
                    <a:pt x="44" y="109"/>
                  </a:lnTo>
                  <a:lnTo>
                    <a:pt x="32" y="105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5" y="0"/>
                  </a:lnTo>
                  <a:lnTo>
                    <a:pt x="65" y="0"/>
                  </a:lnTo>
                  <a:lnTo>
                    <a:pt x="76" y="4"/>
                  </a:lnTo>
                  <a:lnTo>
                    <a:pt x="94" y="15"/>
                  </a:lnTo>
                  <a:lnTo>
                    <a:pt x="105" y="32"/>
                  </a:lnTo>
                  <a:lnTo>
                    <a:pt x="109" y="44"/>
                  </a:lnTo>
                  <a:lnTo>
                    <a:pt x="111" y="55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7" name="Freeform 36"/>
            <p:cNvSpPr>
              <a:spLocks/>
            </p:cNvSpPr>
            <p:nvPr/>
          </p:nvSpPr>
          <p:spPr bwMode="auto">
            <a:xfrm>
              <a:off x="6140450" y="1703387"/>
              <a:ext cx="88900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7 h 111"/>
                <a:gd name="T4" fmla="*/ 105 w 111"/>
                <a:gd name="T5" fmla="*/ 77 h 111"/>
                <a:gd name="T6" fmla="*/ 94 w 111"/>
                <a:gd name="T7" fmla="*/ 94 h 111"/>
                <a:gd name="T8" fmla="*/ 77 w 111"/>
                <a:gd name="T9" fmla="*/ 105 h 111"/>
                <a:gd name="T10" fmla="*/ 67 w 111"/>
                <a:gd name="T11" fmla="*/ 109 h 111"/>
                <a:gd name="T12" fmla="*/ 56 w 111"/>
                <a:gd name="T13" fmla="*/ 111 h 111"/>
                <a:gd name="T14" fmla="*/ 44 w 111"/>
                <a:gd name="T15" fmla="*/ 109 h 111"/>
                <a:gd name="T16" fmla="*/ 32 w 111"/>
                <a:gd name="T17" fmla="*/ 105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7 h 111"/>
                <a:gd name="T24" fmla="*/ 0 w 111"/>
                <a:gd name="T25" fmla="*/ 56 h 111"/>
                <a:gd name="T26" fmla="*/ 0 w 111"/>
                <a:gd name="T27" fmla="*/ 44 h 111"/>
                <a:gd name="T28" fmla="*/ 4 w 111"/>
                <a:gd name="T29" fmla="*/ 33 h 111"/>
                <a:gd name="T30" fmla="*/ 15 w 111"/>
                <a:gd name="T31" fmla="*/ 15 h 111"/>
                <a:gd name="T32" fmla="*/ 32 w 111"/>
                <a:gd name="T33" fmla="*/ 4 h 111"/>
                <a:gd name="T34" fmla="*/ 44 w 111"/>
                <a:gd name="T35" fmla="*/ 0 h 111"/>
                <a:gd name="T36" fmla="*/ 56 w 111"/>
                <a:gd name="T37" fmla="*/ 0 h 111"/>
                <a:gd name="T38" fmla="*/ 67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5 w 111"/>
                <a:gd name="T45" fmla="*/ 33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7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7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2" y="105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8" name="Freeform 37"/>
            <p:cNvSpPr>
              <a:spLocks/>
            </p:cNvSpPr>
            <p:nvPr/>
          </p:nvSpPr>
          <p:spPr bwMode="auto">
            <a:xfrm>
              <a:off x="6140450" y="1703387"/>
              <a:ext cx="88900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7 h 111"/>
                <a:gd name="T4" fmla="*/ 105 w 111"/>
                <a:gd name="T5" fmla="*/ 77 h 111"/>
                <a:gd name="T6" fmla="*/ 94 w 111"/>
                <a:gd name="T7" fmla="*/ 94 h 111"/>
                <a:gd name="T8" fmla="*/ 77 w 111"/>
                <a:gd name="T9" fmla="*/ 105 h 111"/>
                <a:gd name="T10" fmla="*/ 67 w 111"/>
                <a:gd name="T11" fmla="*/ 109 h 111"/>
                <a:gd name="T12" fmla="*/ 56 w 111"/>
                <a:gd name="T13" fmla="*/ 111 h 111"/>
                <a:gd name="T14" fmla="*/ 44 w 111"/>
                <a:gd name="T15" fmla="*/ 109 h 111"/>
                <a:gd name="T16" fmla="*/ 32 w 111"/>
                <a:gd name="T17" fmla="*/ 105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7 h 111"/>
                <a:gd name="T24" fmla="*/ 0 w 111"/>
                <a:gd name="T25" fmla="*/ 56 h 111"/>
                <a:gd name="T26" fmla="*/ 0 w 111"/>
                <a:gd name="T27" fmla="*/ 44 h 111"/>
                <a:gd name="T28" fmla="*/ 4 w 111"/>
                <a:gd name="T29" fmla="*/ 33 h 111"/>
                <a:gd name="T30" fmla="*/ 15 w 111"/>
                <a:gd name="T31" fmla="*/ 15 h 111"/>
                <a:gd name="T32" fmla="*/ 32 w 111"/>
                <a:gd name="T33" fmla="*/ 4 h 111"/>
                <a:gd name="T34" fmla="*/ 44 w 111"/>
                <a:gd name="T35" fmla="*/ 0 h 111"/>
                <a:gd name="T36" fmla="*/ 56 w 111"/>
                <a:gd name="T37" fmla="*/ 0 h 111"/>
                <a:gd name="T38" fmla="*/ 67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5 w 111"/>
                <a:gd name="T45" fmla="*/ 33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7"/>
                  </a:lnTo>
                  <a:lnTo>
                    <a:pt x="105" y="77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7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2" y="105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5"/>
                  </a:lnTo>
                  <a:lnTo>
                    <a:pt x="32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5" y="33"/>
                  </a:lnTo>
                  <a:lnTo>
                    <a:pt x="109" y="44"/>
                  </a:lnTo>
                  <a:lnTo>
                    <a:pt x="111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89" name="Freeform 38"/>
            <p:cNvSpPr>
              <a:spLocks/>
            </p:cNvSpPr>
            <p:nvPr/>
          </p:nvSpPr>
          <p:spPr bwMode="auto">
            <a:xfrm>
              <a:off x="6538913" y="1946275"/>
              <a:ext cx="88900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7 h 111"/>
                <a:gd name="T4" fmla="*/ 106 w 111"/>
                <a:gd name="T5" fmla="*/ 77 h 111"/>
                <a:gd name="T6" fmla="*/ 94 w 111"/>
                <a:gd name="T7" fmla="*/ 94 h 111"/>
                <a:gd name="T8" fmla="*/ 77 w 111"/>
                <a:gd name="T9" fmla="*/ 106 h 111"/>
                <a:gd name="T10" fmla="*/ 67 w 111"/>
                <a:gd name="T11" fmla="*/ 110 h 111"/>
                <a:gd name="T12" fmla="*/ 56 w 111"/>
                <a:gd name="T13" fmla="*/ 111 h 111"/>
                <a:gd name="T14" fmla="*/ 44 w 111"/>
                <a:gd name="T15" fmla="*/ 110 h 111"/>
                <a:gd name="T16" fmla="*/ 33 w 111"/>
                <a:gd name="T17" fmla="*/ 106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7 h 111"/>
                <a:gd name="T24" fmla="*/ 0 w 111"/>
                <a:gd name="T25" fmla="*/ 56 h 111"/>
                <a:gd name="T26" fmla="*/ 0 w 111"/>
                <a:gd name="T27" fmla="*/ 44 h 111"/>
                <a:gd name="T28" fmla="*/ 4 w 111"/>
                <a:gd name="T29" fmla="*/ 33 h 111"/>
                <a:gd name="T30" fmla="*/ 15 w 111"/>
                <a:gd name="T31" fmla="*/ 15 h 111"/>
                <a:gd name="T32" fmla="*/ 33 w 111"/>
                <a:gd name="T33" fmla="*/ 4 h 111"/>
                <a:gd name="T34" fmla="*/ 44 w 111"/>
                <a:gd name="T35" fmla="*/ 0 h 111"/>
                <a:gd name="T36" fmla="*/ 56 w 111"/>
                <a:gd name="T37" fmla="*/ 0 h 111"/>
                <a:gd name="T38" fmla="*/ 67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6 w 111"/>
                <a:gd name="T45" fmla="*/ 33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7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7" y="110"/>
                  </a:lnTo>
                  <a:lnTo>
                    <a:pt x="56" y="111"/>
                  </a:lnTo>
                  <a:lnTo>
                    <a:pt x="44" y="110"/>
                  </a:lnTo>
                  <a:lnTo>
                    <a:pt x="33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3"/>
                  </a:lnTo>
                  <a:lnTo>
                    <a:pt x="109" y="44"/>
                  </a:lnTo>
                  <a:lnTo>
                    <a:pt x="111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0" name="Freeform 39"/>
            <p:cNvSpPr>
              <a:spLocks/>
            </p:cNvSpPr>
            <p:nvPr/>
          </p:nvSpPr>
          <p:spPr bwMode="auto">
            <a:xfrm>
              <a:off x="6538913" y="1946275"/>
              <a:ext cx="88900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7 h 111"/>
                <a:gd name="T4" fmla="*/ 106 w 111"/>
                <a:gd name="T5" fmla="*/ 77 h 111"/>
                <a:gd name="T6" fmla="*/ 94 w 111"/>
                <a:gd name="T7" fmla="*/ 94 h 111"/>
                <a:gd name="T8" fmla="*/ 77 w 111"/>
                <a:gd name="T9" fmla="*/ 106 h 111"/>
                <a:gd name="T10" fmla="*/ 67 w 111"/>
                <a:gd name="T11" fmla="*/ 110 h 111"/>
                <a:gd name="T12" fmla="*/ 56 w 111"/>
                <a:gd name="T13" fmla="*/ 111 h 111"/>
                <a:gd name="T14" fmla="*/ 44 w 111"/>
                <a:gd name="T15" fmla="*/ 110 h 111"/>
                <a:gd name="T16" fmla="*/ 33 w 111"/>
                <a:gd name="T17" fmla="*/ 106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7 h 111"/>
                <a:gd name="T24" fmla="*/ 0 w 111"/>
                <a:gd name="T25" fmla="*/ 56 h 111"/>
                <a:gd name="T26" fmla="*/ 0 w 111"/>
                <a:gd name="T27" fmla="*/ 44 h 111"/>
                <a:gd name="T28" fmla="*/ 4 w 111"/>
                <a:gd name="T29" fmla="*/ 33 h 111"/>
                <a:gd name="T30" fmla="*/ 15 w 111"/>
                <a:gd name="T31" fmla="*/ 15 h 111"/>
                <a:gd name="T32" fmla="*/ 33 w 111"/>
                <a:gd name="T33" fmla="*/ 4 h 111"/>
                <a:gd name="T34" fmla="*/ 44 w 111"/>
                <a:gd name="T35" fmla="*/ 0 h 111"/>
                <a:gd name="T36" fmla="*/ 56 w 111"/>
                <a:gd name="T37" fmla="*/ 0 h 111"/>
                <a:gd name="T38" fmla="*/ 67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6 w 111"/>
                <a:gd name="T45" fmla="*/ 33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7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7" y="110"/>
                  </a:lnTo>
                  <a:lnTo>
                    <a:pt x="56" y="111"/>
                  </a:lnTo>
                  <a:lnTo>
                    <a:pt x="44" y="110"/>
                  </a:lnTo>
                  <a:lnTo>
                    <a:pt x="33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3"/>
                  </a:lnTo>
                  <a:lnTo>
                    <a:pt x="109" y="44"/>
                  </a:lnTo>
                  <a:lnTo>
                    <a:pt x="111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1" name="Freeform 40"/>
            <p:cNvSpPr>
              <a:spLocks/>
            </p:cNvSpPr>
            <p:nvPr/>
          </p:nvSpPr>
          <p:spPr bwMode="auto">
            <a:xfrm>
              <a:off x="6938963" y="2022475"/>
              <a:ext cx="88900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7 h 111"/>
                <a:gd name="T4" fmla="*/ 106 w 111"/>
                <a:gd name="T5" fmla="*/ 77 h 111"/>
                <a:gd name="T6" fmla="*/ 94 w 111"/>
                <a:gd name="T7" fmla="*/ 94 h 111"/>
                <a:gd name="T8" fmla="*/ 77 w 111"/>
                <a:gd name="T9" fmla="*/ 106 h 111"/>
                <a:gd name="T10" fmla="*/ 67 w 111"/>
                <a:gd name="T11" fmla="*/ 110 h 111"/>
                <a:gd name="T12" fmla="*/ 56 w 111"/>
                <a:gd name="T13" fmla="*/ 111 h 111"/>
                <a:gd name="T14" fmla="*/ 44 w 111"/>
                <a:gd name="T15" fmla="*/ 110 h 111"/>
                <a:gd name="T16" fmla="*/ 33 w 111"/>
                <a:gd name="T17" fmla="*/ 106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7 h 111"/>
                <a:gd name="T24" fmla="*/ 0 w 111"/>
                <a:gd name="T25" fmla="*/ 56 h 111"/>
                <a:gd name="T26" fmla="*/ 0 w 111"/>
                <a:gd name="T27" fmla="*/ 44 h 111"/>
                <a:gd name="T28" fmla="*/ 4 w 111"/>
                <a:gd name="T29" fmla="*/ 33 h 111"/>
                <a:gd name="T30" fmla="*/ 15 w 111"/>
                <a:gd name="T31" fmla="*/ 15 h 111"/>
                <a:gd name="T32" fmla="*/ 33 w 111"/>
                <a:gd name="T33" fmla="*/ 4 h 111"/>
                <a:gd name="T34" fmla="*/ 44 w 111"/>
                <a:gd name="T35" fmla="*/ 0 h 111"/>
                <a:gd name="T36" fmla="*/ 56 w 111"/>
                <a:gd name="T37" fmla="*/ 0 h 111"/>
                <a:gd name="T38" fmla="*/ 67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6 w 111"/>
                <a:gd name="T45" fmla="*/ 33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7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7" y="110"/>
                  </a:lnTo>
                  <a:lnTo>
                    <a:pt x="56" y="111"/>
                  </a:lnTo>
                  <a:lnTo>
                    <a:pt x="44" y="110"/>
                  </a:lnTo>
                  <a:lnTo>
                    <a:pt x="33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3"/>
                  </a:lnTo>
                  <a:lnTo>
                    <a:pt x="109" y="44"/>
                  </a:lnTo>
                  <a:lnTo>
                    <a:pt x="111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2" name="Freeform 41"/>
            <p:cNvSpPr>
              <a:spLocks/>
            </p:cNvSpPr>
            <p:nvPr/>
          </p:nvSpPr>
          <p:spPr bwMode="auto">
            <a:xfrm>
              <a:off x="6938963" y="2022475"/>
              <a:ext cx="88900" cy="88900"/>
            </a:xfrm>
            <a:custGeom>
              <a:avLst/>
              <a:gdLst>
                <a:gd name="T0" fmla="*/ 111 w 111"/>
                <a:gd name="T1" fmla="*/ 56 h 111"/>
                <a:gd name="T2" fmla="*/ 109 w 111"/>
                <a:gd name="T3" fmla="*/ 67 h 111"/>
                <a:gd name="T4" fmla="*/ 106 w 111"/>
                <a:gd name="T5" fmla="*/ 77 h 111"/>
                <a:gd name="T6" fmla="*/ 94 w 111"/>
                <a:gd name="T7" fmla="*/ 94 h 111"/>
                <a:gd name="T8" fmla="*/ 77 w 111"/>
                <a:gd name="T9" fmla="*/ 106 h 111"/>
                <a:gd name="T10" fmla="*/ 67 w 111"/>
                <a:gd name="T11" fmla="*/ 110 h 111"/>
                <a:gd name="T12" fmla="*/ 56 w 111"/>
                <a:gd name="T13" fmla="*/ 111 h 111"/>
                <a:gd name="T14" fmla="*/ 44 w 111"/>
                <a:gd name="T15" fmla="*/ 110 h 111"/>
                <a:gd name="T16" fmla="*/ 33 w 111"/>
                <a:gd name="T17" fmla="*/ 106 h 111"/>
                <a:gd name="T18" fmla="*/ 15 w 111"/>
                <a:gd name="T19" fmla="*/ 94 h 111"/>
                <a:gd name="T20" fmla="*/ 4 w 111"/>
                <a:gd name="T21" fmla="*/ 77 h 111"/>
                <a:gd name="T22" fmla="*/ 0 w 111"/>
                <a:gd name="T23" fmla="*/ 67 h 111"/>
                <a:gd name="T24" fmla="*/ 0 w 111"/>
                <a:gd name="T25" fmla="*/ 56 h 111"/>
                <a:gd name="T26" fmla="*/ 0 w 111"/>
                <a:gd name="T27" fmla="*/ 44 h 111"/>
                <a:gd name="T28" fmla="*/ 4 w 111"/>
                <a:gd name="T29" fmla="*/ 33 h 111"/>
                <a:gd name="T30" fmla="*/ 15 w 111"/>
                <a:gd name="T31" fmla="*/ 15 h 111"/>
                <a:gd name="T32" fmla="*/ 33 w 111"/>
                <a:gd name="T33" fmla="*/ 4 h 111"/>
                <a:gd name="T34" fmla="*/ 44 w 111"/>
                <a:gd name="T35" fmla="*/ 0 h 111"/>
                <a:gd name="T36" fmla="*/ 56 w 111"/>
                <a:gd name="T37" fmla="*/ 0 h 111"/>
                <a:gd name="T38" fmla="*/ 67 w 111"/>
                <a:gd name="T39" fmla="*/ 0 h 111"/>
                <a:gd name="T40" fmla="*/ 77 w 111"/>
                <a:gd name="T41" fmla="*/ 4 h 111"/>
                <a:gd name="T42" fmla="*/ 94 w 111"/>
                <a:gd name="T43" fmla="*/ 15 h 111"/>
                <a:gd name="T44" fmla="*/ 106 w 111"/>
                <a:gd name="T45" fmla="*/ 33 h 111"/>
                <a:gd name="T46" fmla="*/ 109 w 111"/>
                <a:gd name="T47" fmla="*/ 44 h 111"/>
                <a:gd name="T48" fmla="*/ 111 w 111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1" h="111">
                  <a:moveTo>
                    <a:pt x="111" y="56"/>
                  </a:moveTo>
                  <a:lnTo>
                    <a:pt x="109" y="67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6"/>
                  </a:lnTo>
                  <a:lnTo>
                    <a:pt x="67" y="110"/>
                  </a:lnTo>
                  <a:lnTo>
                    <a:pt x="56" y="111"/>
                  </a:lnTo>
                  <a:lnTo>
                    <a:pt x="44" y="110"/>
                  </a:lnTo>
                  <a:lnTo>
                    <a:pt x="33" y="106"/>
                  </a:lnTo>
                  <a:lnTo>
                    <a:pt x="15" y="94"/>
                  </a:lnTo>
                  <a:lnTo>
                    <a:pt x="4" y="77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5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3"/>
                  </a:lnTo>
                  <a:lnTo>
                    <a:pt x="109" y="44"/>
                  </a:lnTo>
                  <a:lnTo>
                    <a:pt x="111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3" name="Freeform 42"/>
            <p:cNvSpPr>
              <a:spLocks/>
            </p:cNvSpPr>
            <p:nvPr/>
          </p:nvSpPr>
          <p:spPr bwMode="auto">
            <a:xfrm>
              <a:off x="7337425" y="1703387"/>
              <a:ext cx="87313" cy="88900"/>
            </a:xfrm>
            <a:custGeom>
              <a:avLst/>
              <a:gdLst>
                <a:gd name="T0" fmla="*/ 112 w 112"/>
                <a:gd name="T1" fmla="*/ 56 h 111"/>
                <a:gd name="T2" fmla="*/ 110 w 112"/>
                <a:gd name="T3" fmla="*/ 67 h 111"/>
                <a:gd name="T4" fmla="*/ 106 w 112"/>
                <a:gd name="T5" fmla="*/ 77 h 111"/>
                <a:gd name="T6" fmla="*/ 94 w 112"/>
                <a:gd name="T7" fmla="*/ 94 h 111"/>
                <a:gd name="T8" fmla="*/ 77 w 112"/>
                <a:gd name="T9" fmla="*/ 105 h 111"/>
                <a:gd name="T10" fmla="*/ 67 w 112"/>
                <a:gd name="T11" fmla="*/ 109 h 111"/>
                <a:gd name="T12" fmla="*/ 56 w 112"/>
                <a:gd name="T13" fmla="*/ 111 h 111"/>
                <a:gd name="T14" fmla="*/ 44 w 112"/>
                <a:gd name="T15" fmla="*/ 109 h 111"/>
                <a:gd name="T16" fmla="*/ 33 w 112"/>
                <a:gd name="T17" fmla="*/ 105 h 111"/>
                <a:gd name="T18" fmla="*/ 16 w 112"/>
                <a:gd name="T19" fmla="*/ 94 h 111"/>
                <a:gd name="T20" fmla="*/ 4 w 112"/>
                <a:gd name="T21" fmla="*/ 77 h 111"/>
                <a:gd name="T22" fmla="*/ 0 w 112"/>
                <a:gd name="T23" fmla="*/ 67 h 111"/>
                <a:gd name="T24" fmla="*/ 0 w 112"/>
                <a:gd name="T25" fmla="*/ 56 h 111"/>
                <a:gd name="T26" fmla="*/ 0 w 112"/>
                <a:gd name="T27" fmla="*/ 44 h 111"/>
                <a:gd name="T28" fmla="*/ 4 w 112"/>
                <a:gd name="T29" fmla="*/ 33 h 111"/>
                <a:gd name="T30" fmla="*/ 16 w 112"/>
                <a:gd name="T31" fmla="*/ 15 h 111"/>
                <a:gd name="T32" fmla="*/ 33 w 112"/>
                <a:gd name="T33" fmla="*/ 4 h 111"/>
                <a:gd name="T34" fmla="*/ 44 w 112"/>
                <a:gd name="T35" fmla="*/ 0 h 111"/>
                <a:gd name="T36" fmla="*/ 56 w 112"/>
                <a:gd name="T37" fmla="*/ 0 h 111"/>
                <a:gd name="T38" fmla="*/ 67 w 112"/>
                <a:gd name="T39" fmla="*/ 0 h 111"/>
                <a:gd name="T40" fmla="*/ 77 w 112"/>
                <a:gd name="T41" fmla="*/ 4 h 111"/>
                <a:gd name="T42" fmla="*/ 94 w 112"/>
                <a:gd name="T43" fmla="*/ 15 h 111"/>
                <a:gd name="T44" fmla="*/ 106 w 112"/>
                <a:gd name="T45" fmla="*/ 33 h 111"/>
                <a:gd name="T46" fmla="*/ 110 w 112"/>
                <a:gd name="T47" fmla="*/ 44 h 111"/>
                <a:gd name="T48" fmla="*/ 112 w 112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1">
                  <a:moveTo>
                    <a:pt x="112" y="56"/>
                  </a:moveTo>
                  <a:lnTo>
                    <a:pt x="110" y="67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7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5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6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4" name="Freeform 43"/>
            <p:cNvSpPr>
              <a:spLocks/>
            </p:cNvSpPr>
            <p:nvPr/>
          </p:nvSpPr>
          <p:spPr bwMode="auto">
            <a:xfrm>
              <a:off x="7337425" y="1703387"/>
              <a:ext cx="87313" cy="88900"/>
            </a:xfrm>
            <a:custGeom>
              <a:avLst/>
              <a:gdLst>
                <a:gd name="T0" fmla="*/ 112 w 112"/>
                <a:gd name="T1" fmla="*/ 56 h 111"/>
                <a:gd name="T2" fmla="*/ 110 w 112"/>
                <a:gd name="T3" fmla="*/ 67 h 111"/>
                <a:gd name="T4" fmla="*/ 106 w 112"/>
                <a:gd name="T5" fmla="*/ 77 h 111"/>
                <a:gd name="T6" fmla="*/ 94 w 112"/>
                <a:gd name="T7" fmla="*/ 94 h 111"/>
                <a:gd name="T8" fmla="*/ 77 w 112"/>
                <a:gd name="T9" fmla="*/ 105 h 111"/>
                <a:gd name="T10" fmla="*/ 67 w 112"/>
                <a:gd name="T11" fmla="*/ 109 h 111"/>
                <a:gd name="T12" fmla="*/ 56 w 112"/>
                <a:gd name="T13" fmla="*/ 111 h 111"/>
                <a:gd name="T14" fmla="*/ 44 w 112"/>
                <a:gd name="T15" fmla="*/ 109 h 111"/>
                <a:gd name="T16" fmla="*/ 33 w 112"/>
                <a:gd name="T17" fmla="*/ 105 h 111"/>
                <a:gd name="T18" fmla="*/ 16 w 112"/>
                <a:gd name="T19" fmla="*/ 94 h 111"/>
                <a:gd name="T20" fmla="*/ 4 w 112"/>
                <a:gd name="T21" fmla="*/ 77 h 111"/>
                <a:gd name="T22" fmla="*/ 0 w 112"/>
                <a:gd name="T23" fmla="*/ 67 h 111"/>
                <a:gd name="T24" fmla="*/ 0 w 112"/>
                <a:gd name="T25" fmla="*/ 56 h 111"/>
                <a:gd name="T26" fmla="*/ 0 w 112"/>
                <a:gd name="T27" fmla="*/ 44 h 111"/>
                <a:gd name="T28" fmla="*/ 4 w 112"/>
                <a:gd name="T29" fmla="*/ 33 h 111"/>
                <a:gd name="T30" fmla="*/ 16 w 112"/>
                <a:gd name="T31" fmla="*/ 15 h 111"/>
                <a:gd name="T32" fmla="*/ 33 w 112"/>
                <a:gd name="T33" fmla="*/ 4 h 111"/>
                <a:gd name="T34" fmla="*/ 44 w 112"/>
                <a:gd name="T35" fmla="*/ 0 h 111"/>
                <a:gd name="T36" fmla="*/ 56 w 112"/>
                <a:gd name="T37" fmla="*/ 0 h 111"/>
                <a:gd name="T38" fmla="*/ 67 w 112"/>
                <a:gd name="T39" fmla="*/ 0 h 111"/>
                <a:gd name="T40" fmla="*/ 77 w 112"/>
                <a:gd name="T41" fmla="*/ 4 h 111"/>
                <a:gd name="T42" fmla="*/ 94 w 112"/>
                <a:gd name="T43" fmla="*/ 15 h 111"/>
                <a:gd name="T44" fmla="*/ 106 w 112"/>
                <a:gd name="T45" fmla="*/ 33 h 111"/>
                <a:gd name="T46" fmla="*/ 110 w 112"/>
                <a:gd name="T47" fmla="*/ 44 h 111"/>
                <a:gd name="T48" fmla="*/ 112 w 112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1">
                  <a:moveTo>
                    <a:pt x="112" y="56"/>
                  </a:moveTo>
                  <a:lnTo>
                    <a:pt x="110" y="67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7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5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3"/>
                  </a:lnTo>
                  <a:lnTo>
                    <a:pt x="16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3"/>
                  </a:lnTo>
                  <a:lnTo>
                    <a:pt x="110" y="44"/>
                  </a:lnTo>
                  <a:lnTo>
                    <a:pt x="112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5" name="Freeform 44"/>
            <p:cNvSpPr>
              <a:spLocks/>
            </p:cNvSpPr>
            <p:nvPr/>
          </p:nvSpPr>
          <p:spPr bwMode="auto">
            <a:xfrm>
              <a:off x="7735888" y="1841500"/>
              <a:ext cx="88900" cy="87312"/>
            </a:xfrm>
            <a:custGeom>
              <a:avLst/>
              <a:gdLst>
                <a:gd name="T0" fmla="*/ 112 w 112"/>
                <a:gd name="T1" fmla="*/ 55 h 111"/>
                <a:gd name="T2" fmla="*/ 110 w 112"/>
                <a:gd name="T3" fmla="*/ 67 h 111"/>
                <a:gd name="T4" fmla="*/ 106 w 112"/>
                <a:gd name="T5" fmla="*/ 76 h 111"/>
                <a:gd name="T6" fmla="*/ 94 w 112"/>
                <a:gd name="T7" fmla="*/ 94 h 111"/>
                <a:gd name="T8" fmla="*/ 77 w 112"/>
                <a:gd name="T9" fmla="*/ 105 h 111"/>
                <a:gd name="T10" fmla="*/ 67 w 112"/>
                <a:gd name="T11" fmla="*/ 109 h 111"/>
                <a:gd name="T12" fmla="*/ 56 w 112"/>
                <a:gd name="T13" fmla="*/ 111 h 111"/>
                <a:gd name="T14" fmla="*/ 44 w 112"/>
                <a:gd name="T15" fmla="*/ 109 h 111"/>
                <a:gd name="T16" fmla="*/ 33 w 112"/>
                <a:gd name="T17" fmla="*/ 105 h 111"/>
                <a:gd name="T18" fmla="*/ 16 w 112"/>
                <a:gd name="T19" fmla="*/ 94 h 111"/>
                <a:gd name="T20" fmla="*/ 4 w 112"/>
                <a:gd name="T21" fmla="*/ 76 h 111"/>
                <a:gd name="T22" fmla="*/ 0 w 112"/>
                <a:gd name="T23" fmla="*/ 67 h 111"/>
                <a:gd name="T24" fmla="*/ 0 w 112"/>
                <a:gd name="T25" fmla="*/ 55 h 111"/>
                <a:gd name="T26" fmla="*/ 0 w 112"/>
                <a:gd name="T27" fmla="*/ 44 h 111"/>
                <a:gd name="T28" fmla="*/ 4 w 112"/>
                <a:gd name="T29" fmla="*/ 32 h 111"/>
                <a:gd name="T30" fmla="*/ 16 w 112"/>
                <a:gd name="T31" fmla="*/ 15 h 111"/>
                <a:gd name="T32" fmla="*/ 33 w 112"/>
                <a:gd name="T33" fmla="*/ 3 h 111"/>
                <a:gd name="T34" fmla="*/ 44 w 112"/>
                <a:gd name="T35" fmla="*/ 0 h 111"/>
                <a:gd name="T36" fmla="*/ 56 w 112"/>
                <a:gd name="T37" fmla="*/ 0 h 111"/>
                <a:gd name="T38" fmla="*/ 67 w 112"/>
                <a:gd name="T39" fmla="*/ 0 h 111"/>
                <a:gd name="T40" fmla="*/ 77 w 112"/>
                <a:gd name="T41" fmla="*/ 3 h 111"/>
                <a:gd name="T42" fmla="*/ 94 w 112"/>
                <a:gd name="T43" fmla="*/ 15 h 111"/>
                <a:gd name="T44" fmla="*/ 106 w 112"/>
                <a:gd name="T45" fmla="*/ 32 h 111"/>
                <a:gd name="T46" fmla="*/ 110 w 112"/>
                <a:gd name="T47" fmla="*/ 44 h 111"/>
                <a:gd name="T48" fmla="*/ 112 w 112"/>
                <a:gd name="T4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1">
                  <a:moveTo>
                    <a:pt x="112" y="55"/>
                  </a:moveTo>
                  <a:lnTo>
                    <a:pt x="110" y="67"/>
                  </a:lnTo>
                  <a:lnTo>
                    <a:pt x="106" y="76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7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5"/>
                  </a:lnTo>
                  <a:lnTo>
                    <a:pt x="16" y="94"/>
                  </a:lnTo>
                  <a:lnTo>
                    <a:pt x="4" y="76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6" y="15"/>
                  </a:lnTo>
                  <a:lnTo>
                    <a:pt x="33" y="3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7" y="3"/>
                  </a:lnTo>
                  <a:lnTo>
                    <a:pt x="94" y="15"/>
                  </a:lnTo>
                  <a:lnTo>
                    <a:pt x="106" y="32"/>
                  </a:lnTo>
                  <a:lnTo>
                    <a:pt x="110" y="44"/>
                  </a:lnTo>
                  <a:lnTo>
                    <a:pt x="112" y="55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6" name="Freeform 45"/>
            <p:cNvSpPr>
              <a:spLocks/>
            </p:cNvSpPr>
            <p:nvPr/>
          </p:nvSpPr>
          <p:spPr bwMode="auto">
            <a:xfrm>
              <a:off x="7735888" y="1841500"/>
              <a:ext cx="88900" cy="87312"/>
            </a:xfrm>
            <a:custGeom>
              <a:avLst/>
              <a:gdLst>
                <a:gd name="T0" fmla="*/ 112 w 112"/>
                <a:gd name="T1" fmla="*/ 55 h 111"/>
                <a:gd name="T2" fmla="*/ 110 w 112"/>
                <a:gd name="T3" fmla="*/ 67 h 111"/>
                <a:gd name="T4" fmla="*/ 106 w 112"/>
                <a:gd name="T5" fmla="*/ 76 h 111"/>
                <a:gd name="T6" fmla="*/ 94 w 112"/>
                <a:gd name="T7" fmla="*/ 94 h 111"/>
                <a:gd name="T8" fmla="*/ 77 w 112"/>
                <a:gd name="T9" fmla="*/ 105 h 111"/>
                <a:gd name="T10" fmla="*/ 67 w 112"/>
                <a:gd name="T11" fmla="*/ 109 h 111"/>
                <a:gd name="T12" fmla="*/ 56 w 112"/>
                <a:gd name="T13" fmla="*/ 111 h 111"/>
                <a:gd name="T14" fmla="*/ 44 w 112"/>
                <a:gd name="T15" fmla="*/ 109 h 111"/>
                <a:gd name="T16" fmla="*/ 33 w 112"/>
                <a:gd name="T17" fmla="*/ 105 h 111"/>
                <a:gd name="T18" fmla="*/ 16 w 112"/>
                <a:gd name="T19" fmla="*/ 94 h 111"/>
                <a:gd name="T20" fmla="*/ 4 w 112"/>
                <a:gd name="T21" fmla="*/ 76 h 111"/>
                <a:gd name="T22" fmla="*/ 0 w 112"/>
                <a:gd name="T23" fmla="*/ 67 h 111"/>
                <a:gd name="T24" fmla="*/ 0 w 112"/>
                <a:gd name="T25" fmla="*/ 55 h 111"/>
                <a:gd name="T26" fmla="*/ 0 w 112"/>
                <a:gd name="T27" fmla="*/ 44 h 111"/>
                <a:gd name="T28" fmla="*/ 4 w 112"/>
                <a:gd name="T29" fmla="*/ 32 h 111"/>
                <a:gd name="T30" fmla="*/ 16 w 112"/>
                <a:gd name="T31" fmla="*/ 15 h 111"/>
                <a:gd name="T32" fmla="*/ 33 w 112"/>
                <a:gd name="T33" fmla="*/ 3 h 111"/>
                <a:gd name="T34" fmla="*/ 44 w 112"/>
                <a:gd name="T35" fmla="*/ 0 h 111"/>
                <a:gd name="T36" fmla="*/ 56 w 112"/>
                <a:gd name="T37" fmla="*/ 0 h 111"/>
                <a:gd name="T38" fmla="*/ 67 w 112"/>
                <a:gd name="T39" fmla="*/ 0 h 111"/>
                <a:gd name="T40" fmla="*/ 77 w 112"/>
                <a:gd name="T41" fmla="*/ 3 h 111"/>
                <a:gd name="T42" fmla="*/ 94 w 112"/>
                <a:gd name="T43" fmla="*/ 15 h 111"/>
                <a:gd name="T44" fmla="*/ 106 w 112"/>
                <a:gd name="T45" fmla="*/ 32 h 111"/>
                <a:gd name="T46" fmla="*/ 110 w 112"/>
                <a:gd name="T47" fmla="*/ 44 h 111"/>
                <a:gd name="T48" fmla="*/ 112 w 112"/>
                <a:gd name="T49" fmla="*/ 5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1">
                  <a:moveTo>
                    <a:pt x="112" y="55"/>
                  </a:moveTo>
                  <a:lnTo>
                    <a:pt x="110" y="67"/>
                  </a:lnTo>
                  <a:lnTo>
                    <a:pt x="106" y="76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7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5"/>
                  </a:lnTo>
                  <a:lnTo>
                    <a:pt x="16" y="94"/>
                  </a:lnTo>
                  <a:lnTo>
                    <a:pt x="4" y="76"/>
                  </a:lnTo>
                  <a:lnTo>
                    <a:pt x="0" y="67"/>
                  </a:lnTo>
                  <a:lnTo>
                    <a:pt x="0" y="55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6" y="15"/>
                  </a:lnTo>
                  <a:lnTo>
                    <a:pt x="33" y="3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7" y="0"/>
                  </a:lnTo>
                  <a:lnTo>
                    <a:pt x="77" y="3"/>
                  </a:lnTo>
                  <a:lnTo>
                    <a:pt x="94" y="15"/>
                  </a:lnTo>
                  <a:lnTo>
                    <a:pt x="106" y="32"/>
                  </a:lnTo>
                  <a:lnTo>
                    <a:pt x="110" y="44"/>
                  </a:lnTo>
                  <a:lnTo>
                    <a:pt x="112" y="55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7" name="Freeform 46"/>
            <p:cNvSpPr>
              <a:spLocks/>
            </p:cNvSpPr>
            <p:nvPr/>
          </p:nvSpPr>
          <p:spPr bwMode="auto">
            <a:xfrm>
              <a:off x="8135938" y="1647825"/>
              <a:ext cx="87313" cy="88900"/>
            </a:xfrm>
            <a:custGeom>
              <a:avLst/>
              <a:gdLst>
                <a:gd name="T0" fmla="*/ 112 w 112"/>
                <a:gd name="T1" fmla="*/ 56 h 111"/>
                <a:gd name="T2" fmla="*/ 110 w 112"/>
                <a:gd name="T3" fmla="*/ 67 h 111"/>
                <a:gd name="T4" fmla="*/ 106 w 112"/>
                <a:gd name="T5" fmla="*/ 77 h 111"/>
                <a:gd name="T6" fmla="*/ 94 w 112"/>
                <a:gd name="T7" fmla="*/ 94 h 111"/>
                <a:gd name="T8" fmla="*/ 77 w 112"/>
                <a:gd name="T9" fmla="*/ 105 h 111"/>
                <a:gd name="T10" fmla="*/ 68 w 112"/>
                <a:gd name="T11" fmla="*/ 109 h 111"/>
                <a:gd name="T12" fmla="*/ 56 w 112"/>
                <a:gd name="T13" fmla="*/ 111 h 111"/>
                <a:gd name="T14" fmla="*/ 44 w 112"/>
                <a:gd name="T15" fmla="*/ 109 h 111"/>
                <a:gd name="T16" fmla="*/ 33 w 112"/>
                <a:gd name="T17" fmla="*/ 105 h 111"/>
                <a:gd name="T18" fmla="*/ 16 w 112"/>
                <a:gd name="T19" fmla="*/ 94 h 111"/>
                <a:gd name="T20" fmla="*/ 4 w 112"/>
                <a:gd name="T21" fmla="*/ 77 h 111"/>
                <a:gd name="T22" fmla="*/ 0 w 112"/>
                <a:gd name="T23" fmla="*/ 67 h 111"/>
                <a:gd name="T24" fmla="*/ 0 w 112"/>
                <a:gd name="T25" fmla="*/ 56 h 111"/>
                <a:gd name="T26" fmla="*/ 0 w 112"/>
                <a:gd name="T27" fmla="*/ 44 h 111"/>
                <a:gd name="T28" fmla="*/ 4 w 112"/>
                <a:gd name="T29" fmla="*/ 32 h 111"/>
                <a:gd name="T30" fmla="*/ 16 w 112"/>
                <a:gd name="T31" fmla="*/ 15 h 111"/>
                <a:gd name="T32" fmla="*/ 33 w 112"/>
                <a:gd name="T33" fmla="*/ 4 h 111"/>
                <a:gd name="T34" fmla="*/ 44 w 112"/>
                <a:gd name="T35" fmla="*/ 0 h 111"/>
                <a:gd name="T36" fmla="*/ 56 w 112"/>
                <a:gd name="T37" fmla="*/ 0 h 111"/>
                <a:gd name="T38" fmla="*/ 68 w 112"/>
                <a:gd name="T39" fmla="*/ 0 h 111"/>
                <a:gd name="T40" fmla="*/ 77 w 112"/>
                <a:gd name="T41" fmla="*/ 4 h 111"/>
                <a:gd name="T42" fmla="*/ 94 w 112"/>
                <a:gd name="T43" fmla="*/ 15 h 111"/>
                <a:gd name="T44" fmla="*/ 106 w 112"/>
                <a:gd name="T45" fmla="*/ 32 h 111"/>
                <a:gd name="T46" fmla="*/ 110 w 112"/>
                <a:gd name="T47" fmla="*/ 44 h 111"/>
                <a:gd name="T48" fmla="*/ 112 w 112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1">
                  <a:moveTo>
                    <a:pt x="112" y="56"/>
                  </a:moveTo>
                  <a:lnTo>
                    <a:pt x="110" y="67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8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5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6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2"/>
                  </a:lnTo>
                  <a:lnTo>
                    <a:pt x="110" y="44"/>
                  </a:lnTo>
                  <a:lnTo>
                    <a:pt x="112" y="56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8" name="Freeform 47"/>
            <p:cNvSpPr>
              <a:spLocks/>
            </p:cNvSpPr>
            <p:nvPr/>
          </p:nvSpPr>
          <p:spPr bwMode="auto">
            <a:xfrm>
              <a:off x="8135938" y="1647825"/>
              <a:ext cx="87313" cy="88900"/>
            </a:xfrm>
            <a:custGeom>
              <a:avLst/>
              <a:gdLst>
                <a:gd name="T0" fmla="*/ 112 w 112"/>
                <a:gd name="T1" fmla="*/ 56 h 111"/>
                <a:gd name="T2" fmla="*/ 110 w 112"/>
                <a:gd name="T3" fmla="*/ 67 h 111"/>
                <a:gd name="T4" fmla="*/ 106 w 112"/>
                <a:gd name="T5" fmla="*/ 77 h 111"/>
                <a:gd name="T6" fmla="*/ 94 w 112"/>
                <a:gd name="T7" fmla="*/ 94 h 111"/>
                <a:gd name="T8" fmla="*/ 77 w 112"/>
                <a:gd name="T9" fmla="*/ 105 h 111"/>
                <a:gd name="T10" fmla="*/ 68 w 112"/>
                <a:gd name="T11" fmla="*/ 109 h 111"/>
                <a:gd name="T12" fmla="*/ 56 w 112"/>
                <a:gd name="T13" fmla="*/ 111 h 111"/>
                <a:gd name="T14" fmla="*/ 44 w 112"/>
                <a:gd name="T15" fmla="*/ 109 h 111"/>
                <a:gd name="T16" fmla="*/ 33 w 112"/>
                <a:gd name="T17" fmla="*/ 105 h 111"/>
                <a:gd name="T18" fmla="*/ 16 w 112"/>
                <a:gd name="T19" fmla="*/ 94 h 111"/>
                <a:gd name="T20" fmla="*/ 4 w 112"/>
                <a:gd name="T21" fmla="*/ 77 h 111"/>
                <a:gd name="T22" fmla="*/ 0 w 112"/>
                <a:gd name="T23" fmla="*/ 67 h 111"/>
                <a:gd name="T24" fmla="*/ 0 w 112"/>
                <a:gd name="T25" fmla="*/ 56 h 111"/>
                <a:gd name="T26" fmla="*/ 0 w 112"/>
                <a:gd name="T27" fmla="*/ 44 h 111"/>
                <a:gd name="T28" fmla="*/ 4 w 112"/>
                <a:gd name="T29" fmla="*/ 32 h 111"/>
                <a:gd name="T30" fmla="*/ 16 w 112"/>
                <a:gd name="T31" fmla="*/ 15 h 111"/>
                <a:gd name="T32" fmla="*/ 33 w 112"/>
                <a:gd name="T33" fmla="*/ 4 h 111"/>
                <a:gd name="T34" fmla="*/ 44 w 112"/>
                <a:gd name="T35" fmla="*/ 0 h 111"/>
                <a:gd name="T36" fmla="*/ 56 w 112"/>
                <a:gd name="T37" fmla="*/ 0 h 111"/>
                <a:gd name="T38" fmla="*/ 68 w 112"/>
                <a:gd name="T39" fmla="*/ 0 h 111"/>
                <a:gd name="T40" fmla="*/ 77 w 112"/>
                <a:gd name="T41" fmla="*/ 4 h 111"/>
                <a:gd name="T42" fmla="*/ 94 w 112"/>
                <a:gd name="T43" fmla="*/ 15 h 111"/>
                <a:gd name="T44" fmla="*/ 106 w 112"/>
                <a:gd name="T45" fmla="*/ 32 h 111"/>
                <a:gd name="T46" fmla="*/ 110 w 112"/>
                <a:gd name="T47" fmla="*/ 44 h 111"/>
                <a:gd name="T48" fmla="*/ 112 w 112"/>
                <a:gd name="T49" fmla="*/ 5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111">
                  <a:moveTo>
                    <a:pt x="112" y="56"/>
                  </a:moveTo>
                  <a:lnTo>
                    <a:pt x="110" y="67"/>
                  </a:lnTo>
                  <a:lnTo>
                    <a:pt x="106" y="77"/>
                  </a:lnTo>
                  <a:lnTo>
                    <a:pt x="94" y="94"/>
                  </a:lnTo>
                  <a:lnTo>
                    <a:pt x="77" y="105"/>
                  </a:lnTo>
                  <a:lnTo>
                    <a:pt x="68" y="109"/>
                  </a:lnTo>
                  <a:lnTo>
                    <a:pt x="56" y="111"/>
                  </a:lnTo>
                  <a:lnTo>
                    <a:pt x="44" y="109"/>
                  </a:lnTo>
                  <a:lnTo>
                    <a:pt x="33" y="105"/>
                  </a:lnTo>
                  <a:lnTo>
                    <a:pt x="16" y="94"/>
                  </a:lnTo>
                  <a:lnTo>
                    <a:pt x="4" y="77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16" y="15"/>
                  </a:lnTo>
                  <a:lnTo>
                    <a:pt x="33" y="4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7" y="4"/>
                  </a:lnTo>
                  <a:lnTo>
                    <a:pt x="94" y="15"/>
                  </a:lnTo>
                  <a:lnTo>
                    <a:pt x="106" y="32"/>
                  </a:lnTo>
                  <a:lnTo>
                    <a:pt x="110" y="44"/>
                  </a:lnTo>
                  <a:lnTo>
                    <a:pt x="112" y="56"/>
                  </a:lnTo>
                </a:path>
              </a:pathLst>
            </a:custGeom>
            <a:noFill/>
            <a:ln w="57150">
              <a:solidFill>
                <a:srgbClr val="E46C0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99" name="Freeform 48"/>
            <p:cNvSpPr>
              <a:spLocks/>
            </p:cNvSpPr>
            <p:nvPr/>
          </p:nvSpPr>
          <p:spPr bwMode="auto">
            <a:xfrm>
              <a:off x="1371600" y="1495425"/>
              <a:ext cx="6837363" cy="684212"/>
            </a:xfrm>
            <a:custGeom>
              <a:avLst/>
              <a:gdLst>
                <a:gd name="T0" fmla="*/ 391 w 8613"/>
                <a:gd name="T1" fmla="*/ 774 h 862"/>
                <a:gd name="T2" fmla="*/ 558 w 8613"/>
                <a:gd name="T3" fmla="*/ 781 h 862"/>
                <a:gd name="T4" fmla="*/ 797 w 8613"/>
                <a:gd name="T5" fmla="*/ 626 h 862"/>
                <a:gd name="T6" fmla="*/ 1207 w 8613"/>
                <a:gd name="T7" fmla="*/ 322 h 862"/>
                <a:gd name="T8" fmla="*/ 1553 w 8613"/>
                <a:gd name="T9" fmla="*/ 159 h 862"/>
                <a:gd name="T10" fmla="*/ 1868 w 8613"/>
                <a:gd name="T11" fmla="*/ 230 h 862"/>
                <a:gd name="T12" fmla="*/ 2162 w 8613"/>
                <a:gd name="T13" fmla="*/ 251 h 862"/>
                <a:gd name="T14" fmla="*/ 2530 w 8613"/>
                <a:gd name="T15" fmla="*/ 157 h 862"/>
                <a:gd name="T16" fmla="*/ 2907 w 8613"/>
                <a:gd name="T17" fmla="*/ 276 h 862"/>
                <a:gd name="T18" fmla="*/ 3237 w 8613"/>
                <a:gd name="T19" fmla="*/ 326 h 862"/>
                <a:gd name="T20" fmla="*/ 3684 w 8613"/>
                <a:gd name="T21" fmla="*/ 336 h 862"/>
                <a:gd name="T22" fmla="*/ 4182 w 8613"/>
                <a:gd name="T23" fmla="*/ 416 h 862"/>
                <a:gd name="T24" fmla="*/ 4545 w 8613"/>
                <a:gd name="T25" fmla="*/ 363 h 862"/>
                <a:gd name="T26" fmla="*/ 4752 w 8613"/>
                <a:gd name="T27" fmla="*/ 196 h 862"/>
                <a:gd name="T28" fmla="*/ 4982 w 8613"/>
                <a:gd name="T29" fmla="*/ 15 h 862"/>
                <a:gd name="T30" fmla="*/ 5190 w 8613"/>
                <a:gd name="T31" fmla="*/ 50 h 862"/>
                <a:gd name="T32" fmla="*/ 5445 w 8613"/>
                <a:gd name="T33" fmla="*/ 297 h 862"/>
                <a:gd name="T34" fmla="*/ 5589 w 8613"/>
                <a:gd name="T35" fmla="*/ 363 h 862"/>
                <a:gd name="T36" fmla="*/ 5789 w 8613"/>
                <a:gd name="T37" fmla="*/ 232 h 862"/>
                <a:gd name="T38" fmla="*/ 6025 w 8613"/>
                <a:gd name="T39" fmla="*/ 82 h 862"/>
                <a:gd name="T40" fmla="*/ 6225 w 8613"/>
                <a:gd name="T41" fmla="*/ 144 h 862"/>
                <a:gd name="T42" fmla="*/ 6540 w 8613"/>
                <a:gd name="T43" fmla="*/ 411 h 862"/>
                <a:gd name="T44" fmla="*/ 6891 w 8613"/>
                <a:gd name="T45" fmla="*/ 568 h 862"/>
                <a:gd name="T46" fmla="*/ 7133 w 8613"/>
                <a:gd name="T47" fmla="*/ 557 h 862"/>
                <a:gd name="T48" fmla="*/ 7427 w 8613"/>
                <a:gd name="T49" fmla="*/ 342 h 862"/>
                <a:gd name="T50" fmla="*/ 7621 w 8613"/>
                <a:gd name="T51" fmla="*/ 278 h 862"/>
                <a:gd name="T52" fmla="*/ 7901 w 8613"/>
                <a:gd name="T53" fmla="*/ 380 h 862"/>
                <a:gd name="T54" fmla="*/ 8085 w 8613"/>
                <a:gd name="T55" fmla="*/ 418 h 862"/>
                <a:gd name="T56" fmla="*/ 8433 w 8613"/>
                <a:gd name="T57" fmla="*/ 253 h 862"/>
                <a:gd name="T58" fmla="*/ 8604 w 8613"/>
                <a:gd name="T59" fmla="*/ 238 h 862"/>
                <a:gd name="T60" fmla="*/ 8245 w 8613"/>
                <a:gd name="T61" fmla="*/ 441 h 862"/>
                <a:gd name="T62" fmla="*/ 7988 w 8613"/>
                <a:gd name="T63" fmla="*/ 484 h 862"/>
                <a:gd name="T64" fmla="*/ 7688 w 8613"/>
                <a:gd name="T65" fmla="*/ 363 h 862"/>
                <a:gd name="T66" fmla="*/ 7538 w 8613"/>
                <a:gd name="T67" fmla="*/ 361 h 862"/>
                <a:gd name="T68" fmla="*/ 7279 w 8613"/>
                <a:gd name="T69" fmla="*/ 545 h 862"/>
                <a:gd name="T70" fmla="*/ 7039 w 8613"/>
                <a:gd name="T71" fmla="*/ 654 h 862"/>
                <a:gd name="T72" fmla="*/ 6678 w 8613"/>
                <a:gd name="T73" fmla="*/ 560 h 862"/>
                <a:gd name="T74" fmla="*/ 6323 w 8613"/>
                <a:gd name="T75" fmla="*/ 319 h 862"/>
                <a:gd name="T76" fmla="*/ 6102 w 8613"/>
                <a:gd name="T77" fmla="*/ 159 h 862"/>
                <a:gd name="T78" fmla="*/ 5960 w 8613"/>
                <a:gd name="T79" fmla="*/ 186 h 862"/>
                <a:gd name="T80" fmla="*/ 5689 w 8613"/>
                <a:gd name="T81" fmla="*/ 401 h 862"/>
                <a:gd name="T82" fmla="*/ 5482 w 8613"/>
                <a:gd name="T83" fmla="*/ 411 h 862"/>
                <a:gd name="T84" fmla="*/ 5222 w 8613"/>
                <a:gd name="T85" fmla="*/ 173 h 862"/>
                <a:gd name="T86" fmla="*/ 5073 w 8613"/>
                <a:gd name="T87" fmla="*/ 73 h 862"/>
                <a:gd name="T88" fmla="*/ 4925 w 8613"/>
                <a:gd name="T89" fmla="*/ 132 h 862"/>
                <a:gd name="T90" fmla="*/ 4656 w 8613"/>
                <a:gd name="T91" fmla="*/ 378 h 862"/>
                <a:gd name="T92" fmla="*/ 4372 w 8613"/>
                <a:gd name="T93" fmla="*/ 480 h 862"/>
                <a:gd name="T94" fmla="*/ 3923 w 8613"/>
                <a:gd name="T95" fmla="*/ 466 h 862"/>
                <a:gd name="T96" fmla="*/ 3491 w 8613"/>
                <a:gd name="T97" fmla="*/ 382 h 862"/>
                <a:gd name="T98" fmla="*/ 3043 w 8613"/>
                <a:gd name="T99" fmla="*/ 391 h 862"/>
                <a:gd name="T100" fmla="*/ 2663 w 8613"/>
                <a:gd name="T101" fmla="*/ 253 h 862"/>
                <a:gd name="T102" fmla="*/ 2369 w 8613"/>
                <a:gd name="T103" fmla="*/ 259 h 862"/>
                <a:gd name="T104" fmla="*/ 2008 w 8613"/>
                <a:gd name="T105" fmla="*/ 338 h 862"/>
                <a:gd name="T106" fmla="*/ 1632 w 8613"/>
                <a:gd name="T107" fmla="*/ 232 h 862"/>
                <a:gd name="T108" fmla="*/ 1401 w 8613"/>
                <a:gd name="T109" fmla="*/ 286 h 862"/>
                <a:gd name="T110" fmla="*/ 998 w 8613"/>
                <a:gd name="T111" fmla="*/ 551 h 862"/>
                <a:gd name="T112" fmla="*/ 664 w 8613"/>
                <a:gd name="T113" fmla="*/ 812 h 862"/>
                <a:gd name="T114" fmla="*/ 472 w 8613"/>
                <a:gd name="T115" fmla="*/ 862 h 862"/>
                <a:gd name="T116" fmla="*/ 144 w 8613"/>
                <a:gd name="T117" fmla="*/ 737 h 862"/>
                <a:gd name="T118" fmla="*/ 32 w 8613"/>
                <a:gd name="T119" fmla="*/ 614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13" h="862">
                  <a:moveTo>
                    <a:pt x="48" y="616"/>
                  </a:moveTo>
                  <a:lnTo>
                    <a:pt x="78" y="628"/>
                  </a:lnTo>
                  <a:lnTo>
                    <a:pt x="111" y="643"/>
                  </a:lnTo>
                  <a:lnTo>
                    <a:pt x="144" y="658"/>
                  </a:lnTo>
                  <a:lnTo>
                    <a:pt x="176" y="674"/>
                  </a:lnTo>
                  <a:lnTo>
                    <a:pt x="240" y="706"/>
                  </a:lnTo>
                  <a:lnTo>
                    <a:pt x="270" y="722"/>
                  </a:lnTo>
                  <a:lnTo>
                    <a:pt x="301" y="737"/>
                  </a:lnTo>
                  <a:lnTo>
                    <a:pt x="332" y="750"/>
                  </a:lnTo>
                  <a:lnTo>
                    <a:pt x="363" y="764"/>
                  </a:lnTo>
                  <a:lnTo>
                    <a:pt x="391" y="774"/>
                  </a:lnTo>
                  <a:lnTo>
                    <a:pt x="422" y="781"/>
                  </a:lnTo>
                  <a:lnTo>
                    <a:pt x="436" y="785"/>
                  </a:lnTo>
                  <a:lnTo>
                    <a:pt x="449" y="787"/>
                  </a:lnTo>
                  <a:lnTo>
                    <a:pt x="464" y="789"/>
                  </a:lnTo>
                  <a:lnTo>
                    <a:pt x="478" y="791"/>
                  </a:lnTo>
                  <a:lnTo>
                    <a:pt x="491" y="791"/>
                  </a:lnTo>
                  <a:lnTo>
                    <a:pt x="505" y="791"/>
                  </a:lnTo>
                  <a:lnTo>
                    <a:pt x="518" y="789"/>
                  </a:lnTo>
                  <a:lnTo>
                    <a:pt x="532" y="787"/>
                  </a:lnTo>
                  <a:lnTo>
                    <a:pt x="545" y="785"/>
                  </a:lnTo>
                  <a:lnTo>
                    <a:pt x="558" y="781"/>
                  </a:lnTo>
                  <a:lnTo>
                    <a:pt x="574" y="777"/>
                  </a:lnTo>
                  <a:lnTo>
                    <a:pt x="587" y="772"/>
                  </a:lnTo>
                  <a:lnTo>
                    <a:pt x="601" y="766"/>
                  </a:lnTo>
                  <a:lnTo>
                    <a:pt x="616" y="758"/>
                  </a:lnTo>
                  <a:lnTo>
                    <a:pt x="629" y="750"/>
                  </a:lnTo>
                  <a:lnTo>
                    <a:pt x="645" y="741"/>
                  </a:lnTo>
                  <a:lnTo>
                    <a:pt x="676" y="722"/>
                  </a:lnTo>
                  <a:lnTo>
                    <a:pt x="704" y="701"/>
                  </a:lnTo>
                  <a:lnTo>
                    <a:pt x="735" y="678"/>
                  </a:lnTo>
                  <a:lnTo>
                    <a:pt x="766" y="653"/>
                  </a:lnTo>
                  <a:lnTo>
                    <a:pt x="797" y="626"/>
                  </a:lnTo>
                  <a:lnTo>
                    <a:pt x="827" y="599"/>
                  </a:lnTo>
                  <a:lnTo>
                    <a:pt x="860" y="572"/>
                  </a:lnTo>
                  <a:lnTo>
                    <a:pt x="891" y="545"/>
                  </a:lnTo>
                  <a:lnTo>
                    <a:pt x="923" y="520"/>
                  </a:lnTo>
                  <a:lnTo>
                    <a:pt x="956" y="495"/>
                  </a:lnTo>
                  <a:lnTo>
                    <a:pt x="987" y="472"/>
                  </a:lnTo>
                  <a:lnTo>
                    <a:pt x="1019" y="449"/>
                  </a:lnTo>
                  <a:lnTo>
                    <a:pt x="1052" y="430"/>
                  </a:lnTo>
                  <a:lnTo>
                    <a:pt x="1083" y="409"/>
                  </a:lnTo>
                  <a:lnTo>
                    <a:pt x="1146" y="367"/>
                  </a:lnTo>
                  <a:lnTo>
                    <a:pt x="1207" y="322"/>
                  </a:lnTo>
                  <a:lnTo>
                    <a:pt x="1240" y="301"/>
                  </a:lnTo>
                  <a:lnTo>
                    <a:pt x="1271" y="280"/>
                  </a:lnTo>
                  <a:lnTo>
                    <a:pt x="1303" y="261"/>
                  </a:lnTo>
                  <a:lnTo>
                    <a:pt x="1336" y="242"/>
                  </a:lnTo>
                  <a:lnTo>
                    <a:pt x="1369" y="223"/>
                  </a:lnTo>
                  <a:lnTo>
                    <a:pt x="1401" y="207"/>
                  </a:lnTo>
                  <a:lnTo>
                    <a:pt x="1434" y="192"/>
                  </a:lnTo>
                  <a:lnTo>
                    <a:pt x="1467" y="180"/>
                  </a:lnTo>
                  <a:lnTo>
                    <a:pt x="1501" y="171"/>
                  </a:lnTo>
                  <a:lnTo>
                    <a:pt x="1534" y="163"/>
                  </a:lnTo>
                  <a:lnTo>
                    <a:pt x="1553" y="159"/>
                  </a:lnTo>
                  <a:lnTo>
                    <a:pt x="1570" y="157"/>
                  </a:lnTo>
                  <a:lnTo>
                    <a:pt x="1588" y="157"/>
                  </a:lnTo>
                  <a:lnTo>
                    <a:pt x="1605" y="157"/>
                  </a:lnTo>
                  <a:lnTo>
                    <a:pt x="1622" y="159"/>
                  </a:lnTo>
                  <a:lnTo>
                    <a:pt x="1639" y="161"/>
                  </a:lnTo>
                  <a:lnTo>
                    <a:pt x="1674" y="167"/>
                  </a:lnTo>
                  <a:lnTo>
                    <a:pt x="1707" y="175"/>
                  </a:lnTo>
                  <a:lnTo>
                    <a:pt x="1741" y="184"/>
                  </a:lnTo>
                  <a:lnTo>
                    <a:pt x="1774" y="196"/>
                  </a:lnTo>
                  <a:lnTo>
                    <a:pt x="1805" y="207"/>
                  </a:lnTo>
                  <a:lnTo>
                    <a:pt x="1868" y="230"/>
                  </a:lnTo>
                  <a:lnTo>
                    <a:pt x="1899" y="240"/>
                  </a:lnTo>
                  <a:lnTo>
                    <a:pt x="1929" y="249"/>
                  </a:lnTo>
                  <a:lnTo>
                    <a:pt x="1960" y="257"/>
                  </a:lnTo>
                  <a:lnTo>
                    <a:pt x="1989" y="263"/>
                  </a:lnTo>
                  <a:lnTo>
                    <a:pt x="2018" y="267"/>
                  </a:lnTo>
                  <a:lnTo>
                    <a:pt x="2031" y="269"/>
                  </a:lnTo>
                  <a:lnTo>
                    <a:pt x="2045" y="269"/>
                  </a:lnTo>
                  <a:lnTo>
                    <a:pt x="2075" y="267"/>
                  </a:lnTo>
                  <a:lnTo>
                    <a:pt x="2102" y="263"/>
                  </a:lnTo>
                  <a:lnTo>
                    <a:pt x="2133" y="257"/>
                  </a:lnTo>
                  <a:lnTo>
                    <a:pt x="2162" y="251"/>
                  </a:lnTo>
                  <a:lnTo>
                    <a:pt x="2192" y="242"/>
                  </a:lnTo>
                  <a:lnTo>
                    <a:pt x="2223" y="232"/>
                  </a:lnTo>
                  <a:lnTo>
                    <a:pt x="2285" y="211"/>
                  </a:lnTo>
                  <a:lnTo>
                    <a:pt x="2315" y="201"/>
                  </a:lnTo>
                  <a:lnTo>
                    <a:pt x="2348" y="190"/>
                  </a:lnTo>
                  <a:lnTo>
                    <a:pt x="2381" y="180"/>
                  </a:lnTo>
                  <a:lnTo>
                    <a:pt x="2413" y="173"/>
                  </a:lnTo>
                  <a:lnTo>
                    <a:pt x="2446" y="165"/>
                  </a:lnTo>
                  <a:lnTo>
                    <a:pt x="2479" y="161"/>
                  </a:lnTo>
                  <a:lnTo>
                    <a:pt x="2513" y="157"/>
                  </a:lnTo>
                  <a:lnTo>
                    <a:pt x="2530" y="157"/>
                  </a:lnTo>
                  <a:lnTo>
                    <a:pt x="2548" y="157"/>
                  </a:lnTo>
                  <a:lnTo>
                    <a:pt x="2582" y="161"/>
                  </a:lnTo>
                  <a:lnTo>
                    <a:pt x="2617" y="167"/>
                  </a:lnTo>
                  <a:lnTo>
                    <a:pt x="2649" y="175"/>
                  </a:lnTo>
                  <a:lnTo>
                    <a:pt x="2682" y="184"/>
                  </a:lnTo>
                  <a:lnTo>
                    <a:pt x="2717" y="196"/>
                  </a:lnTo>
                  <a:lnTo>
                    <a:pt x="2749" y="209"/>
                  </a:lnTo>
                  <a:lnTo>
                    <a:pt x="2780" y="223"/>
                  </a:lnTo>
                  <a:lnTo>
                    <a:pt x="2813" y="236"/>
                  </a:lnTo>
                  <a:lnTo>
                    <a:pt x="2876" y="265"/>
                  </a:lnTo>
                  <a:lnTo>
                    <a:pt x="2907" y="276"/>
                  </a:lnTo>
                  <a:lnTo>
                    <a:pt x="2938" y="290"/>
                  </a:lnTo>
                  <a:lnTo>
                    <a:pt x="2968" y="299"/>
                  </a:lnTo>
                  <a:lnTo>
                    <a:pt x="2997" y="309"/>
                  </a:lnTo>
                  <a:lnTo>
                    <a:pt x="3028" y="317"/>
                  </a:lnTo>
                  <a:lnTo>
                    <a:pt x="3057" y="322"/>
                  </a:lnTo>
                  <a:lnTo>
                    <a:pt x="3085" y="326"/>
                  </a:lnTo>
                  <a:lnTo>
                    <a:pt x="3114" y="328"/>
                  </a:lnTo>
                  <a:lnTo>
                    <a:pt x="3145" y="330"/>
                  </a:lnTo>
                  <a:lnTo>
                    <a:pt x="3176" y="330"/>
                  </a:lnTo>
                  <a:lnTo>
                    <a:pt x="3206" y="328"/>
                  </a:lnTo>
                  <a:lnTo>
                    <a:pt x="3237" y="326"/>
                  </a:lnTo>
                  <a:lnTo>
                    <a:pt x="3299" y="322"/>
                  </a:lnTo>
                  <a:lnTo>
                    <a:pt x="3360" y="317"/>
                  </a:lnTo>
                  <a:lnTo>
                    <a:pt x="3423" y="313"/>
                  </a:lnTo>
                  <a:lnTo>
                    <a:pt x="3456" y="311"/>
                  </a:lnTo>
                  <a:lnTo>
                    <a:pt x="3489" y="311"/>
                  </a:lnTo>
                  <a:lnTo>
                    <a:pt x="3521" y="313"/>
                  </a:lnTo>
                  <a:lnTo>
                    <a:pt x="3554" y="315"/>
                  </a:lnTo>
                  <a:lnTo>
                    <a:pt x="3587" y="319"/>
                  </a:lnTo>
                  <a:lnTo>
                    <a:pt x="3619" y="322"/>
                  </a:lnTo>
                  <a:lnTo>
                    <a:pt x="3652" y="328"/>
                  </a:lnTo>
                  <a:lnTo>
                    <a:pt x="3684" y="336"/>
                  </a:lnTo>
                  <a:lnTo>
                    <a:pt x="3748" y="351"/>
                  </a:lnTo>
                  <a:lnTo>
                    <a:pt x="3811" y="367"/>
                  </a:lnTo>
                  <a:lnTo>
                    <a:pt x="3875" y="382"/>
                  </a:lnTo>
                  <a:lnTo>
                    <a:pt x="3905" y="390"/>
                  </a:lnTo>
                  <a:lnTo>
                    <a:pt x="3936" y="395"/>
                  </a:lnTo>
                  <a:lnTo>
                    <a:pt x="3967" y="401"/>
                  </a:lnTo>
                  <a:lnTo>
                    <a:pt x="3997" y="407"/>
                  </a:lnTo>
                  <a:lnTo>
                    <a:pt x="4026" y="411"/>
                  </a:lnTo>
                  <a:lnTo>
                    <a:pt x="4057" y="413"/>
                  </a:lnTo>
                  <a:lnTo>
                    <a:pt x="4118" y="415"/>
                  </a:lnTo>
                  <a:lnTo>
                    <a:pt x="4182" y="416"/>
                  </a:lnTo>
                  <a:lnTo>
                    <a:pt x="4243" y="416"/>
                  </a:lnTo>
                  <a:lnTo>
                    <a:pt x="4274" y="416"/>
                  </a:lnTo>
                  <a:lnTo>
                    <a:pt x="4305" y="415"/>
                  </a:lnTo>
                  <a:lnTo>
                    <a:pt x="4335" y="413"/>
                  </a:lnTo>
                  <a:lnTo>
                    <a:pt x="4364" y="409"/>
                  </a:lnTo>
                  <a:lnTo>
                    <a:pt x="4395" y="405"/>
                  </a:lnTo>
                  <a:lnTo>
                    <a:pt x="4426" y="399"/>
                  </a:lnTo>
                  <a:lnTo>
                    <a:pt x="4454" y="391"/>
                  </a:lnTo>
                  <a:lnTo>
                    <a:pt x="4485" y="384"/>
                  </a:lnTo>
                  <a:lnTo>
                    <a:pt x="4514" y="374"/>
                  </a:lnTo>
                  <a:lnTo>
                    <a:pt x="4545" y="363"/>
                  </a:lnTo>
                  <a:lnTo>
                    <a:pt x="4558" y="357"/>
                  </a:lnTo>
                  <a:lnTo>
                    <a:pt x="4572" y="349"/>
                  </a:lnTo>
                  <a:lnTo>
                    <a:pt x="4585" y="342"/>
                  </a:lnTo>
                  <a:lnTo>
                    <a:pt x="4600" y="332"/>
                  </a:lnTo>
                  <a:lnTo>
                    <a:pt x="4616" y="320"/>
                  </a:lnTo>
                  <a:lnTo>
                    <a:pt x="4629" y="309"/>
                  </a:lnTo>
                  <a:lnTo>
                    <a:pt x="4645" y="297"/>
                  </a:lnTo>
                  <a:lnTo>
                    <a:pt x="4660" y="284"/>
                  </a:lnTo>
                  <a:lnTo>
                    <a:pt x="4691" y="255"/>
                  </a:lnTo>
                  <a:lnTo>
                    <a:pt x="4721" y="226"/>
                  </a:lnTo>
                  <a:lnTo>
                    <a:pt x="4752" y="196"/>
                  </a:lnTo>
                  <a:lnTo>
                    <a:pt x="4783" y="165"/>
                  </a:lnTo>
                  <a:lnTo>
                    <a:pt x="4815" y="134"/>
                  </a:lnTo>
                  <a:lnTo>
                    <a:pt x="4848" y="105"/>
                  </a:lnTo>
                  <a:lnTo>
                    <a:pt x="4863" y="90"/>
                  </a:lnTo>
                  <a:lnTo>
                    <a:pt x="4881" y="77"/>
                  </a:lnTo>
                  <a:lnTo>
                    <a:pt x="4896" y="65"/>
                  </a:lnTo>
                  <a:lnTo>
                    <a:pt x="4913" y="54"/>
                  </a:lnTo>
                  <a:lnTo>
                    <a:pt x="4931" y="42"/>
                  </a:lnTo>
                  <a:lnTo>
                    <a:pt x="4948" y="33"/>
                  </a:lnTo>
                  <a:lnTo>
                    <a:pt x="4965" y="23"/>
                  </a:lnTo>
                  <a:lnTo>
                    <a:pt x="4982" y="15"/>
                  </a:lnTo>
                  <a:lnTo>
                    <a:pt x="5002" y="9"/>
                  </a:lnTo>
                  <a:lnTo>
                    <a:pt x="5019" y="4"/>
                  </a:lnTo>
                  <a:lnTo>
                    <a:pt x="5038" y="2"/>
                  </a:lnTo>
                  <a:lnTo>
                    <a:pt x="5057" y="0"/>
                  </a:lnTo>
                  <a:lnTo>
                    <a:pt x="5078" y="2"/>
                  </a:lnTo>
                  <a:lnTo>
                    <a:pt x="5098" y="6"/>
                  </a:lnTo>
                  <a:lnTo>
                    <a:pt x="5117" y="9"/>
                  </a:lnTo>
                  <a:lnTo>
                    <a:pt x="5136" y="17"/>
                  </a:lnTo>
                  <a:lnTo>
                    <a:pt x="5153" y="27"/>
                  </a:lnTo>
                  <a:lnTo>
                    <a:pt x="5173" y="38"/>
                  </a:lnTo>
                  <a:lnTo>
                    <a:pt x="5190" y="50"/>
                  </a:lnTo>
                  <a:lnTo>
                    <a:pt x="5207" y="63"/>
                  </a:lnTo>
                  <a:lnTo>
                    <a:pt x="5224" y="77"/>
                  </a:lnTo>
                  <a:lnTo>
                    <a:pt x="5240" y="90"/>
                  </a:lnTo>
                  <a:lnTo>
                    <a:pt x="5257" y="105"/>
                  </a:lnTo>
                  <a:lnTo>
                    <a:pt x="5272" y="123"/>
                  </a:lnTo>
                  <a:lnTo>
                    <a:pt x="5305" y="155"/>
                  </a:lnTo>
                  <a:lnTo>
                    <a:pt x="5336" y="188"/>
                  </a:lnTo>
                  <a:lnTo>
                    <a:pt x="5368" y="223"/>
                  </a:lnTo>
                  <a:lnTo>
                    <a:pt x="5399" y="255"/>
                  </a:lnTo>
                  <a:lnTo>
                    <a:pt x="5430" y="284"/>
                  </a:lnTo>
                  <a:lnTo>
                    <a:pt x="5445" y="297"/>
                  </a:lnTo>
                  <a:lnTo>
                    <a:pt x="5459" y="311"/>
                  </a:lnTo>
                  <a:lnTo>
                    <a:pt x="5474" y="322"/>
                  </a:lnTo>
                  <a:lnTo>
                    <a:pt x="5489" y="334"/>
                  </a:lnTo>
                  <a:lnTo>
                    <a:pt x="5503" y="342"/>
                  </a:lnTo>
                  <a:lnTo>
                    <a:pt x="5516" y="349"/>
                  </a:lnTo>
                  <a:lnTo>
                    <a:pt x="5530" y="355"/>
                  </a:lnTo>
                  <a:lnTo>
                    <a:pt x="5543" y="361"/>
                  </a:lnTo>
                  <a:lnTo>
                    <a:pt x="5555" y="363"/>
                  </a:lnTo>
                  <a:lnTo>
                    <a:pt x="5566" y="365"/>
                  </a:lnTo>
                  <a:lnTo>
                    <a:pt x="5578" y="365"/>
                  </a:lnTo>
                  <a:lnTo>
                    <a:pt x="5589" y="363"/>
                  </a:lnTo>
                  <a:lnTo>
                    <a:pt x="5603" y="361"/>
                  </a:lnTo>
                  <a:lnTo>
                    <a:pt x="5614" y="357"/>
                  </a:lnTo>
                  <a:lnTo>
                    <a:pt x="5628" y="351"/>
                  </a:lnTo>
                  <a:lnTo>
                    <a:pt x="5641" y="345"/>
                  </a:lnTo>
                  <a:lnTo>
                    <a:pt x="5655" y="338"/>
                  </a:lnTo>
                  <a:lnTo>
                    <a:pt x="5670" y="330"/>
                  </a:lnTo>
                  <a:lnTo>
                    <a:pt x="5683" y="320"/>
                  </a:lnTo>
                  <a:lnTo>
                    <a:pt x="5699" y="309"/>
                  </a:lnTo>
                  <a:lnTo>
                    <a:pt x="5729" y="284"/>
                  </a:lnTo>
                  <a:lnTo>
                    <a:pt x="5758" y="259"/>
                  </a:lnTo>
                  <a:lnTo>
                    <a:pt x="5789" y="232"/>
                  </a:lnTo>
                  <a:lnTo>
                    <a:pt x="5822" y="203"/>
                  </a:lnTo>
                  <a:lnTo>
                    <a:pt x="5852" y="176"/>
                  </a:lnTo>
                  <a:lnTo>
                    <a:pt x="5885" y="152"/>
                  </a:lnTo>
                  <a:lnTo>
                    <a:pt x="5902" y="138"/>
                  </a:lnTo>
                  <a:lnTo>
                    <a:pt x="5920" y="127"/>
                  </a:lnTo>
                  <a:lnTo>
                    <a:pt x="5937" y="117"/>
                  </a:lnTo>
                  <a:lnTo>
                    <a:pt x="5954" y="107"/>
                  </a:lnTo>
                  <a:lnTo>
                    <a:pt x="5971" y="100"/>
                  </a:lnTo>
                  <a:lnTo>
                    <a:pt x="5989" y="92"/>
                  </a:lnTo>
                  <a:lnTo>
                    <a:pt x="6008" y="86"/>
                  </a:lnTo>
                  <a:lnTo>
                    <a:pt x="6025" y="82"/>
                  </a:lnTo>
                  <a:lnTo>
                    <a:pt x="6046" y="81"/>
                  </a:lnTo>
                  <a:lnTo>
                    <a:pt x="6065" y="79"/>
                  </a:lnTo>
                  <a:lnTo>
                    <a:pt x="6085" y="82"/>
                  </a:lnTo>
                  <a:lnTo>
                    <a:pt x="6104" y="84"/>
                  </a:lnTo>
                  <a:lnTo>
                    <a:pt x="6121" y="90"/>
                  </a:lnTo>
                  <a:lnTo>
                    <a:pt x="6138" y="96"/>
                  </a:lnTo>
                  <a:lnTo>
                    <a:pt x="6158" y="104"/>
                  </a:lnTo>
                  <a:lnTo>
                    <a:pt x="6175" y="113"/>
                  </a:lnTo>
                  <a:lnTo>
                    <a:pt x="6192" y="123"/>
                  </a:lnTo>
                  <a:lnTo>
                    <a:pt x="6209" y="132"/>
                  </a:lnTo>
                  <a:lnTo>
                    <a:pt x="6225" y="144"/>
                  </a:lnTo>
                  <a:lnTo>
                    <a:pt x="6242" y="155"/>
                  </a:lnTo>
                  <a:lnTo>
                    <a:pt x="6275" y="182"/>
                  </a:lnTo>
                  <a:lnTo>
                    <a:pt x="6307" y="209"/>
                  </a:lnTo>
                  <a:lnTo>
                    <a:pt x="6340" y="238"/>
                  </a:lnTo>
                  <a:lnTo>
                    <a:pt x="6371" y="267"/>
                  </a:lnTo>
                  <a:lnTo>
                    <a:pt x="6403" y="296"/>
                  </a:lnTo>
                  <a:lnTo>
                    <a:pt x="6434" y="324"/>
                  </a:lnTo>
                  <a:lnTo>
                    <a:pt x="6465" y="351"/>
                  </a:lnTo>
                  <a:lnTo>
                    <a:pt x="6496" y="378"/>
                  </a:lnTo>
                  <a:lnTo>
                    <a:pt x="6526" y="401"/>
                  </a:lnTo>
                  <a:lnTo>
                    <a:pt x="6540" y="411"/>
                  </a:lnTo>
                  <a:lnTo>
                    <a:pt x="6555" y="420"/>
                  </a:lnTo>
                  <a:lnTo>
                    <a:pt x="6569" y="428"/>
                  </a:lnTo>
                  <a:lnTo>
                    <a:pt x="6584" y="436"/>
                  </a:lnTo>
                  <a:lnTo>
                    <a:pt x="6645" y="466"/>
                  </a:lnTo>
                  <a:lnTo>
                    <a:pt x="6709" y="497"/>
                  </a:lnTo>
                  <a:lnTo>
                    <a:pt x="6739" y="512"/>
                  </a:lnTo>
                  <a:lnTo>
                    <a:pt x="6770" y="526"/>
                  </a:lnTo>
                  <a:lnTo>
                    <a:pt x="6801" y="537"/>
                  </a:lnTo>
                  <a:lnTo>
                    <a:pt x="6832" y="549"/>
                  </a:lnTo>
                  <a:lnTo>
                    <a:pt x="6860" y="559"/>
                  </a:lnTo>
                  <a:lnTo>
                    <a:pt x="6891" y="568"/>
                  </a:lnTo>
                  <a:lnTo>
                    <a:pt x="6920" y="576"/>
                  </a:lnTo>
                  <a:lnTo>
                    <a:pt x="6951" y="580"/>
                  </a:lnTo>
                  <a:lnTo>
                    <a:pt x="6979" y="583"/>
                  </a:lnTo>
                  <a:lnTo>
                    <a:pt x="7008" y="585"/>
                  </a:lnTo>
                  <a:lnTo>
                    <a:pt x="7037" y="583"/>
                  </a:lnTo>
                  <a:lnTo>
                    <a:pt x="7066" y="580"/>
                  </a:lnTo>
                  <a:lnTo>
                    <a:pt x="7079" y="578"/>
                  </a:lnTo>
                  <a:lnTo>
                    <a:pt x="7093" y="574"/>
                  </a:lnTo>
                  <a:lnTo>
                    <a:pt x="7104" y="570"/>
                  </a:lnTo>
                  <a:lnTo>
                    <a:pt x="7120" y="564"/>
                  </a:lnTo>
                  <a:lnTo>
                    <a:pt x="7133" y="557"/>
                  </a:lnTo>
                  <a:lnTo>
                    <a:pt x="7146" y="549"/>
                  </a:lnTo>
                  <a:lnTo>
                    <a:pt x="7162" y="541"/>
                  </a:lnTo>
                  <a:lnTo>
                    <a:pt x="7177" y="532"/>
                  </a:lnTo>
                  <a:lnTo>
                    <a:pt x="7206" y="511"/>
                  </a:lnTo>
                  <a:lnTo>
                    <a:pt x="7237" y="487"/>
                  </a:lnTo>
                  <a:lnTo>
                    <a:pt x="7267" y="464"/>
                  </a:lnTo>
                  <a:lnTo>
                    <a:pt x="7298" y="439"/>
                  </a:lnTo>
                  <a:lnTo>
                    <a:pt x="7329" y="413"/>
                  </a:lnTo>
                  <a:lnTo>
                    <a:pt x="7362" y="388"/>
                  </a:lnTo>
                  <a:lnTo>
                    <a:pt x="7394" y="363"/>
                  </a:lnTo>
                  <a:lnTo>
                    <a:pt x="7427" y="342"/>
                  </a:lnTo>
                  <a:lnTo>
                    <a:pt x="7442" y="330"/>
                  </a:lnTo>
                  <a:lnTo>
                    <a:pt x="7459" y="320"/>
                  </a:lnTo>
                  <a:lnTo>
                    <a:pt x="7477" y="311"/>
                  </a:lnTo>
                  <a:lnTo>
                    <a:pt x="7494" y="303"/>
                  </a:lnTo>
                  <a:lnTo>
                    <a:pt x="7511" y="296"/>
                  </a:lnTo>
                  <a:lnTo>
                    <a:pt x="7529" y="290"/>
                  </a:lnTo>
                  <a:lnTo>
                    <a:pt x="7546" y="284"/>
                  </a:lnTo>
                  <a:lnTo>
                    <a:pt x="7565" y="280"/>
                  </a:lnTo>
                  <a:lnTo>
                    <a:pt x="7584" y="278"/>
                  </a:lnTo>
                  <a:lnTo>
                    <a:pt x="7602" y="278"/>
                  </a:lnTo>
                  <a:lnTo>
                    <a:pt x="7621" y="278"/>
                  </a:lnTo>
                  <a:lnTo>
                    <a:pt x="7638" y="278"/>
                  </a:lnTo>
                  <a:lnTo>
                    <a:pt x="7655" y="282"/>
                  </a:lnTo>
                  <a:lnTo>
                    <a:pt x="7673" y="286"/>
                  </a:lnTo>
                  <a:lnTo>
                    <a:pt x="7690" y="290"/>
                  </a:lnTo>
                  <a:lnTo>
                    <a:pt x="7707" y="294"/>
                  </a:lnTo>
                  <a:lnTo>
                    <a:pt x="7742" y="305"/>
                  </a:lnTo>
                  <a:lnTo>
                    <a:pt x="7774" y="320"/>
                  </a:lnTo>
                  <a:lnTo>
                    <a:pt x="7807" y="334"/>
                  </a:lnTo>
                  <a:lnTo>
                    <a:pt x="7838" y="349"/>
                  </a:lnTo>
                  <a:lnTo>
                    <a:pt x="7870" y="365"/>
                  </a:lnTo>
                  <a:lnTo>
                    <a:pt x="7901" y="380"/>
                  </a:lnTo>
                  <a:lnTo>
                    <a:pt x="7932" y="391"/>
                  </a:lnTo>
                  <a:lnTo>
                    <a:pt x="7961" y="403"/>
                  </a:lnTo>
                  <a:lnTo>
                    <a:pt x="7976" y="409"/>
                  </a:lnTo>
                  <a:lnTo>
                    <a:pt x="7989" y="413"/>
                  </a:lnTo>
                  <a:lnTo>
                    <a:pt x="8005" y="415"/>
                  </a:lnTo>
                  <a:lnTo>
                    <a:pt x="8018" y="418"/>
                  </a:lnTo>
                  <a:lnTo>
                    <a:pt x="8032" y="420"/>
                  </a:lnTo>
                  <a:lnTo>
                    <a:pt x="8045" y="420"/>
                  </a:lnTo>
                  <a:lnTo>
                    <a:pt x="8059" y="420"/>
                  </a:lnTo>
                  <a:lnTo>
                    <a:pt x="8072" y="420"/>
                  </a:lnTo>
                  <a:lnTo>
                    <a:pt x="8085" y="418"/>
                  </a:lnTo>
                  <a:lnTo>
                    <a:pt x="8101" y="416"/>
                  </a:lnTo>
                  <a:lnTo>
                    <a:pt x="8130" y="409"/>
                  </a:lnTo>
                  <a:lnTo>
                    <a:pt x="8158" y="399"/>
                  </a:lnTo>
                  <a:lnTo>
                    <a:pt x="8187" y="390"/>
                  </a:lnTo>
                  <a:lnTo>
                    <a:pt x="8218" y="376"/>
                  </a:lnTo>
                  <a:lnTo>
                    <a:pt x="8247" y="361"/>
                  </a:lnTo>
                  <a:lnTo>
                    <a:pt x="8277" y="345"/>
                  </a:lnTo>
                  <a:lnTo>
                    <a:pt x="8308" y="328"/>
                  </a:lnTo>
                  <a:lnTo>
                    <a:pt x="8339" y="311"/>
                  </a:lnTo>
                  <a:lnTo>
                    <a:pt x="8370" y="292"/>
                  </a:lnTo>
                  <a:lnTo>
                    <a:pt x="8433" y="253"/>
                  </a:lnTo>
                  <a:lnTo>
                    <a:pt x="8466" y="234"/>
                  </a:lnTo>
                  <a:lnTo>
                    <a:pt x="8496" y="217"/>
                  </a:lnTo>
                  <a:lnTo>
                    <a:pt x="8529" y="200"/>
                  </a:lnTo>
                  <a:lnTo>
                    <a:pt x="8562" y="184"/>
                  </a:lnTo>
                  <a:lnTo>
                    <a:pt x="8575" y="180"/>
                  </a:lnTo>
                  <a:lnTo>
                    <a:pt x="8589" y="182"/>
                  </a:lnTo>
                  <a:lnTo>
                    <a:pt x="8600" y="188"/>
                  </a:lnTo>
                  <a:lnTo>
                    <a:pt x="8610" y="200"/>
                  </a:lnTo>
                  <a:lnTo>
                    <a:pt x="8613" y="213"/>
                  </a:lnTo>
                  <a:lnTo>
                    <a:pt x="8612" y="226"/>
                  </a:lnTo>
                  <a:lnTo>
                    <a:pt x="8604" y="238"/>
                  </a:lnTo>
                  <a:lnTo>
                    <a:pt x="8592" y="248"/>
                  </a:lnTo>
                  <a:lnTo>
                    <a:pt x="8562" y="263"/>
                  </a:lnTo>
                  <a:lnTo>
                    <a:pt x="8531" y="278"/>
                  </a:lnTo>
                  <a:lnTo>
                    <a:pt x="8500" y="296"/>
                  </a:lnTo>
                  <a:lnTo>
                    <a:pt x="8469" y="315"/>
                  </a:lnTo>
                  <a:lnTo>
                    <a:pt x="8406" y="353"/>
                  </a:lnTo>
                  <a:lnTo>
                    <a:pt x="8375" y="372"/>
                  </a:lnTo>
                  <a:lnTo>
                    <a:pt x="8343" y="390"/>
                  </a:lnTo>
                  <a:lnTo>
                    <a:pt x="8310" y="409"/>
                  </a:lnTo>
                  <a:lnTo>
                    <a:pt x="8279" y="426"/>
                  </a:lnTo>
                  <a:lnTo>
                    <a:pt x="8245" y="441"/>
                  </a:lnTo>
                  <a:lnTo>
                    <a:pt x="8212" y="455"/>
                  </a:lnTo>
                  <a:lnTo>
                    <a:pt x="8180" y="468"/>
                  </a:lnTo>
                  <a:lnTo>
                    <a:pt x="8145" y="478"/>
                  </a:lnTo>
                  <a:lnTo>
                    <a:pt x="8112" y="486"/>
                  </a:lnTo>
                  <a:lnTo>
                    <a:pt x="8095" y="489"/>
                  </a:lnTo>
                  <a:lnTo>
                    <a:pt x="8076" y="491"/>
                  </a:lnTo>
                  <a:lnTo>
                    <a:pt x="8059" y="491"/>
                  </a:lnTo>
                  <a:lnTo>
                    <a:pt x="8041" y="491"/>
                  </a:lnTo>
                  <a:lnTo>
                    <a:pt x="8022" y="489"/>
                  </a:lnTo>
                  <a:lnTo>
                    <a:pt x="8005" y="487"/>
                  </a:lnTo>
                  <a:lnTo>
                    <a:pt x="7988" y="484"/>
                  </a:lnTo>
                  <a:lnTo>
                    <a:pt x="7970" y="480"/>
                  </a:lnTo>
                  <a:lnTo>
                    <a:pt x="7953" y="476"/>
                  </a:lnTo>
                  <a:lnTo>
                    <a:pt x="7936" y="470"/>
                  </a:lnTo>
                  <a:lnTo>
                    <a:pt x="7903" y="457"/>
                  </a:lnTo>
                  <a:lnTo>
                    <a:pt x="7870" y="443"/>
                  </a:lnTo>
                  <a:lnTo>
                    <a:pt x="7840" y="428"/>
                  </a:lnTo>
                  <a:lnTo>
                    <a:pt x="7807" y="415"/>
                  </a:lnTo>
                  <a:lnTo>
                    <a:pt x="7776" y="399"/>
                  </a:lnTo>
                  <a:lnTo>
                    <a:pt x="7747" y="386"/>
                  </a:lnTo>
                  <a:lnTo>
                    <a:pt x="7717" y="372"/>
                  </a:lnTo>
                  <a:lnTo>
                    <a:pt x="7688" y="363"/>
                  </a:lnTo>
                  <a:lnTo>
                    <a:pt x="7673" y="359"/>
                  </a:lnTo>
                  <a:lnTo>
                    <a:pt x="7659" y="355"/>
                  </a:lnTo>
                  <a:lnTo>
                    <a:pt x="7646" y="351"/>
                  </a:lnTo>
                  <a:lnTo>
                    <a:pt x="7632" y="349"/>
                  </a:lnTo>
                  <a:lnTo>
                    <a:pt x="7619" y="349"/>
                  </a:lnTo>
                  <a:lnTo>
                    <a:pt x="7605" y="347"/>
                  </a:lnTo>
                  <a:lnTo>
                    <a:pt x="7592" y="349"/>
                  </a:lnTo>
                  <a:lnTo>
                    <a:pt x="7579" y="351"/>
                  </a:lnTo>
                  <a:lnTo>
                    <a:pt x="7565" y="353"/>
                  </a:lnTo>
                  <a:lnTo>
                    <a:pt x="7552" y="357"/>
                  </a:lnTo>
                  <a:lnTo>
                    <a:pt x="7538" y="361"/>
                  </a:lnTo>
                  <a:lnTo>
                    <a:pt x="7525" y="367"/>
                  </a:lnTo>
                  <a:lnTo>
                    <a:pt x="7509" y="374"/>
                  </a:lnTo>
                  <a:lnTo>
                    <a:pt x="7496" y="382"/>
                  </a:lnTo>
                  <a:lnTo>
                    <a:pt x="7481" y="390"/>
                  </a:lnTo>
                  <a:lnTo>
                    <a:pt x="7467" y="399"/>
                  </a:lnTo>
                  <a:lnTo>
                    <a:pt x="7436" y="420"/>
                  </a:lnTo>
                  <a:lnTo>
                    <a:pt x="7406" y="443"/>
                  </a:lnTo>
                  <a:lnTo>
                    <a:pt x="7375" y="468"/>
                  </a:lnTo>
                  <a:lnTo>
                    <a:pt x="7342" y="493"/>
                  </a:lnTo>
                  <a:lnTo>
                    <a:pt x="7312" y="520"/>
                  </a:lnTo>
                  <a:lnTo>
                    <a:pt x="7279" y="545"/>
                  </a:lnTo>
                  <a:lnTo>
                    <a:pt x="7246" y="570"/>
                  </a:lnTo>
                  <a:lnTo>
                    <a:pt x="7214" y="591"/>
                  </a:lnTo>
                  <a:lnTo>
                    <a:pt x="7198" y="603"/>
                  </a:lnTo>
                  <a:lnTo>
                    <a:pt x="7181" y="612"/>
                  </a:lnTo>
                  <a:lnTo>
                    <a:pt x="7164" y="622"/>
                  </a:lnTo>
                  <a:lnTo>
                    <a:pt x="7146" y="630"/>
                  </a:lnTo>
                  <a:lnTo>
                    <a:pt x="7129" y="637"/>
                  </a:lnTo>
                  <a:lnTo>
                    <a:pt x="7110" y="643"/>
                  </a:lnTo>
                  <a:lnTo>
                    <a:pt x="7093" y="647"/>
                  </a:lnTo>
                  <a:lnTo>
                    <a:pt x="7074" y="651"/>
                  </a:lnTo>
                  <a:lnTo>
                    <a:pt x="7039" y="654"/>
                  </a:lnTo>
                  <a:lnTo>
                    <a:pt x="7004" y="656"/>
                  </a:lnTo>
                  <a:lnTo>
                    <a:pt x="6972" y="654"/>
                  </a:lnTo>
                  <a:lnTo>
                    <a:pt x="6937" y="651"/>
                  </a:lnTo>
                  <a:lnTo>
                    <a:pt x="6905" y="645"/>
                  </a:lnTo>
                  <a:lnTo>
                    <a:pt x="6872" y="635"/>
                  </a:lnTo>
                  <a:lnTo>
                    <a:pt x="6839" y="626"/>
                  </a:lnTo>
                  <a:lnTo>
                    <a:pt x="6807" y="616"/>
                  </a:lnTo>
                  <a:lnTo>
                    <a:pt x="6774" y="603"/>
                  </a:lnTo>
                  <a:lnTo>
                    <a:pt x="6741" y="589"/>
                  </a:lnTo>
                  <a:lnTo>
                    <a:pt x="6709" y="576"/>
                  </a:lnTo>
                  <a:lnTo>
                    <a:pt x="6678" y="560"/>
                  </a:lnTo>
                  <a:lnTo>
                    <a:pt x="6615" y="530"/>
                  </a:lnTo>
                  <a:lnTo>
                    <a:pt x="6551" y="499"/>
                  </a:lnTo>
                  <a:lnTo>
                    <a:pt x="6534" y="489"/>
                  </a:lnTo>
                  <a:lnTo>
                    <a:pt x="6517" y="480"/>
                  </a:lnTo>
                  <a:lnTo>
                    <a:pt x="6499" y="468"/>
                  </a:lnTo>
                  <a:lnTo>
                    <a:pt x="6482" y="457"/>
                  </a:lnTo>
                  <a:lnTo>
                    <a:pt x="6449" y="432"/>
                  </a:lnTo>
                  <a:lnTo>
                    <a:pt x="6419" y="405"/>
                  </a:lnTo>
                  <a:lnTo>
                    <a:pt x="6386" y="378"/>
                  </a:lnTo>
                  <a:lnTo>
                    <a:pt x="6353" y="347"/>
                  </a:lnTo>
                  <a:lnTo>
                    <a:pt x="6323" y="319"/>
                  </a:lnTo>
                  <a:lnTo>
                    <a:pt x="6292" y="290"/>
                  </a:lnTo>
                  <a:lnTo>
                    <a:pt x="6261" y="263"/>
                  </a:lnTo>
                  <a:lnTo>
                    <a:pt x="6231" y="238"/>
                  </a:lnTo>
                  <a:lnTo>
                    <a:pt x="6202" y="213"/>
                  </a:lnTo>
                  <a:lnTo>
                    <a:pt x="6186" y="203"/>
                  </a:lnTo>
                  <a:lnTo>
                    <a:pt x="6171" y="194"/>
                  </a:lnTo>
                  <a:lnTo>
                    <a:pt x="6158" y="184"/>
                  </a:lnTo>
                  <a:lnTo>
                    <a:pt x="6142" y="176"/>
                  </a:lnTo>
                  <a:lnTo>
                    <a:pt x="6129" y="169"/>
                  </a:lnTo>
                  <a:lnTo>
                    <a:pt x="6115" y="163"/>
                  </a:lnTo>
                  <a:lnTo>
                    <a:pt x="6102" y="159"/>
                  </a:lnTo>
                  <a:lnTo>
                    <a:pt x="6088" y="155"/>
                  </a:lnTo>
                  <a:lnTo>
                    <a:pt x="6077" y="152"/>
                  </a:lnTo>
                  <a:lnTo>
                    <a:pt x="6064" y="150"/>
                  </a:lnTo>
                  <a:lnTo>
                    <a:pt x="6052" y="150"/>
                  </a:lnTo>
                  <a:lnTo>
                    <a:pt x="6040" y="152"/>
                  </a:lnTo>
                  <a:lnTo>
                    <a:pt x="6027" y="153"/>
                  </a:lnTo>
                  <a:lnTo>
                    <a:pt x="6016" y="157"/>
                  </a:lnTo>
                  <a:lnTo>
                    <a:pt x="6002" y="163"/>
                  </a:lnTo>
                  <a:lnTo>
                    <a:pt x="5987" y="169"/>
                  </a:lnTo>
                  <a:lnTo>
                    <a:pt x="5973" y="176"/>
                  </a:lnTo>
                  <a:lnTo>
                    <a:pt x="5960" y="186"/>
                  </a:lnTo>
                  <a:lnTo>
                    <a:pt x="5944" y="196"/>
                  </a:lnTo>
                  <a:lnTo>
                    <a:pt x="5929" y="207"/>
                  </a:lnTo>
                  <a:lnTo>
                    <a:pt x="5898" y="230"/>
                  </a:lnTo>
                  <a:lnTo>
                    <a:pt x="5868" y="257"/>
                  </a:lnTo>
                  <a:lnTo>
                    <a:pt x="5837" y="284"/>
                  </a:lnTo>
                  <a:lnTo>
                    <a:pt x="5804" y="313"/>
                  </a:lnTo>
                  <a:lnTo>
                    <a:pt x="5772" y="342"/>
                  </a:lnTo>
                  <a:lnTo>
                    <a:pt x="5739" y="367"/>
                  </a:lnTo>
                  <a:lnTo>
                    <a:pt x="5724" y="378"/>
                  </a:lnTo>
                  <a:lnTo>
                    <a:pt x="5706" y="390"/>
                  </a:lnTo>
                  <a:lnTo>
                    <a:pt x="5689" y="401"/>
                  </a:lnTo>
                  <a:lnTo>
                    <a:pt x="5672" y="411"/>
                  </a:lnTo>
                  <a:lnTo>
                    <a:pt x="5653" y="418"/>
                  </a:lnTo>
                  <a:lnTo>
                    <a:pt x="5635" y="426"/>
                  </a:lnTo>
                  <a:lnTo>
                    <a:pt x="5616" y="430"/>
                  </a:lnTo>
                  <a:lnTo>
                    <a:pt x="5597" y="434"/>
                  </a:lnTo>
                  <a:lnTo>
                    <a:pt x="5578" y="436"/>
                  </a:lnTo>
                  <a:lnTo>
                    <a:pt x="5557" y="436"/>
                  </a:lnTo>
                  <a:lnTo>
                    <a:pt x="5537" y="432"/>
                  </a:lnTo>
                  <a:lnTo>
                    <a:pt x="5518" y="428"/>
                  </a:lnTo>
                  <a:lnTo>
                    <a:pt x="5499" y="420"/>
                  </a:lnTo>
                  <a:lnTo>
                    <a:pt x="5482" y="411"/>
                  </a:lnTo>
                  <a:lnTo>
                    <a:pt x="5464" y="401"/>
                  </a:lnTo>
                  <a:lnTo>
                    <a:pt x="5447" y="390"/>
                  </a:lnTo>
                  <a:lnTo>
                    <a:pt x="5430" y="378"/>
                  </a:lnTo>
                  <a:lnTo>
                    <a:pt x="5413" y="365"/>
                  </a:lnTo>
                  <a:lnTo>
                    <a:pt x="5397" y="351"/>
                  </a:lnTo>
                  <a:lnTo>
                    <a:pt x="5380" y="336"/>
                  </a:lnTo>
                  <a:lnTo>
                    <a:pt x="5347" y="303"/>
                  </a:lnTo>
                  <a:lnTo>
                    <a:pt x="5317" y="271"/>
                  </a:lnTo>
                  <a:lnTo>
                    <a:pt x="5286" y="238"/>
                  </a:lnTo>
                  <a:lnTo>
                    <a:pt x="5253" y="205"/>
                  </a:lnTo>
                  <a:lnTo>
                    <a:pt x="5222" y="173"/>
                  </a:lnTo>
                  <a:lnTo>
                    <a:pt x="5209" y="159"/>
                  </a:lnTo>
                  <a:lnTo>
                    <a:pt x="5194" y="144"/>
                  </a:lnTo>
                  <a:lnTo>
                    <a:pt x="5178" y="130"/>
                  </a:lnTo>
                  <a:lnTo>
                    <a:pt x="5163" y="119"/>
                  </a:lnTo>
                  <a:lnTo>
                    <a:pt x="5150" y="107"/>
                  </a:lnTo>
                  <a:lnTo>
                    <a:pt x="5136" y="100"/>
                  </a:lnTo>
                  <a:lnTo>
                    <a:pt x="5123" y="90"/>
                  </a:lnTo>
                  <a:lnTo>
                    <a:pt x="5109" y="84"/>
                  </a:lnTo>
                  <a:lnTo>
                    <a:pt x="5096" y="79"/>
                  </a:lnTo>
                  <a:lnTo>
                    <a:pt x="5084" y="75"/>
                  </a:lnTo>
                  <a:lnTo>
                    <a:pt x="5073" y="73"/>
                  </a:lnTo>
                  <a:lnTo>
                    <a:pt x="5061" y="71"/>
                  </a:lnTo>
                  <a:lnTo>
                    <a:pt x="5050" y="71"/>
                  </a:lnTo>
                  <a:lnTo>
                    <a:pt x="5036" y="73"/>
                  </a:lnTo>
                  <a:lnTo>
                    <a:pt x="5025" y="77"/>
                  </a:lnTo>
                  <a:lnTo>
                    <a:pt x="5011" y="81"/>
                  </a:lnTo>
                  <a:lnTo>
                    <a:pt x="4998" y="86"/>
                  </a:lnTo>
                  <a:lnTo>
                    <a:pt x="4982" y="94"/>
                  </a:lnTo>
                  <a:lnTo>
                    <a:pt x="4969" y="102"/>
                  </a:lnTo>
                  <a:lnTo>
                    <a:pt x="4954" y="111"/>
                  </a:lnTo>
                  <a:lnTo>
                    <a:pt x="4940" y="121"/>
                  </a:lnTo>
                  <a:lnTo>
                    <a:pt x="4925" y="132"/>
                  </a:lnTo>
                  <a:lnTo>
                    <a:pt x="4910" y="144"/>
                  </a:lnTo>
                  <a:lnTo>
                    <a:pt x="4894" y="157"/>
                  </a:lnTo>
                  <a:lnTo>
                    <a:pt x="4863" y="186"/>
                  </a:lnTo>
                  <a:lnTo>
                    <a:pt x="4833" y="215"/>
                  </a:lnTo>
                  <a:lnTo>
                    <a:pt x="4802" y="246"/>
                  </a:lnTo>
                  <a:lnTo>
                    <a:pt x="4769" y="276"/>
                  </a:lnTo>
                  <a:lnTo>
                    <a:pt x="4739" y="309"/>
                  </a:lnTo>
                  <a:lnTo>
                    <a:pt x="4706" y="338"/>
                  </a:lnTo>
                  <a:lnTo>
                    <a:pt x="4689" y="351"/>
                  </a:lnTo>
                  <a:lnTo>
                    <a:pt x="4673" y="365"/>
                  </a:lnTo>
                  <a:lnTo>
                    <a:pt x="4656" y="378"/>
                  </a:lnTo>
                  <a:lnTo>
                    <a:pt x="4639" y="390"/>
                  </a:lnTo>
                  <a:lnTo>
                    <a:pt x="4623" y="401"/>
                  </a:lnTo>
                  <a:lnTo>
                    <a:pt x="4604" y="413"/>
                  </a:lnTo>
                  <a:lnTo>
                    <a:pt x="4587" y="422"/>
                  </a:lnTo>
                  <a:lnTo>
                    <a:pt x="4570" y="430"/>
                  </a:lnTo>
                  <a:lnTo>
                    <a:pt x="4537" y="441"/>
                  </a:lnTo>
                  <a:lnTo>
                    <a:pt x="4504" y="453"/>
                  </a:lnTo>
                  <a:lnTo>
                    <a:pt x="4472" y="463"/>
                  </a:lnTo>
                  <a:lnTo>
                    <a:pt x="4437" y="468"/>
                  </a:lnTo>
                  <a:lnTo>
                    <a:pt x="4405" y="476"/>
                  </a:lnTo>
                  <a:lnTo>
                    <a:pt x="4372" y="480"/>
                  </a:lnTo>
                  <a:lnTo>
                    <a:pt x="4339" y="484"/>
                  </a:lnTo>
                  <a:lnTo>
                    <a:pt x="4309" y="486"/>
                  </a:lnTo>
                  <a:lnTo>
                    <a:pt x="4276" y="487"/>
                  </a:lnTo>
                  <a:lnTo>
                    <a:pt x="4243" y="487"/>
                  </a:lnTo>
                  <a:lnTo>
                    <a:pt x="4180" y="487"/>
                  </a:lnTo>
                  <a:lnTo>
                    <a:pt x="4116" y="486"/>
                  </a:lnTo>
                  <a:lnTo>
                    <a:pt x="4051" y="484"/>
                  </a:lnTo>
                  <a:lnTo>
                    <a:pt x="4019" y="480"/>
                  </a:lnTo>
                  <a:lnTo>
                    <a:pt x="3986" y="476"/>
                  </a:lnTo>
                  <a:lnTo>
                    <a:pt x="3953" y="472"/>
                  </a:lnTo>
                  <a:lnTo>
                    <a:pt x="3923" y="466"/>
                  </a:lnTo>
                  <a:lnTo>
                    <a:pt x="3890" y="459"/>
                  </a:lnTo>
                  <a:lnTo>
                    <a:pt x="3857" y="451"/>
                  </a:lnTo>
                  <a:lnTo>
                    <a:pt x="3794" y="436"/>
                  </a:lnTo>
                  <a:lnTo>
                    <a:pt x="3732" y="420"/>
                  </a:lnTo>
                  <a:lnTo>
                    <a:pt x="3671" y="405"/>
                  </a:lnTo>
                  <a:lnTo>
                    <a:pt x="3640" y="399"/>
                  </a:lnTo>
                  <a:lnTo>
                    <a:pt x="3610" y="393"/>
                  </a:lnTo>
                  <a:lnTo>
                    <a:pt x="3579" y="388"/>
                  </a:lnTo>
                  <a:lnTo>
                    <a:pt x="3550" y="386"/>
                  </a:lnTo>
                  <a:lnTo>
                    <a:pt x="3519" y="384"/>
                  </a:lnTo>
                  <a:lnTo>
                    <a:pt x="3491" y="382"/>
                  </a:lnTo>
                  <a:lnTo>
                    <a:pt x="3460" y="382"/>
                  </a:lnTo>
                  <a:lnTo>
                    <a:pt x="3429" y="384"/>
                  </a:lnTo>
                  <a:lnTo>
                    <a:pt x="3366" y="388"/>
                  </a:lnTo>
                  <a:lnTo>
                    <a:pt x="3304" y="393"/>
                  </a:lnTo>
                  <a:lnTo>
                    <a:pt x="3239" y="397"/>
                  </a:lnTo>
                  <a:lnTo>
                    <a:pt x="3208" y="399"/>
                  </a:lnTo>
                  <a:lnTo>
                    <a:pt x="3176" y="401"/>
                  </a:lnTo>
                  <a:lnTo>
                    <a:pt x="3143" y="401"/>
                  </a:lnTo>
                  <a:lnTo>
                    <a:pt x="3110" y="399"/>
                  </a:lnTo>
                  <a:lnTo>
                    <a:pt x="3076" y="397"/>
                  </a:lnTo>
                  <a:lnTo>
                    <a:pt x="3043" y="391"/>
                  </a:lnTo>
                  <a:lnTo>
                    <a:pt x="3009" y="386"/>
                  </a:lnTo>
                  <a:lnTo>
                    <a:pt x="2976" y="378"/>
                  </a:lnTo>
                  <a:lnTo>
                    <a:pt x="2943" y="367"/>
                  </a:lnTo>
                  <a:lnTo>
                    <a:pt x="2911" y="355"/>
                  </a:lnTo>
                  <a:lnTo>
                    <a:pt x="2878" y="342"/>
                  </a:lnTo>
                  <a:lnTo>
                    <a:pt x="2847" y="328"/>
                  </a:lnTo>
                  <a:lnTo>
                    <a:pt x="2784" y="301"/>
                  </a:lnTo>
                  <a:lnTo>
                    <a:pt x="2753" y="288"/>
                  </a:lnTo>
                  <a:lnTo>
                    <a:pt x="2722" y="276"/>
                  </a:lnTo>
                  <a:lnTo>
                    <a:pt x="2692" y="263"/>
                  </a:lnTo>
                  <a:lnTo>
                    <a:pt x="2663" y="253"/>
                  </a:lnTo>
                  <a:lnTo>
                    <a:pt x="2632" y="244"/>
                  </a:lnTo>
                  <a:lnTo>
                    <a:pt x="2603" y="236"/>
                  </a:lnTo>
                  <a:lnTo>
                    <a:pt x="2575" y="232"/>
                  </a:lnTo>
                  <a:lnTo>
                    <a:pt x="2546" y="228"/>
                  </a:lnTo>
                  <a:lnTo>
                    <a:pt x="2532" y="228"/>
                  </a:lnTo>
                  <a:lnTo>
                    <a:pt x="2519" y="228"/>
                  </a:lnTo>
                  <a:lnTo>
                    <a:pt x="2490" y="230"/>
                  </a:lnTo>
                  <a:lnTo>
                    <a:pt x="2459" y="234"/>
                  </a:lnTo>
                  <a:lnTo>
                    <a:pt x="2431" y="242"/>
                  </a:lnTo>
                  <a:lnTo>
                    <a:pt x="2400" y="249"/>
                  </a:lnTo>
                  <a:lnTo>
                    <a:pt x="2369" y="259"/>
                  </a:lnTo>
                  <a:lnTo>
                    <a:pt x="2338" y="269"/>
                  </a:lnTo>
                  <a:lnTo>
                    <a:pt x="2308" y="278"/>
                  </a:lnTo>
                  <a:lnTo>
                    <a:pt x="2244" y="301"/>
                  </a:lnTo>
                  <a:lnTo>
                    <a:pt x="2212" y="311"/>
                  </a:lnTo>
                  <a:lnTo>
                    <a:pt x="2179" y="320"/>
                  </a:lnTo>
                  <a:lnTo>
                    <a:pt x="2144" y="328"/>
                  </a:lnTo>
                  <a:lnTo>
                    <a:pt x="2112" y="334"/>
                  </a:lnTo>
                  <a:lnTo>
                    <a:pt x="2077" y="338"/>
                  </a:lnTo>
                  <a:lnTo>
                    <a:pt x="2045" y="340"/>
                  </a:lnTo>
                  <a:lnTo>
                    <a:pt x="2027" y="340"/>
                  </a:lnTo>
                  <a:lnTo>
                    <a:pt x="2008" y="338"/>
                  </a:lnTo>
                  <a:lnTo>
                    <a:pt x="1974" y="334"/>
                  </a:lnTo>
                  <a:lnTo>
                    <a:pt x="1941" y="326"/>
                  </a:lnTo>
                  <a:lnTo>
                    <a:pt x="1908" y="317"/>
                  </a:lnTo>
                  <a:lnTo>
                    <a:pt x="1876" y="307"/>
                  </a:lnTo>
                  <a:lnTo>
                    <a:pt x="1843" y="296"/>
                  </a:lnTo>
                  <a:lnTo>
                    <a:pt x="1782" y="272"/>
                  </a:lnTo>
                  <a:lnTo>
                    <a:pt x="1751" y="263"/>
                  </a:lnTo>
                  <a:lnTo>
                    <a:pt x="1720" y="251"/>
                  </a:lnTo>
                  <a:lnTo>
                    <a:pt x="1691" y="244"/>
                  </a:lnTo>
                  <a:lnTo>
                    <a:pt x="1663" y="236"/>
                  </a:lnTo>
                  <a:lnTo>
                    <a:pt x="1632" y="232"/>
                  </a:lnTo>
                  <a:lnTo>
                    <a:pt x="1618" y="230"/>
                  </a:lnTo>
                  <a:lnTo>
                    <a:pt x="1605" y="228"/>
                  </a:lnTo>
                  <a:lnTo>
                    <a:pt x="1590" y="228"/>
                  </a:lnTo>
                  <a:lnTo>
                    <a:pt x="1576" y="228"/>
                  </a:lnTo>
                  <a:lnTo>
                    <a:pt x="1563" y="230"/>
                  </a:lnTo>
                  <a:lnTo>
                    <a:pt x="1549" y="232"/>
                  </a:lnTo>
                  <a:lnTo>
                    <a:pt x="1520" y="238"/>
                  </a:lnTo>
                  <a:lnTo>
                    <a:pt x="1492" y="248"/>
                  </a:lnTo>
                  <a:lnTo>
                    <a:pt x="1463" y="257"/>
                  </a:lnTo>
                  <a:lnTo>
                    <a:pt x="1432" y="271"/>
                  </a:lnTo>
                  <a:lnTo>
                    <a:pt x="1401" y="286"/>
                  </a:lnTo>
                  <a:lnTo>
                    <a:pt x="1373" y="303"/>
                  </a:lnTo>
                  <a:lnTo>
                    <a:pt x="1342" y="320"/>
                  </a:lnTo>
                  <a:lnTo>
                    <a:pt x="1311" y="340"/>
                  </a:lnTo>
                  <a:lnTo>
                    <a:pt x="1279" y="361"/>
                  </a:lnTo>
                  <a:lnTo>
                    <a:pt x="1248" y="382"/>
                  </a:lnTo>
                  <a:lnTo>
                    <a:pt x="1184" y="424"/>
                  </a:lnTo>
                  <a:lnTo>
                    <a:pt x="1123" y="468"/>
                  </a:lnTo>
                  <a:lnTo>
                    <a:pt x="1090" y="489"/>
                  </a:lnTo>
                  <a:lnTo>
                    <a:pt x="1060" y="509"/>
                  </a:lnTo>
                  <a:lnTo>
                    <a:pt x="1029" y="530"/>
                  </a:lnTo>
                  <a:lnTo>
                    <a:pt x="998" y="551"/>
                  </a:lnTo>
                  <a:lnTo>
                    <a:pt x="967" y="576"/>
                  </a:lnTo>
                  <a:lnTo>
                    <a:pt x="937" y="601"/>
                  </a:lnTo>
                  <a:lnTo>
                    <a:pt x="906" y="626"/>
                  </a:lnTo>
                  <a:lnTo>
                    <a:pt x="873" y="653"/>
                  </a:lnTo>
                  <a:lnTo>
                    <a:pt x="843" y="681"/>
                  </a:lnTo>
                  <a:lnTo>
                    <a:pt x="810" y="706"/>
                  </a:lnTo>
                  <a:lnTo>
                    <a:pt x="779" y="733"/>
                  </a:lnTo>
                  <a:lnTo>
                    <a:pt x="747" y="758"/>
                  </a:lnTo>
                  <a:lnTo>
                    <a:pt x="714" y="781"/>
                  </a:lnTo>
                  <a:lnTo>
                    <a:pt x="681" y="802"/>
                  </a:lnTo>
                  <a:lnTo>
                    <a:pt x="664" y="812"/>
                  </a:lnTo>
                  <a:lnTo>
                    <a:pt x="647" y="822"/>
                  </a:lnTo>
                  <a:lnTo>
                    <a:pt x="629" y="829"/>
                  </a:lnTo>
                  <a:lnTo>
                    <a:pt x="612" y="837"/>
                  </a:lnTo>
                  <a:lnTo>
                    <a:pt x="595" y="845"/>
                  </a:lnTo>
                  <a:lnTo>
                    <a:pt x="578" y="850"/>
                  </a:lnTo>
                  <a:lnTo>
                    <a:pt x="560" y="854"/>
                  </a:lnTo>
                  <a:lnTo>
                    <a:pt x="541" y="858"/>
                  </a:lnTo>
                  <a:lnTo>
                    <a:pt x="524" y="860"/>
                  </a:lnTo>
                  <a:lnTo>
                    <a:pt x="507" y="862"/>
                  </a:lnTo>
                  <a:lnTo>
                    <a:pt x="489" y="862"/>
                  </a:lnTo>
                  <a:lnTo>
                    <a:pt x="472" y="862"/>
                  </a:lnTo>
                  <a:lnTo>
                    <a:pt x="453" y="860"/>
                  </a:lnTo>
                  <a:lnTo>
                    <a:pt x="436" y="858"/>
                  </a:lnTo>
                  <a:lnTo>
                    <a:pt x="418" y="854"/>
                  </a:lnTo>
                  <a:lnTo>
                    <a:pt x="401" y="850"/>
                  </a:lnTo>
                  <a:lnTo>
                    <a:pt x="368" y="841"/>
                  </a:lnTo>
                  <a:lnTo>
                    <a:pt x="336" y="829"/>
                  </a:lnTo>
                  <a:lnTo>
                    <a:pt x="303" y="816"/>
                  </a:lnTo>
                  <a:lnTo>
                    <a:pt x="270" y="800"/>
                  </a:lnTo>
                  <a:lnTo>
                    <a:pt x="238" y="785"/>
                  </a:lnTo>
                  <a:lnTo>
                    <a:pt x="207" y="770"/>
                  </a:lnTo>
                  <a:lnTo>
                    <a:pt x="144" y="737"/>
                  </a:lnTo>
                  <a:lnTo>
                    <a:pt x="113" y="722"/>
                  </a:lnTo>
                  <a:lnTo>
                    <a:pt x="84" y="708"/>
                  </a:lnTo>
                  <a:lnTo>
                    <a:pt x="53" y="695"/>
                  </a:lnTo>
                  <a:lnTo>
                    <a:pt x="23" y="683"/>
                  </a:lnTo>
                  <a:lnTo>
                    <a:pt x="9" y="676"/>
                  </a:lnTo>
                  <a:lnTo>
                    <a:pt x="2" y="664"/>
                  </a:lnTo>
                  <a:lnTo>
                    <a:pt x="0" y="651"/>
                  </a:lnTo>
                  <a:lnTo>
                    <a:pt x="2" y="637"/>
                  </a:lnTo>
                  <a:lnTo>
                    <a:pt x="9" y="626"/>
                  </a:lnTo>
                  <a:lnTo>
                    <a:pt x="21" y="618"/>
                  </a:lnTo>
                  <a:lnTo>
                    <a:pt x="32" y="614"/>
                  </a:lnTo>
                  <a:lnTo>
                    <a:pt x="48" y="616"/>
                  </a:lnTo>
                  <a:lnTo>
                    <a:pt x="48" y="616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0" name="Freeform 49"/>
            <p:cNvSpPr>
              <a:spLocks/>
            </p:cNvSpPr>
            <p:nvPr/>
          </p:nvSpPr>
          <p:spPr bwMode="auto">
            <a:xfrm>
              <a:off x="1347788" y="1960562"/>
              <a:ext cx="103188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09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9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9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1" name="Freeform 50"/>
            <p:cNvSpPr>
              <a:spLocks/>
            </p:cNvSpPr>
            <p:nvPr/>
          </p:nvSpPr>
          <p:spPr bwMode="auto">
            <a:xfrm>
              <a:off x="1347788" y="1960562"/>
              <a:ext cx="103188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09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9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9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2" name="Freeform 51"/>
            <p:cNvSpPr>
              <a:spLocks/>
            </p:cNvSpPr>
            <p:nvPr/>
          </p:nvSpPr>
          <p:spPr bwMode="auto">
            <a:xfrm>
              <a:off x="1747838" y="2098675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3" name="Freeform 52"/>
            <p:cNvSpPr>
              <a:spLocks/>
            </p:cNvSpPr>
            <p:nvPr/>
          </p:nvSpPr>
          <p:spPr bwMode="auto">
            <a:xfrm>
              <a:off x="1747838" y="2098675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4" name="Freeform 53"/>
            <p:cNvSpPr>
              <a:spLocks/>
            </p:cNvSpPr>
            <p:nvPr/>
          </p:nvSpPr>
          <p:spPr bwMode="auto">
            <a:xfrm>
              <a:off x="2146300" y="1825625"/>
              <a:ext cx="101600" cy="103187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8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8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5" name="Freeform 54"/>
            <p:cNvSpPr>
              <a:spLocks/>
            </p:cNvSpPr>
            <p:nvPr/>
          </p:nvSpPr>
          <p:spPr bwMode="auto">
            <a:xfrm>
              <a:off x="2146300" y="1825625"/>
              <a:ext cx="101600" cy="103187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8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8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6" name="Freeform 55"/>
            <p:cNvSpPr>
              <a:spLocks/>
            </p:cNvSpPr>
            <p:nvPr/>
          </p:nvSpPr>
          <p:spPr bwMode="auto">
            <a:xfrm>
              <a:off x="2544763" y="1600200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7" name="Freeform 56"/>
            <p:cNvSpPr>
              <a:spLocks/>
            </p:cNvSpPr>
            <p:nvPr/>
          </p:nvSpPr>
          <p:spPr bwMode="auto">
            <a:xfrm>
              <a:off x="2544763" y="1600200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8" name="Freeform 57"/>
            <p:cNvSpPr>
              <a:spLocks/>
            </p:cNvSpPr>
            <p:nvPr/>
          </p:nvSpPr>
          <p:spPr bwMode="auto">
            <a:xfrm>
              <a:off x="2944813" y="1685925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7 h 128"/>
                <a:gd name="T16" fmla="*/ 64 w 129"/>
                <a:gd name="T17" fmla="*/ 128 h 128"/>
                <a:gd name="T18" fmla="*/ 50 w 129"/>
                <a:gd name="T19" fmla="*/ 127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8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09" name="Freeform 58"/>
            <p:cNvSpPr>
              <a:spLocks/>
            </p:cNvSpPr>
            <p:nvPr/>
          </p:nvSpPr>
          <p:spPr bwMode="auto">
            <a:xfrm>
              <a:off x="2944813" y="1685925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7 h 128"/>
                <a:gd name="T16" fmla="*/ 64 w 129"/>
                <a:gd name="T17" fmla="*/ 128 h 128"/>
                <a:gd name="T18" fmla="*/ 50 w 129"/>
                <a:gd name="T19" fmla="*/ 127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8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0" name="Freeform 59"/>
            <p:cNvSpPr>
              <a:spLocks/>
            </p:cNvSpPr>
            <p:nvPr/>
          </p:nvSpPr>
          <p:spPr bwMode="auto">
            <a:xfrm>
              <a:off x="3341688" y="1598612"/>
              <a:ext cx="103188" cy="103187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8 w 129"/>
                <a:gd name="T7" fmla="*/ 100 h 129"/>
                <a:gd name="T8" fmla="*/ 110 w 129"/>
                <a:gd name="T9" fmla="*/ 110 h 129"/>
                <a:gd name="T10" fmla="*/ 100 w 129"/>
                <a:gd name="T11" fmla="*/ 118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8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8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1" name="Freeform 60"/>
            <p:cNvSpPr>
              <a:spLocks/>
            </p:cNvSpPr>
            <p:nvPr/>
          </p:nvSpPr>
          <p:spPr bwMode="auto">
            <a:xfrm>
              <a:off x="3341688" y="1598612"/>
              <a:ext cx="103188" cy="103187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8 w 129"/>
                <a:gd name="T7" fmla="*/ 100 h 129"/>
                <a:gd name="T8" fmla="*/ 110 w 129"/>
                <a:gd name="T9" fmla="*/ 110 h 129"/>
                <a:gd name="T10" fmla="*/ 100 w 129"/>
                <a:gd name="T11" fmla="*/ 118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8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8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2" name="Freeform 61"/>
            <p:cNvSpPr>
              <a:spLocks/>
            </p:cNvSpPr>
            <p:nvPr/>
          </p:nvSpPr>
          <p:spPr bwMode="auto">
            <a:xfrm>
              <a:off x="3741738" y="1728787"/>
              <a:ext cx="101600" cy="101600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6 h 128"/>
                <a:gd name="T4" fmla="*/ 122 w 128"/>
                <a:gd name="T5" fmla="*/ 88 h 128"/>
                <a:gd name="T6" fmla="*/ 117 w 128"/>
                <a:gd name="T7" fmla="*/ 99 h 128"/>
                <a:gd name="T8" fmla="*/ 109 w 128"/>
                <a:gd name="T9" fmla="*/ 109 h 128"/>
                <a:gd name="T10" fmla="*/ 99 w 128"/>
                <a:gd name="T11" fmla="*/ 117 h 128"/>
                <a:gd name="T12" fmla="*/ 88 w 128"/>
                <a:gd name="T13" fmla="*/ 122 h 128"/>
                <a:gd name="T14" fmla="*/ 76 w 128"/>
                <a:gd name="T15" fmla="*/ 126 h 128"/>
                <a:gd name="T16" fmla="*/ 63 w 128"/>
                <a:gd name="T17" fmla="*/ 128 h 128"/>
                <a:gd name="T18" fmla="*/ 49 w 128"/>
                <a:gd name="T19" fmla="*/ 126 h 128"/>
                <a:gd name="T20" fmla="*/ 38 w 128"/>
                <a:gd name="T21" fmla="*/ 122 h 128"/>
                <a:gd name="T22" fmla="*/ 26 w 128"/>
                <a:gd name="T23" fmla="*/ 117 h 128"/>
                <a:gd name="T24" fmla="*/ 17 w 128"/>
                <a:gd name="T25" fmla="*/ 109 h 128"/>
                <a:gd name="T26" fmla="*/ 9 w 128"/>
                <a:gd name="T27" fmla="*/ 99 h 128"/>
                <a:gd name="T28" fmla="*/ 3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50 h 128"/>
                <a:gd name="T36" fmla="*/ 3 w 128"/>
                <a:gd name="T37" fmla="*/ 38 h 128"/>
                <a:gd name="T38" fmla="*/ 9 w 128"/>
                <a:gd name="T39" fmla="*/ 26 h 128"/>
                <a:gd name="T40" fmla="*/ 17 w 128"/>
                <a:gd name="T41" fmla="*/ 17 h 128"/>
                <a:gd name="T42" fmla="*/ 26 w 128"/>
                <a:gd name="T43" fmla="*/ 9 h 128"/>
                <a:gd name="T44" fmla="*/ 38 w 128"/>
                <a:gd name="T45" fmla="*/ 3 h 128"/>
                <a:gd name="T46" fmla="*/ 49 w 128"/>
                <a:gd name="T47" fmla="*/ 0 h 128"/>
                <a:gd name="T48" fmla="*/ 63 w 128"/>
                <a:gd name="T49" fmla="*/ 0 h 128"/>
                <a:gd name="T50" fmla="*/ 76 w 128"/>
                <a:gd name="T51" fmla="*/ 0 h 128"/>
                <a:gd name="T52" fmla="*/ 88 w 128"/>
                <a:gd name="T53" fmla="*/ 3 h 128"/>
                <a:gd name="T54" fmla="*/ 99 w 128"/>
                <a:gd name="T55" fmla="*/ 9 h 128"/>
                <a:gd name="T56" fmla="*/ 109 w 128"/>
                <a:gd name="T57" fmla="*/ 17 h 128"/>
                <a:gd name="T58" fmla="*/ 117 w 128"/>
                <a:gd name="T59" fmla="*/ 26 h 128"/>
                <a:gd name="T60" fmla="*/ 122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6"/>
                  </a:lnTo>
                  <a:lnTo>
                    <a:pt x="122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3" y="128"/>
                  </a:lnTo>
                  <a:lnTo>
                    <a:pt x="49" y="126"/>
                  </a:lnTo>
                  <a:lnTo>
                    <a:pt x="38" y="122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8" y="3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3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6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3" name="Freeform 62"/>
            <p:cNvSpPr>
              <a:spLocks/>
            </p:cNvSpPr>
            <p:nvPr/>
          </p:nvSpPr>
          <p:spPr bwMode="auto">
            <a:xfrm>
              <a:off x="3741738" y="1728787"/>
              <a:ext cx="101600" cy="101600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6 h 128"/>
                <a:gd name="T4" fmla="*/ 122 w 128"/>
                <a:gd name="T5" fmla="*/ 88 h 128"/>
                <a:gd name="T6" fmla="*/ 117 w 128"/>
                <a:gd name="T7" fmla="*/ 99 h 128"/>
                <a:gd name="T8" fmla="*/ 109 w 128"/>
                <a:gd name="T9" fmla="*/ 109 h 128"/>
                <a:gd name="T10" fmla="*/ 99 w 128"/>
                <a:gd name="T11" fmla="*/ 117 h 128"/>
                <a:gd name="T12" fmla="*/ 88 w 128"/>
                <a:gd name="T13" fmla="*/ 122 h 128"/>
                <a:gd name="T14" fmla="*/ 76 w 128"/>
                <a:gd name="T15" fmla="*/ 126 h 128"/>
                <a:gd name="T16" fmla="*/ 63 w 128"/>
                <a:gd name="T17" fmla="*/ 128 h 128"/>
                <a:gd name="T18" fmla="*/ 49 w 128"/>
                <a:gd name="T19" fmla="*/ 126 h 128"/>
                <a:gd name="T20" fmla="*/ 38 w 128"/>
                <a:gd name="T21" fmla="*/ 122 h 128"/>
                <a:gd name="T22" fmla="*/ 26 w 128"/>
                <a:gd name="T23" fmla="*/ 117 h 128"/>
                <a:gd name="T24" fmla="*/ 17 w 128"/>
                <a:gd name="T25" fmla="*/ 109 h 128"/>
                <a:gd name="T26" fmla="*/ 9 w 128"/>
                <a:gd name="T27" fmla="*/ 99 h 128"/>
                <a:gd name="T28" fmla="*/ 3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50 h 128"/>
                <a:gd name="T36" fmla="*/ 3 w 128"/>
                <a:gd name="T37" fmla="*/ 38 h 128"/>
                <a:gd name="T38" fmla="*/ 9 w 128"/>
                <a:gd name="T39" fmla="*/ 26 h 128"/>
                <a:gd name="T40" fmla="*/ 17 w 128"/>
                <a:gd name="T41" fmla="*/ 17 h 128"/>
                <a:gd name="T42" fmla="*/ 26 w 128"/>
                <a:gd name="T43" fmla="*/ 9 h 128"/>
                <a:gd name="T44" fmla="*/ 38 w 128"/>
                <a:gd name="T45" fmla="*/ 3 h 128"/>
                <a:gd name="T46" fmla="*/ 49 w 128"/>
                <a:gd name="T47" fmla="*/ 0 h 128"/>
                <a:gd name="T48" fmla="*/ 63 w 128"/>
                <a:gd name="T49" fmla="*/ 0 h 128"/>
                <a:gd name="T50" fmla="*/ 76 w 128"/>
                <a:gd name="T51" fmla="*/ 0 h 128"/>
                <a:gd name="T52" fmla="*/ 88 w 128"/>
                <a:gd name="T53" fmla="*/ 3 h 128"/>
                <a:gd name="T54" fmla="*/ 99 w 128"/>
                <a:gd name="T55" fmla="*/ 9 h 128"/>
                <a:gd name="T56" fmla="*/ 109 w 128"/>
                <a:gd name="T57" fmla="*/ 17 h 128"/>
                <a:gd name="T58" fmla="*/ 117 w 128"/>
                <a:gd name="T59" fmla="*/ 26 h 128"/>
                <a:gd name="T60" fmla="*/ 122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6"/>
                  </a:lnTo>
                  <a:lnTo>
                    <a:pt x="122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3" y="128"/>
                  </a:lnTo>
                  <a:lnTo>
                    <a:pt x="49" y="126"/>
                  </a:lnTo>
                  <a:lnTo>
                    <a:pt x="38" y="122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8" y="3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3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6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4" name="Freeform 63"/>
            <p:cNvSpPr>
              <a:spLocks/>
            </p:cNvSpPr>
            <p:nvPr/>
          </p:nvSpPr>
          <p:spPr bwMode="auto">
            <a:xfrm>
              <a:off x="4140200" y="1722437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5" name="Freeform 64"/>
            <p:cNvSpPr>
              <a:spLocks/>
            </p:cNvSpPr>
            <p:nvPr/>
          </p:nvSpPr>
          <p:spPr bwMode="auto">
            <a:xfrm>
              <a:off x="4140200" y="1722437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6" name="Freeform 65"/>
            <p:cNvSpPr>
              <a:spLocks/>
            </p:cNvSpPr>
            <p:nvPr/>
          </p:nvSpPr>
          <p:spPr bwMode="auto">
            <a:xfrm>
              <a:off x="4538663" y="1800225"/>
              <a:ext cx="101600" cy="101600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7 h 128"/>
                <a:gd name="T4" fmla="*/ 123 w 128"/>
                <a:gd name="T5" fmla="*/ 88 h 128"/>
                <a:gd name="T6" fmla="*/ 117 w 128"/>
                <a:gd name="T7" fmla="*/ 100 h 128"/>
                <a:gd name="T8" fmla="*/ 109 w 128"/>
                <a:gd name="T9" fmla="*/ 109 h 128"/>
                <a:gd name="T10" fmla="*/ 100 w 128"/>
                <a:gd name="T11" fmla="*/ 117 h 128"/>
                <a:gd name="T12" fmla="*/ 88 w 128"/>
                <a:gd name="T13" fmla="*/ 123 h 128"/>
                <a:gd name="T14" fmla="*/ 77 w 128"/>
                <a:gd name="T15" fmla="*/ 127 h 128"/>
                <a:gd name="T16" fmla="*/ 63 w 128"/>
                <a:gd name="T17" fmla="*/ 128 h 128"/>
                <a:gd name="T18" fmla="*/ 50 w 128"/>
                <a:gd name="T19" fmla="*/ 127 h 128"/>
                <a:gd name="T20" fmla="*/ 38 w 128"/>
                <a:gd name="T21" fmla="*/ 123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100 h 128"/>
                <a:gd name="T28" fmla="*/ 4 w 128"/>
                <a:gd name="T29" fmla="*/ 88 h 128"/>
                <a:gd name="T30" fmla="*/ 0 w 128"/>
                <a:gd name="T31" fmla="*/ 77 h 128"/>
                <a:gd name="T32" fmla="*/ 0 w 128"/>
                <a:gd name="T33" fmla="*/ 63 h 128"/>
                <a:gd name="T34" fmla="*/ 0 w 128"/>
                <a:gd name="T35" fmla="*/ 50 h 128"/>
                <a:gd name="T36" fmla="*/ 4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4 h 128"/>
                <a:gd name="T46" fmla="*/ 50 w 128"/>
                <a:gd name="T47" fmla="*/ 0 h 128"/>
                <a:gd name="T48" fmla="*/ 63 w 128"/>
                <a:gd name="T49" fmla="*/ 0 h 128"/>
                <a:gd name="T50" fmla="*/ 77 w 128"/>
                <a:gd name="T51" fmla="*/ 0 h 128"/>
                <a:gd name="T52" fmla="*/ 88 w 128"/>
                <a:gd name="T53" fmla="*/ 4 h 128"/>
                <a:gd name="T54" fmla="*/ 100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3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8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7" name="Freeform 66"/>
            <p:cNvSpPr>
              <a:spLocks/>
            </p:cNvSpPr>
            <p:nvPr/>
          </p:nvSpPr>
          <p:spPr bwMode="auto">
            <a:xfrm>
              <a:off x="4538663" y="1800225"/>
              <a:ext cx="101600" cy="101600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7 h 128"/>
                <a:gd name="T4" fmla="*/ 123 w 128"/>
                <a:gd name="T5" fmla="*/ 88 h 128"/>
                <a:gd name="T6" fmla="*/ 117 w 128"/>
                <a:gd name="T7" fmla="*/ 100 h 128"/>
                <a:gd name="T8" fmla="*/ 109 w 128"/>
                <a:gd name="T9" fmla="*/ 109 h 128"/>
                <a:gd name="T10" fmla="*/ 100 w 128"/>
                <a:gd name="T11" fmla="*/ 117 h 128"/>
                <a:gd name="T12" fmla="*/ 88 w 128"/>
                <a:gd name="T13" fmla="*/ 123 h 128"/>
                <a:gd name="T14" fmla="*/ 77 w 128"/>
                <a:gd name="T15" fmla="*/ 127 h 128"/>
                <a:gd name="T16" fmla="*/ 63 w 128"/>
                <a:gd name="T17" fmla="*/ 128 h 128"/>
                <a:gd name="T18" fmla="*/ 50 w 128"/>
                <a:gd name="T19" fmla="*/ 127 h 128"/>
                <a:gd name="T20" fmla="*/ 38 w 128"/>
                <a:gd name="T21" fmla="*/ 123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100 h 128"/>
                <a:gd name="T28" fmla="*/ 4 w 128"/>
                <a:gd name="T29" fmla="*/ 88 h 128"/>
                <a:gd name="T30" fmla="*/ 0 w 128"/>
                <a:gd name="T31" fmla="*/ 77 h 128"/>
                <a:gd name="T32" fmla="*/ 0 w 128"/>
                <a:gd name="T33" fmla="*/ 63 h 128"/>
                <a:gd name="T34" fmla="*/ 0 w 128"/>
                <a:gd name="T35" fmla="*/ 50 h 128"/>
                <a:gd name="T36" fmla="*/ 4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4 h 128"/>
                <a:gd name="T46" fmla="*/ 50 w 128"/>
                <a:gd name="T47" fmla="*/ 0 h 128"/>
                <a:gd name="T48" fmla="*/ 63 w 128"/>
                <a:gd name="T49" fmla="*/ 0 h 128"/>
                <a:gd name="T50" fmla="*/ 77 w 128"/>
                <a:gd name="T51" fmla="*/ 0 h 128"/>
                <a:gd name="T52" fmla="*/ 88 w 128"/>
                <a:gd name="T53" fmla="*/ 4 h 128"/>
                <a:gd name="T54" fmla="*/ 100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3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8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8" name="Freeform 67"/>
            <p:cNvSpPr>
              <a:spLocks/>
            </p:cNvSpPr>
            <p:nvPr/>
          </p:nvSpPr>
          <p:spPr bwMode="auto">
            <a:xfrm>
              <a:off x="4937125" y="1758950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7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100 w 128"/>
                <a:gd name="T11" fmla="*/ 117 h 129"/>
                <a:gd name="T12" fmla="*/ 88 w 128"/>
                <a:gd name="T13" fmla="*/ 123 h 129"/>
                <a:gd name="T14" fmla="*/ 77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4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4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7 w 128"/>
                <a:gd name="T51" fmla="*/ 0 h 129"/>
                <a:gd name="T52" fmla="*/ 88 w 128"/>
                <a:gd name="T53" fmla="*/ 4 h 129"/>
                <a:gd name="T54" fmla="*/ 100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8 h 129"/>
                <a:gd name="T62" fmla="*/ 127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19" name="Freeform 68"/>
            <p:cNvSpPr>
              <a:spLocks/>
            </p:cNvSpPr>
            <p:nvPr/>
          </p:nvSpPr>
          <p:spPr bwMode="auto">
            <a:xfrm>
              <a:off x="4937125" y="1758950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7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100 w 128"/>
                <a:gd name="T11" fmla="*/ 117 h 129"/>
                <a:gd name="T12" fmla="*/ 88 w 128"/>
                <a:gd name="T13" fmla="*/ 123 h 129"/>
                <a:gd name="T14" fmla="*/ 77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4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4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7 w 128"/>
                <a:gd name="T51" fmla="*/ 0 h 129"/>
                <a:gd name="T52" fmla="*/ 88 w 128"/>
                <a:gd name="T53" fmla="*/ 4 h 129"/>
                <a:gd name="T54" fmla="*/ 100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8 h 129"/>
                <a:gd name="T62" fmla="*/ 127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0" name="Freeform 69"/>
            <p:cNvSpPr>
              <a:spLocks/>
            </p:cNvSpPr>
            <p:nvPr/>
          </p:nvSpPr>
          <p:spPr bwMode="auto">
            <a:xfrm>
              <a:off x="5337175" y="1473200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1" name="Freeform 70"/>
            <p:cNvSpPr>
              <a:spLocks/>
            </p:cNvSpPr>
            <p:nvPr/>
          </p:nvSpPr>
          <p:spPr bwMode="auto">
            <a:xfrm>
              <a:off x="5337175" y="1473200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2" name="Freeform 71"/>
            <p:cNvSpPr>
              <a:spLocks/>
            </p:cNvSpPr>
            <p:nvPr/>
          </p:nvSpPr>
          <p:spPr bwMode="auto">
            <a:xfrm>
              <a:off x="5735638" y="1762125"/>
              <a:ext cx="103188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09 w 129"/>
                <a:gd name="T9" fmla="*/ 109 h 128"/>
                <a:gd name="T10" fmla="*/ 100 w 129"/>
                <a:gd name="T11" fmla="*/ 117 h 128"/>
                <a:gd name="T12" fmla="*/ 88 w 129"/>
                <a:gd name="T13" fmla="*/ 123 h 128"/>
                <a:gd name="T14" fmla="*/ 77 w 129"/>
                <a:gd name="T15" fmla="*/ 127 h 128"/>
                <a:gd name="T16" fmla="*/ 63 w 129"/>
                <a:gd name="T17" fmla="*/ 128 h 128"/>
                <a:gd name="T18" fmla="*/ 50 w 129"/>
                <a:gd name="T19" fmla="*/ 127 h 128"/>
                <a:gd name="T20" fmla="*/ 38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8 w 129"/>
                <a:gd name="T45" fmla="*/ 4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4 h 128"/>
                <a:gd name="T54" fmla="*/ 100 w 129"/>
                <a:gd name="T55" fmla="*/ 9 h 128"/>
                <a:gd name="T56" fmla="*/ 109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8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3" name="Freeform 72"/>
            <p:cNvSpPr>
              <a:spLocks/>
            </p:cNvSpPr>
            <p:nvPr/>
          </p:nvSpPr>
          <p:spPr bwMode="auto">
            <a:xfrm>
              <a:off x="5735638" y="1762125"/>
              <a:ext cx="103188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09 w 129"/>
                <a:gd name="T9" fmla="*/ 109 h 128"/>
                <a:gd name="T10" fmla="*/ 100 w 129"/>
                <a:gd name="T11" fmla="*/ 117 h 128"/>
                <a:gd name="T12" fmla="*/ 88 w 129"/>
                <a:gd name="T13" fmla="*/ 123 h 128"/>
                <a:gd name="T14" fmla="*/ 77 w 129"/>
                <a:gd name="T15" fmla="*/ 127 h 128"/>
                <a:gd name="T16" fmla="*/ 63 w 129"/>
                <a:gd name="T17" fmla="*/ 128 h 128"/>
                <a:gd name="T18" fmla="*/ 50 w 129"/>
                <a:gd name="T19" fmla="*/ 127 h 128"/>
                <a:gd name="T20" fmla="*/ 38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8 w 129"/>
                <a:gd name="T45" fmla="*/ 4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4 h 128"/>
                <a:gd name="T54" fmla="*/ 100 w 129"/>
                <a:gd name="T55" fmla="*/ 9 h 128"/>
                <a:gd name="T56" fmla="*/ 109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8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4" name="Freeform 73"/>
            <p:cNvSpPr>
              <a:spLocks/>
            </p:cNvSpPr>
            <p:nvPr/>
          </p:nvSpPr>
          <p:spPr bwMode="auto">
            <a:xfrm>
              <a:off x="6134100" y="1536700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7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8 w 129"/>
                <a:gd name="T13" fmla="*/ 123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8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5" name="Freeform 74"/>
            <p:cNvSpPr>
              <a:spLocks/>
            </p:cNvSpPr>
            <p:nvPr/>
          </p:nvSpPr>
          <p:spPr bwMode="auto">
            <a:xfrm>
              <a:off x="6134100" y="1536700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7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8 w 129"/>
                <a:gd name="T13" fmla="*/ 123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8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6" name="Freeform 75"/>
            <p:cNvSpPr>
              <a:spLocks/>
            </p:cNvSpPr>
            <p:nvPr/>
          </p:nvSpPr>
          <p:spPr bwMode="auto">
            <a:xfrm>
              <a:off x="6534150" y="1816100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7" name="Freeform 76"/>
            <p:cNvSpPr>
              <a:spLocks/>
            </p:cNvSpPr>
            <p:nvPr/>
          </p:nvSpPr>
          <p:spPr bwMode="auto">
            <a:xfrm>
              <a:off x="6534150" y="1816100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8" name="Freeform 77"/>
            <p:cNvSpPr>
              <a:spLocks/>
            </p:cNvSpPr>
            <p:nvPr/>
          </p:nvSpPr>
          <p:spPr bwMode="auto">
            <a:xfrm>
              <a:off x="6932613" y="1933575"/>
              <a:ext cx="101600" cy="103187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29" name="Freeform 78"/>
            <p:cNvSpPr>
              <a:spLocks/>
            </p:cNvSpPr>
            <p:nvPr/>
          </p:nvSpPr>
          <p:spPr bwMode="auto">
            <a:xfrm>
              <a:off x="6932613" y="1933575"/>
              <a:ext cx="101600" cy="103187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0" name="Freeform 79"/>
            <p:cNvSpPr>
              <a:spLocks/>
            </p:cNvSpPr>
            <p:nvPr/>
          </p:nvSpPr>
          <p:spPr bwMode="auto">
            <a:xfrm>
              <a:off x="7331075" y="1695450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8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8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1" name="Freeform 80"/>
            <p:cNvSpPr>
              <a:spLocks/>
            </p:cNvSpPr>
            <p:nvPr/>
          </p:nvSpPr>
          <p:spPr bwMode="auto">
            <a:xfrm>
              <a:off x="7331075" y="1695450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8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8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8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2" name="Freeform 81"/>
            <p:cNvSpPr>
              <a:spLocks/>
            </p:cNvSpPr>
            <p:nvPr/>
          </p:nvSpPr>
          <p:spPr bwMode="auto">
            <a:xfrm>
              <a:off x="7729538" y="1806575"/>
              <a:ext cx="103188" cy="101600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2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8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49 w 128"/>
                <a:gd name="T19" fmla="*/ 127 h 129"/>
                <a:gd name="T20" fmla="*/ 38 w 128"/>
                <a:gd name="T21" fmla="*/ 123 h 129"/>
                <a:gd name="T22" fmla="*/ 26 w 128"/>
                <a:gd name="T23" fmla="*/ 118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6 w 128"/>
                <a:gd name="T43" fmla="*/ 10 h 129"/>
                <a:gd name="T44" fmla="*/ 38 w 128"/>
                <a:gd name="T45" fmla="*/ 4 h 129"/>
                <a:gd name="T46" fmla="*/ 49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2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2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8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8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2" y="39"/>
                  </a:lnTo>
                  <a:lnTo>
                    <a:pt x="126" y="50"/>
                  </a:lnTo>
                  <a:lnTo>
                    <a:pt x="128" y="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3" name="Freeform 82"/>
            <p:cNvSpPr>
              <a:spLocks/>
            </p:cNvSpPr>
            <p:nvPr/>
          </p:nvSpPr>
          <p:spPr bwMode="auto">
            <a:xfrm>
              <a:off x="7729538" y="1806575"/>
              <a:ext cx="103188" cy="101600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2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8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49 w 128"/>
                <a:gd name="T19" fmla="*/ 127 h 129"/>
                <a:gd name="T20" fmla="*/ 38 w 128"/>
                <a:gd name="T21" fmla="*/ 123 h 129"/>
                <a:gd name="T22" fmla="*/ 26 w 128"/>
                <a:gd name="T23" fmla="*/ 118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6 w 128"/>
                <a:gd name="T43" fmla="*/ 10 h 129"/>
                <a:gd name="T44" fmla="*/ 38 w 128"/>
                <a:gd name="T45" fmla="*/ 4 h 129"/>
                <a:gd name="T46" fmla="*/ 49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2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2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8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8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2" y="39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4" name="Freeform 83"/>
            <p:cNvSpPr>
              <a:spLocks/>
            </p:cNvSpPr>
            <p:nvPr/>
          </p:nvSpPr>
          <p:spPr bwMode="auto">
            <a:xfrm>
              <a:off x="8129588" y="1616075"/>
              <a:ext cx="101600" cy="101600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6 h 128"/>
                <a:gd name="T4" fmla="*/ 123 w 128"/>
                <a:gd name="T5" fmla="*/ 88 h 128"/>
                <a:gd name="T6" fmla="*/ 117 w 128"/>
                <a:gd name="T7" fmla="*/ 99 h 128"/>
                <a:gd name="T8" fmla="*/ 109 w 128"/>
                <a:gd name="T9" fmla="*/ 109 h 128"/>
                <a:gd name="T10" fmla="*/ 99 w 128"/>
                <a:gd name="T11" fmla="*/ 117 h 128"/>
                <a:gd name="T12" fmla="*/ 88 w 128"/>
                <a:gd name="T13" fmla="*/ 122 h 128"/>
                <a:gd name="T14" fmla="*/ 76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2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99 h 128"/>
                <a:gd name="T28" fmla="*/ 3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49 h 128"/>
                <a:gd name="T36" fmla="*/ 3 w 128"/>
                <a:gd name="T37" fmla="*/ 38 h 128"/>
                <a:gd name="T38" fmla="*/ 9 w 128"/>
                <a:gd name="T39" fmla="*/ 26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3 h 128"/>
                <a:gd name="T46" fmla="*/ 50 w 128"/>
                <a:gd name="T47" fmla="*/ 0 h 128"/>
                <a:gd name="T48" fmla="*/ 63 w 128"/>
                <a:gd name="T49" fmla="*/ 0 h 128"/>
                <a:gd name="T50" fmla="*/ 76 w 128"/>
                <a:gd name="T51" fmla="*/ 0 h 128"/>
                <a:gd name="T52" fmla="*/ 88 w 128"/>
                <a:gd name="T53" fmla="*/ 3 h 128"/>
                <a:gd name="T54" fmla="*/ 99 w 128"/>
                <a:gd name="T55" fmla="*/ 9 h 128"/>
                <a:gd name="T56" fmla="*/ 109 w 128"/>
                <a:gd name="T57" fmla="*/ 17 h 128"/>
                <a:gd name="T58" fmla="*/ 117 w 128"/>
                <a:gd name="T59" fmla="*/ 26 h 128"/>
                <a:gd name="T60" fmla="*/ 123 w 128"/>
                <a:gd name="T61" fmla="*/ 38 h 128"/>
                <a:gd name="T62" fmla="*/ 126 w 128"/>
                <a:gd name="T63" fmla="*/ 49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3" y="38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3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6" y="49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5" name="Freeform 84"/>
            <p:cNvSpPr>
              <a:spLocks/>
            </p:cNvSpPr>
            <p:nvPr/>
          </p:nvSpPr>
          <p:spPr bwMode="auto">
            <a:xfrm>
              <a:off x="8129588" y="1616075"/>
              <a:ext cx="101600" cy="101600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6 h 128"/>
                <a:gd name="T4" fmla="*/ 123 w 128"/>
                <a:gd name="T5" fmla="*/ 88 h 128"/>
                <a:gd name="T6" fmla="*/ 117 w 128"/>
                <a:gd name="T7" fmla="*/ 99 h 128"/>
                <a:gd name="T8" fmla="*/ 109 w 128"/>
                <a:gd name="T9" fmla="*/ 109 h 128"/>
                <a:gd name="T10" fmla="*/ 99 w 128"/>
                <a:gd name="T11" fmla="*/ 117 h 128"/>
                <a:gd name="T12" fmla="*/ 88 w 128"/>
                <a:gd name="T13" fmla="*/ 122 h 128"/>
                <a:gd name="T14" fmla="*/ 76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2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99 h 128"/>
                <a:gd name="T28" fmla="*/ 3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49 h 128"/>
                <a:gd name="T36" fmla="*/ 3 w 128"/>
                <a:gd name="T37" fmla="*/ 38 h 128"/>
                <a:gd name="T38" fmla="*/ 9 w 128"/>
                <a:gd name="T39" fmla="*/ 26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3 h 128"/>
                <a:gd name="T46" fmla="*/ 50 w 128"/>
                <a:gd name="T47" fmla="*/ 0 h 128"/>
                <a:gd name="T48" fmla="*/ 63 w 128"/>
                <a:gd name="T49" fmla="*/ 0 h 128"/>
                <a:gd name="T50" fmla="*/ 76 w 128"/>
                <a:gd name="T51" fmla="*/ 0 h 128"/>
                <a:gd name="T52" fmla="*/ 88 w 128"/>
                <a:gd name="T53" fmla="*/ 3 h 128"/>
                <a:gd name="T54" fmla="*/ 99 w 128"/>
                <a:gd name="T55" fmla="*/ 9 h 128"/>
                <a:gd name="T56" fmla="*/ 109 w 128"/>
                <a:gd name="T57" fmla="*/ 17 h 128"/>
                <a:gd name="T58" fmla="*/ 117 w 128"/>
                <a:gd name="T59" fmla="*/ 26 h 128"/>
                <a:gd name="T60" fmla="*/ 123 w 128"/>
                <a:gd name="T61" fmla="*/ 38 h 128"/>
                <a:gd name="T62" fmla="*/ 126 w 128"/>
                <a:gd name="T63" fmla="*/ 49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3" y="38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3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6" y="49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6" name="Freeform 85"/>
            <p:cNvSpPr>
              <a:spLocks/>
            </p:cNvSpPr>
            <p:nvPr/>
          </p:nvSpPr>
          <p:spPr bwMode="auto">
            <a:xfrm>
              <a:off x="1371600" y="1916112"/>
              <a:ext cx="6837363" cy="915987"/>
            </a:xfrm>
            <a:custGeom>
              <a:avLst/>
              <a:gdLst>
                <a:gd name="T0" fmla="*/ 437 w 8613"/>
                <a:gd name="T1" fmla="*/ 794 h 1153"/>
                <a:gd name="T2" fmla="*/ 622 w 8613"/>
                <a:gd name="T3" fmla="*/ 687 h 1153"/>
                <a:gd name="T4" fmla="*/ 985 w 8613"/>
                <a:gd name="T5" fmla="*/ 278 h 1153"/>
                <a:gd name="T6" fmla="*/ 1373 w 8613"/>
                <a:gd name="T7" fmla="*/ 48 h 1153"/>
                <a:gd name="T8" fmla="*/ 1770 w 8613"/>
                <a:gd name="T9" fmla="*/ 25 h 1153"/>
                <a:gd name="T10" fmla="*/ 2194 w 8613"/>
                <a:gd name="T11" fmla="*/ 67 h 1153"/>
                <a:gd name="T12" fmla="*/ 2559 w 8613"/>
                <a:gd name="T13" fmla="*/ 48 h 1153"/>
                <a:gd name="T14" fmla="*/ 2855 w 8613"/>
                <a:gd name="T15" fmla="*/ 301 h 1153"/>
                <a:gd name="T16" fmla="*/ 3093 w 8613"/>
                <a:gd name="T17" fmla="*/ 485 h 1153"/>
                <a:gd name="T18" fmla="*/ 3423 w 8613"/>
                <a:gd name="T19" fmla="*/ 472 h 1153"/>
                <a:gd name="T20" fmla="*/ 3729 w 8613"/>
                <a:gd name="T21" fmla="*/ 576 h 1153"/>
                <a:gd name="T22" fmla="*/ 4132 w 8613"/>
                <a:gd name="T23" fmla="*/ 833 h 1153"/>
                <a:gd name="T24" fmla="*/ 4429 w 8613"/>
                <a:gd name="T25" fmla="*/ 938 h 1153"/>
                <a:gd name="T26" fmla="*/ 4591 w 8613"/>
                <a:gd name="T27" fmla="*/ 839 h 1153"/>
                <a:gd name="T28" fmla="*/ 4838 w 8613"/>
                <a:gd name="T29" fmla="*/ 339 h 1153"/>
                <a:gd name="T30" fmla="*/ 5023 w 8613"/>
                <a:gd name="T31" fmla="*/ 73 h 1153"/>
                <a:gd name="T32" fmla="*/ 5190 w 8613"/>
                <a:gd name="T33" fmla="*/ 90 h 1153"/>
                <a:gd name="T34" fmla="*/ 5447 w 8613"/>
                <a:gd name="T35" fmla="*/ 401 h 1153"/>
                <a:gd name="T36" fmla="*/ 5572 w 8613"/>
                <a:gd name="T37" fmla="*/ 487 h 1153"/>
                <a:gd name="T38" fmla="*/ 5754 w 8613"/>
                <a:gd name="T39" fmla="*/ 326 h 1153"/>
                <a:gd name="T40" fmla="*/ 5998 w 8613"/>
                <a:gd name="T41" fmla="*/ 111 h 1153"/>
                <a:gd name="T42" fmla="*/ 6138 w 8613"/>
                <a:gd name="T43" fmla="*/ 169 h 1153"/>
                <a:gd name="T44" fmla="*/ 6380 w 8613"/>
                <a:gd name="T45" fmla="*/ 645 h 1153"/>
                <a:gd name="T46" fmla="*/ 6576 w 8613"/>
                <a:gd name="T47" fmla="*/ 1013 h 1153"/>
                <a:gd name="T48" fmla="*/ 6739 w 8613"/>
                <a:gd name="T49" fmla="*/ 1082 h 1153"/>
                <a:gd name="T50" fmla="*/ 7054 w 8613"/>
                <a:gd name="T51" fmla="*/ 960 h 1153"/>
                <a:gd name="T52" fmla="*/ 7358 w 8613"/>
                <a:gd name="T53" fmla="*/ 683 h 1153"/>
                <a:gd name="T54" fmla="*/ 7611 w 8613"/>
                <a:gd name="T55" fmla="*/ 514 h 1153"/>
                <a:gd name="T56" fmla="*/ 7938 w 8613"/>
                <a:gd name="T57" fmla="*/ 553 h 1153"/>
                <a:gd name="T58" fmla="*/ 8116 w 8613"/>
                <a:gd name="T59" fmla="*/ 495 h 1153"/>
                <a:gd name="T60" fmla="*/ 8519 w 8613"/>
                <a:gd name="T61" fmla="*/ 65 h 1153"/>
                <a:gd name="T62" fmla="*/ 8479 w 8613"/>
                <a:gd name="T63" fmla="*/ 219 h 1153"/>
                <a:gd name="T64" fmla="*/ 8107 w 8613"/>
                <a:gd name="T65" fmla="*/ 585 h 1153"/>
                <a:gd name="T66" fmla="*/ 7847 w 8613"/>
                <a:gd name="T67" fmla="*/ 610 h 1153"/>
                <a:gd name="T68" fmla="*/ 7586 w 8613"/>
                <a:gd name="T69" fmla="*/ 595 h 1153"/>
                <a:gd name="T70" fmla="*/ 7315 w 8613"/>
                <a:gd name="T71" fmla="*/ 831 h 1153"/>
                <a:gd name="T72" fmla="*/ 6991 w 8613"/>
                <a:gd name="T73" fmla="*/ 1073 h 1153"/>
                <a:gd name="T74" fmla="*/ 6686 w 8613"/>
                <a:gd name="T75" fmla="*/ 1148 h 1153"/>
                <a:gd name="T76" fmla="*/ 6490 w 8613"/>
                <a:gd name="T77" fmla="*/ 1021 h 1153"/>
                <a:gd name="T78" fmla="*/ 6236 w 8613"/>
                <a:gd name="T79" fmla="*/ 489 h 1153"/>
                <a:gd name="T80" fmla="*/ 6065 w 8613"/>
                <a:gd name="T81" fmla="*/ 199 h 1153"/>
                <a:gd name="T82" fmla="*/ 5989 w 8613"/>
                <a:gd name="T83" fmla="*/ 188 h 1153"/>
                <a:gd name="T84" fmla="*/ 5745 w 8613"/>
                <a:gd name="T85" fmla="*/ 449 h 1153"/>
                <a:gd name="T86" fmla="*/ 5557 w 8613"/>
                <a:gd name="T87" fmla="*/ 558 h 1153"/>
                <a:gd name="T88" fmla="*/ 5345 w 8613"/>
                <a:gd name="T89" fmla="*/ 386 h 1153"/>
                <a:gd name="T90" fmla="*/ 5113 w 8613"/>
                <a:gd name="T91" fmla="*/ 126 h 1153"/>
                <a:gd name="T92" fmla="*/ 5044 w 8613"/>
                <a:gd name="T93" fmla="*/ 146 h 1153"/>
                <a:gd name="T94" fmla="*/ 4840 w 8613"/>
                <a:gd name="T95" fmla="*/ 505 h 1153"/>
                <a:gd name="T96" fmla="*/ 4597 w 8613"/>
                <a:gd name="T97" fmla="*/ 940 h 1153"/>
                <a:gd name="T98" fmla="*/ 4380 w 8613"/>
                <a:gd name="T99" fmla="*/ 1008 h 1153"/>
                <a:gd name="T100" fmla="*/ 4024 w 8613"/>
                <a:gd name="T101" fmla="*/ 862 h 1153"/>
                <a:gd name="T102" fmla="*/ 3600 w 8613"/>
                <a:gd name="T103" fmla="*/ 581 h 1153"/>
                <a:gd name="T104" fmla="*/ 3337 w 8613"/>
                <a:gd name="T105" fmla="*/ 553 h 1153"/>
                <a:gd name="T106" fmla="*/ 3016 w 8613"/>
                <a:gd name="T107" fmla="*/ 531 h 1153"/>
                <a:gd name="T108" fmla="*/ 2711 w 8613"/>
                <a:gd name="T109" fmla="*/ 251 h 1153"/>
                <a:gd name="T110" fmla="*/ 2494 w 8613"/>
                <a:gd name="T111" fmla="*/ 103 h 1153"/>
                <a:gd name="T112" fmla="*/ 2110 w 8613"/>
                <a:gd name="T113" fmla="*/ 153 h 1153"/>
                <a:gd name="T114" fmla="*/ 1664 w 8613"/>
                <a:gd name="T115" fmla="*/ 75 h 1153"/>
                <a:gd name="T116" fmla="*/ 1307 w 8613"/>
                <a:gd name="T117" fmla="*/ 153 h 1153"/>
                <a:gd name="T118" fmla="*/ 987 w 8613"/>
                <a:gd name="T119" fmla="*/ 374 h 1153"/>
                <a:gd name="T120" fmla="*/ 622 w 8613"/>
                <a:gd name="T121" fmla="*/ 783 h 1153"/>
                <a:gd name="T122" fmla="*/ 347 w 8613"/>
                <a:gd name="T123" fmla="*/ 871 h 1153"/>
                <a:gd name="T124" fmla="*/ 0 w 8613"/>
                <a:gd name="T125" fmla="*/ 802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13" h="1153">
                  <a:moveTo>
                    <a:pt x="36" y="766"/>
                  </a:moveTo>
                  <a:lnTo>
                    <a:pt x="67" y="768"/>
                  </a:lnTo>
                  <a:lnTo>
                    <a:pt x="100" y="770"/>
                  </a:lnTo>
                  <a:lnTo>
                    <a:pt x="132" y="773"/>
                  </a:lnTo>
                  <a:lnTo>
                    <a:pt x="165" y="777"/>
                  </a:lnTo>
                  <a:lnTo>
                    <a:pt x="228" y="787"/>
                  </a:lnTo>
                  <a:lnTo>
                    <a:pt x="259" y="793"/>
                  </a:lnTo>
                  <a:lnTo>
                    <a:pt x="290" y="796"/>
                  </a:lnTo>
                  <a:lnTo>
                    <a:pt x="320" y="798"/>
                  </a:lnTo>
                  <a:lnTo>
                    <a:pt x="351" y="800"/>
                  </a:lnTo>
                  <a:lnTo>
                    <a:pt x="380" y="800"/>
                  </a:lnTo>
                  <a:lnTo>
                    <a:pt x="409" y="798"/>
                  </a:lnTo>
                  <a:lnTo>
                    <a:pt x="437" y="794"/>
                  </a:lnTo>
                  <a:lnTo>
                    <a:pt x="451" y="791"/>
                  </a:lnTo>
                  <a:lnTo>
                    <a:pt x="464" y="787"/>
                  </a:lnTo>
                  <a:lnTo>
                    <a:pt x="480" y="783"/>
                  </a:lnTo>
                  <a:lnTo>
                    <a:pt x="493" y="777"/>
                  </a:lnTo>
                  <a:lnTo>
                    <a:pt x="507" y="771"/>
                  </a:lnTo>
                  <a:lnTo>
                    <a:pt x="522" y="764"/>
                  </a:lnTo>
                  <a:lnTo>
                    <a:pt x="535" y="756"/>
                  </a:lnTo>
                  <a:lnTo>
                    <a:pt x="549" y="748"/>
                  </a:lnTo>
                  <a:lnTo>
                    <a:pt x="564" y="737"/>
                  </a:lnTo>
                  <a:lnTo>
                    <a:pt x="578" y="727"/>
                  </a:lnTo>
                  <a:lnTo>
                    <a:pt x="593" y="714"/>
                  </a:lnTo>
                  <a:lnTo>
                    <a:pt x="608" y="700"/>
                  </a:lnTo>
                  <a:lnTo>
                    <a:pt x="622" y="687"/>
                  </a:lnTo>
                  <a:lnTo>
                    <a:pt x="637" y="672"/>
                  </a:lnTo>
                  <a:lnTo>
                    <a:pt x="668" y="639"/>
                  </a:lnTo>
                  <a:lnTo>
                    <a:pt x="699" y="604"/>
                  </a:lnTo>
                  <a:lnTo>
                    <a:pt x="729" y="568"/>
                  </a:lnTo>
                  <a:lnTo>
                    <a:pt x="760" y="530"/>
                  </a:lnTo>
                  <a:lnTo>
                    <a:pt x="823" y="453"/>
                  </a:lnTo>
                  <a:lnTo>
                    <a:pt x="856" y="414"/>
                  </a:lnTo>
                  <a:lnTo>
                    <a:pt x="887" y="378"/>
                  </a:lnTo>
                  <a:lnTo>
                    <a:pt x="919" y="343"/>
                  </a:lnTo>
                  <a:lnTo>
                    <a:pt x="935" y="326"/>
                  </a:lnTo>
                  <a:lnTo>
                    <a:pt x="952" y="309"/>
                  </a:lnTo>
                  <a:lnTo>
                    <a:pt x="967" y="293"/>
                  </a:lnTo>
                  <a:lnTo>
                    <a:pt x="985" y="278"/>
                  </a:lnTo>
                  <a:lnTo>
                    <a:pt x="1000" y="265"/>
                  </a:lnTo>
                  <a:lnTo>
                    <a:pt x="1017" y="251"/>
                  </a:lnTo>
                  <a:lnTo>
                    <a:pt x="1050" y="228"/>
                  </a:lnTo>
                  <a:lnTo>
                    <a:pt x="1083" y="205"/>
                  </a:lnTo>
                  <a:lnTo>
                    <a:pt x="1113" y="184"/>
                  </a:lnTo>
                  <a:lnTo>
                    <a:pt x="1146" y="163"/>
                  </a:lnTo>
                  <a:lnTo>
                    <a:pt x="1179" y="144"/>
                  </a:lnTo>
                  <a:lnTo>
                    <a:pt x="1211" y="124"/>
                  </a:lnTo>
                  <a:lnTo>
                    <a:pt x="1242" y="107"/>
                  </a:lnTo>
                  <a:lnTo>
                    <a:pt x="1275" y="90"/>
                  </a:lnTo>
                  <a:lnTo>
                    <a:pt x="1307" y="75"/>
                  </a:lnTo>
                  <a:lnTo>
                    <a:pt x="1340" y="61"/>
                  </a:lnTo>
                  <a:lnTo>
                    <a:pt x="1373" y="48"/>
                  </a:lnTo>
                  <a:lnTo>
                    <a:pt x="1405" y="36"/>
                  </a:lnTo>
                  <a:lnTo>
                    <a:pt x="1438" y="27"/>
                  </a:lnTo>
                  <a:lnTo>
                    <a:pt x="1471" y="17"/>
                  </a:lnTo>
                  <a:lnTo>
                    <a:pt x="1503" y="11"/>
                  </a:lnTo>
                  <a:lnTo>
                    <a:pt x="1536" y="5"/>
                  </a:lnTo>
                  <a:lnTo>
                    <a:pt x="1553" y="2"/>
                  </a:lnTo>
                  <a:lnTo>
                    <a:pt x="1570" y="0"/>
                  </a:lnTo>
                  <a:lnTo>
                    <a:pt x="1603" y="0"/>
                  </a:lnTo>
                  <a:lnTo>
                    <a:pt x="1638" y="2"/>
                  </a:lnTo>
                  <a:lnTo>
                    <a:pt x="1672" y="5"/>
                  </a:lnTo>
                  <a:lnTo>
                    <a:pt x="1705" y="9"/>
                  </a:lnTo>
                  <a:lnTo>
                    <a:pt x="1737" y="17"/>
                  </a:lnTo>
                  <a:lnTo>
                    <a:pt x="1770" y="25"/>
                  </a:lnTo>
                  <a:lnTo>
                    <a:pt x="1803" y="32"/>
                  </a:lnTo>
                  <a:lnTo>
                    <a:pt x="1866" y="50"/>
                  </a:lnTo>
                  <a:lnTo>
                    <a:pt x="1897" y="59"/>
                  </a:lnTo>
                  <a:lnTo>
                    <a:pt x="1928" y="67"/>
                  </a:lnTo>
                  <a:lnTo>
                    <a:pt x="1958" y="73"/>
                  </a:lnTo>
                  <a:lnTo>
                    <a:pt x="1989" y="78"/>
                  </a:lnTo>
                  <a:lnTo>
                    <a:pt x="2018" y="82"/>
                  </a:lnTo>
                  <a:lnTo>
                    <a:pt x="2047" y="84"/>
                  </a:lnTo>
                  <a:lnTo>
                    <a:pt x="2075" y="84"/>
                  </a:lnTo>
                  <a:lnTo>
                    <a:pt x="2104" y="82"/>
                  </a:lnTo>
                  <a:lnTo>
                    <a:pt x="2135" y="78"/>
                  </a:lnTo>
                  <a:lnTo>
                    <a:pt x="2164" y="73"/>
                  </a:lnTo>
                  <a:lnTo>
                    <a:pt x="2194" y="67"/>
                  </a:lnTo>
                  <a:lnTo>
                    <a:pt x="2225" y="59"/>
                  </a:lnTo>
                  <a:lnTo>
                    <a:pt x="2289" y="44"/>
                  </a:lnTo>
                  <a:lnTo>
                    <a:pt x="2319" y="38"/>
                  </a:lnTo>
                  <a:lnTo>
                    <a:pt x="2352" y="32"/>
                  </a:lnTo>
                  <a:lnTo>
                    <a:pt x="2386" y="29"/>
                  </a:lnTo>
                  <a:lnTo>
                    <a:pt x="2419" y="27"/>
                  </a:lnTo>
                  <a:lnTo>
                    <a:pt x="2454" y="27"/>
                  </a:lnTo>
                  <a:lnTo>
                    <a:pt x="2471" y="27"/>
                  </a:lnTo>
                  <a:lnTo>
                    <a:pt x="2488" y="30"/>
                  </a:lnTo>
                  <a:lnTo>
                    <a:pt x="2505" y="32"/>
                  </a:lnTo>
                  <a:lnTo>
                    <a:pt x="2523" y="36"/>
                  </a:lnTo>
                  <a:lnTo>
                    <a:pt x="2542" y="42"/>
                  </a:lnTo>
                  <a:lnTo>
                    <a:pt x="2559" y="48"/>
                  </a:lnTo>
                  <a:lnTo>
                    <a:pt x="2577" y="55"/>
                  </a:lnTo>
                  <a:lnTo>
                    <a:pt x="2594" y="65"/>
                  </a:lnTo>
                  <a:lnTo>
                    <a:pt x="2613" y="75"/>
                  </a:lnTo>
                  <a:lnTo>
                    <a:pt x="2628" y="86"/>
                  </a:lnTo>
                  <a:lnTo>
                    <a:pt x="2646" y="98"/>
                  </a:lnTo>
                  <a:lnTo>
                    <a:pt x="2663" y="111"/>
                  </a:lnTo>
                  <a:lnTo>
                    <a:pt x="2680" y="124"/>
                  </a:lnTo>
                  <a:lnTo>
                    <a:pt x="2696" y="138"/>
                  </a:lnTo>
                  <a:lnTo>
                    <a:pt x="2728" y="169"/>
                  </a:lnTo>
                  <a:lnTo>
                    <a:pt x="2761" y="199"/>
                  </a:lnTo>
                  <a:lnTo>
                    <a:pt x="2792" y="234"/>
                  </a:lnTo>
                  <a:lnTo>
                    <a:pt x="2824" y="267"/>
                  </a:lnTo>
                  <a:lnTo>
                    <a:pt x="2855" y="301"/>
                  </a:lnTo>
                  <a:lnTo>
                    <a:pt x="2888" y="334"/>
                  </a:lnTo>
                  <a:lnTo>
                    <a:pt x="2918" y="364"/>
                  </a:lnTo>
                  <a:lnTo>
                    <a:pt x="2949" y="393"/>
                  </a:lnTo>
                  <a:lnTo>
                    <a:pt x="2962" y="407"/>
                  </a:lnTo>
                  <a:lnTo>
                    <a:pt x="2978" y="420"/>
                  </a:lnTo>
                  <a:lnTo>
                    <a:pt x="2993" y="432"/>
                  </a:lnTo>
                  <a:lnTo>
                    <a:pt x="3009" y="443"/>
                  </a:lnTo>
                  <a:lnTo>
                    <a:pt x="3022" y="453"/>
                  </a:lnTo>
                  <a:lnTo>
                    <a:pt x="3037" y="462"/>
                  </a:lnTo>
                  <a:lnTo>
                    <a:pt x="3051" y="470"/>
                  </a:lnTo>
                  <a:lnTo>
                    <a:pt x="3064" y="476"/>
                  </a:lnTo>
                  <a:lnTo>
                    <a:pt x="3078" y="482"/>
                  </a:lnTo>
                  <a:lnTo>
                    <a:pt x="3093" y="485"/>
                  </a:lnTo>
                  <a:lnTo>
                    <a:pt x="3106" y="489"/>
                  </a:lnTo>
                  <a:lnTo>
                    <a:pt x="3120" y="493"/>
                  </a:lnTo>
                  <a:lnTo>
                    <a:pt x="3133" y="495"/>
                  </a:lnTo>
                  <a:lnTo>
                    <a:pt x="3149" y="497"/>
                  </a:lnTo>
                  <a:lnTo>
                    <a:pt x="3178" y="499"/>
                  </a:lnTo>
                  <a:lnTo>
                    <a:pt x="3206" y="497"/>
                  </a:lnTo>
                  <a:lnTo>
                    <a:pt x="3235" y="495"/>
                  </a:lnTo>
                  <a:lnTo>
                    <a:pt x="3266" y="491"/>
                  </a:lnTo>
                  <a:lnTo>
                    <a:pt x="3297" y="487"/>
                  </a:lnTo>
                  <a:lnTo>
                    <a:pt x="3327" y="483"/>
                  </a:lnTo>
                  <a:lnTo>
                    <a:pt x="3358" y="478"/>
                  </a:lnTo>
                  <a:lnTo>
                    <a:pt x="3391" y="474"/>
                  </a:lnTo>
                  <a:lnTo>
                    <a:pt x="3423" y="472"/>
                  </a:lnTo>
                  <a:lnTo>
                    <a:pt x="3458" y="472"/>
                  </a:lnTo>
                  <a:lnTo>
                    <a:pt x="3475" y="472"/>
                  </a:lnTo>
                  <a:lnTo>
                    <a:pt x="3492" y="474"/>
                  </a:lnTo>
                  <a:lnTo>
                    <a:pt x="3510" y="476"/>
                  </a:lnTo>
                  <a:lnTo>
                    <a:pt x="3527" y="480"/>
                  </a:lnTo>
                  <a:lnTo>
                    <a:pt x="3544" y="483"/>
                  </a:lnTo>
                  <a:lnTo>
                    <a:pt x="3562" y="489"/>
                  </a:lnTo>
                  <a:lnTo>
                    <a:pt x="3579" y="495"/>
                  </a:lnTo>
                  <a:lnTo>
                    <a:pt x="3596" y="501"/>
                  </a:lnTo>
                  <a:lnTo>
                    <a:pt x="3631" y="516"/>
                  </a:lnTo>
                  <a:lnTo>
                    <a:pt x="3663" y="535"/>
                  </a:lnTo>
                  <a:lnTo>
                    <a:pt x="3696" y="555"/>
                  </a:lnTo>
                  <a:lnTo>
                    <a:pt x="3729" y="576"/>
                  </a:lnTo>
                  <a:lnTo>
                    <a:pt x="3761" y="599"/>
                  </a:lnTo>
                  <a:lnTo>
                    <a:pt x="3792" y="622"/>
                  </a:lnTo>
                  <a:lnTo>
                    <a:pt x="3825" y="647"/>
                  </a:lnTo>
                  <a:lnTo>
                    <a:pt x="3888" y="693"/>
                  </a:lnTo>
                  <a:lnTo>
                    <a:pt x="3919" y="716"/>
                  </a:lnTo>
                  <a:lnTo>
                    <a:pt x="3949" y="737"/>
                  </a:lnTo>
                  <a:lnTo>
                    <a:pt x="3980" y="756"/>
                  </a:lnTo>
                  <a:lnTo>
                    <a:pt x="4009" y="775"/>
                  </a:lnTo>
                  <a:lnTo>
                    <a:pt x="4040" y="791"/>
                  </a:lnTo>
                  <a:lnTo>
                    <a:pt x="4053" y="796"/>
                  </a:lnTo>
                  <a:lnTo>
                    <a:pt x="4068" y="802"/>
                  </a:lnTo>
                  <a:lnTo>
                    <a:pt x="4099" y="817"/>
                  </a:lnTo>
                  <a:lnTo>
                    <a:pt x="4132" y="833"/>
                  </a:lnTo>
                  <a:lnTo>
                    <a:pt x="4164" y="848"/>
                  </a:lnTo>
                  <a:lnTo>
                    <a:pt x="4197" y="864"/>
                  </a:lnTo>
                  <a:lnTo>
                    <a:pt x="4228" y="881"/>
                  </a:lnTo>
                  <a:lnTo>
                    <a:pt x="4259" y="894"/>
                  </a:lnTo>
                  <a:lnTo>
                    <a:pt x="4289" y="908"/>
                  </a:lnTo>
                  <a:lnTo>
                    <a:pt x="4318" y="919"/>
                  </a:lnTo>
                  <a:lnTo>
                    <a:pt x="4349" y="929"/>
                  </a:lnTo>
                  <a:lnTo>
                    <a:pt x="4362" y="933"/>
                  </a:lnTo>
                  <a:lnTo>
                    <a:pt x="4376" y="937"/>
                  </a:lnTo>
                  <a:lnTo>
                    <a:pt x="4389" y="938"/>
                  </a:lnTo>
                  <a:lnTo>
                    <a:pt x="4405" y="938"/>
                  </a:lnTo>
                  <a:lnTo>
                    <a:pt x="4418" y="940"/>
                  </a:lnTo>
                  <a:lnTo>
                    <a:pt x="4429" y="938"/>
                  </a:lnTo>
                  <a:lnTo>
                    <a:pt x="4443" y="938"/>
                  </a:lnTo>
                  <a:lnTo>
                    <a:pt x="4456" y="935"/>
                  </a:lnTo>
                  <a:lnTo>
                    <a:pt x="4470" y="933"/>
                  </a:lnTo>
                  <a:lnTo>
                    <a:pt x="4483" y="929"/>
                  </a:lnTo>
                  <a:lnTo>
                    <a:pt x="4497" y="923"/>
                  </a:lnTo>
                  <a:lnTo>
                    <a:pt x="4510" y="915"/>
                  </a:lnTo>
                  <a:lnTo>
                    <a:pt x="4524" y="908"/>
                  </a:lnTo>
                  <a:lnTo>
                    <a:pt x="4537" y="898"/>
                  </a:lnTo>
                  <a:lnTo>
                    <a:pt x="4543" y="894"/>
                  </a:lnTo>
                  <a:lnTo>
                    <a:pt x="4549" y="889"/>
                  </a:lnTo>
                  <a:lnTo>
                    <a:pt x="4564" y="873"/>
                  </a:lnTo>
                  <a:lnTo>
                    <a:pt x="4577" y="858"/>
                  </a:lnTo>
                  <a:lnTo>
                    <a:pt x="4591" y="839"/>
                  </a:lnTo>
                  <a:lnTo>
                    <a:pt x="4606" y="816"/>
                  </a:lnTo>
                  <a:lnTo>
                    <a:pt x="4621" y="793"/>
                  </a:lnTo>
                  <a:lnTo>
                    <a:pt x="4637" y="766"/>
                  </a:lnTo>
                  <a:lnTo>
                    <a:pt x="4652" y="737"/>
                  </a:lnTo>
                  <a:lnTo>
                    <a:pt x="4668" y="708"/>
                  </a:lnTo>
                  <a:lnTo>
                    <a:pt x="4683" y="677"/>
                  </a:lnTo>
                  <a:lnTo>
                    <a:pt x="4698" y="645"/>
                  </a:lnTo>
                  <a:lnTo>
                    <a:pt x="4714" y="612"/>
                  </a:lnTo>
                  <a:lnTo>
                    <a:pt x="4744" y="545"/>
                  </a:lnTo>
                  <a:lnTo>
                    <a:pt x="4775" y="476"/>
                  </a:lnTo>
                  <a:lnTo>
                    <a:pt x="4808" y="407"/>
                  </a:lnTo>
                  <a:lnTo>
                    <a:pt x="4823" y="372"/>
                  </a:lnTo>
                  <a:lnTo>
                    <a:pt x="4838" y="339"/>
                  </a:lnTo>
                  <a:lnTo>
                    <a:pt x="4856" y="307"/>
                  </a:lnTo>
                  <a:lnTo>
                    <a:pt x="4871" y="276"/>
                  </a:lnTo>
                  <a:lnTo>
                    <a:pt x="4886" y="245"/>
                  </a:lnTo>
                  <a:lnTo>
                    <a:pt x="4904" y="219"/>
                  </a:lnTo>
                  <a:lnTo>
                    <a:pt x="4919" y="192"/>
                  </a:lnTo>
                  <a:lnTo>
                    <a:pt x="4934" y="167"/>
                  </a:lnTo>
                  <a:lnTo>
                    <a:pt x="4952" y="144"/>
                  </a:lnTo>
                  <a:lnTo>
                    <a:pt x="4969" y="123"/>
                  </a:lnTo>
                  <a:lnTo>
                    <a:pt x="4986" y="103"/>
                  </a:lnTo>
                  <a:lnTo>
                    <a:pt x="4996" y="94"/>
                  </a:lnTo>
                  <a:lnTo>
                    <a:pt x="5004" y="86"/>
                  </a:lnTo>
                  <a:lnTo>
                    <a:pt x="5013" y="78"/>
                  </a:lnTo>
                  <a:lnTo>
                    <a:pt x="5023" y="73"/>
                  </a:lnTo>
                  <a:lnTo>
                    <a:pt x="5034" y="67"/>
                  </a:lnTo>
                  <a:lnTo>
                    <a:pt x="5044" y="61"/>
                  </a:lnTo>
                  <a:lnTo>
                    <a:pt x="5050" y="59"/>
                  </a:lnTo>
                  <a:lnTo>
                    <a:pt x="5057" y="57"/>
                  </a:lnTo>
                  <a:lnTo>
                    <a:pt x="5067" y="55"/>
                  </a:lnTo>
                  <a:lnTo>
                    <a:pt x="5077" y="53"/>
                  </a:lnTo>
                  <a:lnTo>
                    <a:pt x="5090" y="52"/>
                  </a:lnTo>
                  <a:lnTo>
                    <a:pt x="5109" y="53"/>
                  </a:lnTo>
                  <a:lnTo>
                    <a:pt x="5115" y="55"/>
                  </a:lnTo>
                  <a:lnTo>
                    <a:pt x="5130" y="59"/>
                  </a:lnTo>
                  <a:lnTo>
                    <a:pt x="5151" y="67"/>
                  </a:lnTo>
                  <a:lnTo>
                    <a:pt x="5171" y="77"/>
                  </a:lnTo>
                  <a:lnTo>
                    <a:pt x="5190" y="90"/>
                  </a:lnTo>
                  <a:lnTo>
                    <a:pt x="5207" y="103"/>
                  </a:lnTo>
                  <a:lnTo>
                    <a:pt x="5224" y="119"/>
                  </a:lnTo>
                  <a:lnTo>
                    <a:pt x="5242" y="136"/>
                  </a:lnTo>
                  <a:lnTo>
                    <a:pt x="5259" y="155"/>
                  </a:lnTo>
                  <a:lnTo>
                    <a:pt x="5274" y="174"/>
                  </a:lnTo>
                  <a:lnTo>
                    <a:pt x="5292" y="196"/>
                  </a:lnTo>
                  <a:lnTo>
                    <a:pt x="5307" y="215"/>
                  </a:lnTo>
                  <a:lnTo>
                    <a:pt x="5340" y="259"/>
                  </a:lnTo>
                  <a:lnTo>
                    <a:pt x="5370" y="301"/>
                  </a:lnTo>
                  <a:lnTo>
                    <a:pt x="5403" y="343"/>
                  </a:lnTo>
                  <a:lnTo>
                    <a:pt x="5416" y="364"/>
                  </a:lnTo>
                  <a:lnTo>
                    <a:pt x="5432" y="384"/>
                  </a:lnTo>
                  <a:lnTo>
                    <a:pt x="5447" y="401"/>
                  </a:lnTo>
                  <a:lnTo>
                    <a:pt x="5463" y="418"/>
                  </a:lnTo>
                  <a:lnTo>
                    <a:pt x="5478" y="434"/>
                  </a:lnTo>
                  <a:lnTo>
                    <a:pt x="5491" y="447"/>
                  </a:lnTo>
                  <a:lnTo>
                    <a:pt x="5507" y="460"/>
                  </a:lnTo>
                  <a:lnTo>
                    <a:pt x="5520" y="470"/>
                  </a:lnTo>
                  <a:lnTo>
                    <a:pt x="5534" y="478"/>
                  </a:lnTo>
                  <a:lnTo>
                    <a:pt x="5545" y="483"/>
                  </a:lnTo>
                  <a:lnTo>
                    <a:pt x="5557" y="485"/>
                  </a:lnTo>
                  <a:lnTo>
                    <a:pt x="5551" y="485"/>
                  </a:lnTo>
                  <a:lnTo>
                    <a:pt x="5566" y="487"/>
                  </a:lnTo>
                  <a:lnTo>
                    <a:pt x="5560" y="487"/>
                  </a:lnTo>
                  <a:lnTo>
                    <a:pt x="5578" y="487"/>
                  </a:lnTo>
                  <a:lnTo>
                    <a:pt x="5572" y="487"/>
                  </a:lnTo>
                  <a:lnTo>
                    <a:pt x="5587" y="485"/>
                  </a:lnTo>
                  <a:lnTo>
                    <a:pt x="5582" y="485"/>
                  </a:lnTo>
                  <a:lnTo>
                    <a:pt x="5597" y="480"/>
                  </a:lnTo>
                  <a:lnTo>
                    <a:pt x="5608" y="474"/>
                  </a:lnTo>
                  <a:lnTo>
                    <a:pt x="5622" y="466"/>
                  </a:lnTo>
                  <a:lnTo>
                    <a:pt x="5635" y="457"/>
                  </a:lnTo>
                  <a:lnTo>
                    <a:pt x="5649" y="445"/>
                  </a:lnTo>
                  <a:lnTo>
                    <a:pt x="5664" y="432"/>
                  </a:lnTo>
                  <a:lnTo>
                    <a:pt x="5678" y="416"/>
                  </a:lnTo>
                  <a:lnTo>
                    <a:pt x="5693" y="401"/>
                  </a:lnTo>
                  <a:lnTo>
                    <a:pt x="5708" y="384"/>
                  </a:lnTo>
                  <a:lnTo>
                    <a:pt x="5724" y="364"/>
                  </a:lnTo>
                  <a:lnTo>
                    <a:pt x="5754" y="326"/>
                  </a:lnTo>
                  <a:lnTo>
                    <a:pt x="5785" y="288"/>
                  </a:lnTo>
                  <a:lnTo>
                    <a:pt x="5818" y="249"/>
                  </a:lnTo>
                  <a:lnTo>
                    <a:pt x="5833" y="230"/>
                  </a:lnTo>
                  <a:lnTo>
                    <a:pt x="5850" y="211"/>
                  </a:lnTo>
                  <a:lnTo>
                    <a:pt x="5866" y="194"/>
                  </a:lnTo>
                  <a:lnTo>
                    <a:pt x="5883" y="178"/>
                  </a:lnTo>
                  <a:lnTo>
                    <a:pt x="5900" y="163"/>
                  </a:lnTo>
                  <a:lnTo>
                    <a:pt x="5918" y="148"/>
                  </a:lnTo>
                  <a:lnTo>
                    <a:pt x="5935" y="136"/>
                  </a:lnTo>
                  <a:lnTo>
                    <a:pt x="5952" y="126"/>
                  </a:lnTo>
                  <a:lnTo>
                    <a:pt x="5971" y="117"/>
                  </a:lnTo>
                  <a:lnTo>
                    <a:pt x="5992" y="111"/>
                  </a:lnTo>
                  <a:lnTo>
                    <a:pt x="5998" y="111"/>
                  </a:lnTo>
                  <a:lnTo>
                    <a:pt x="6014" y="109"/>
                  </a:lnTo>
                  <a:lnTo>
                    <a:pt x="6019" y="107"/>
                  </a:lnTo>
                  <a:lnTo>
                    <a:pt x="6035" y="109"/>
                  </a:lnTo>
                  <a:lnTo>
                    <a:pt x="6048" y="111"/>
                  </a:lnTo>
                  <a:lnTo>
                    <a:pt x="6058" y="113"/>
                  </a:lnTo>
                  <a:lnTo>
                    <a:pt x="6069" y="117"/>
                  </a:lnTo>
                  <a:lnTo>
                    <a:pt x="6081" y="123"/>
                  </a:lnTo>
                  <a:lnTo>
                    <a:pt x="6090" y="128"/>
                  </a:lnTo>
                  <a:lnTo>
                    <a:pt x="6100" y="136"/>
                  </a:lnTo>
                  <a:lnTo>
                    <a:pt x="6110" y="144"/>
                  </a:lnTo>
                  <a:lnTo>
                    <a:pt x="6119" y="151"/>
                  </a:lnTo>
                  <a:lnTo>
                    <a:pt x="6129" y="159"/>
                  </a:lnTo>
                  <a:lnTo>
                    <a:pt x="6138" y="169"/>
                  </a:lnTo>
                  <a:lnTo>
                    <a:pt x="6156" y="190"/>
                  </a:lnTo>
                  <a:lnTo>
                    <a:pt x="6171" y="213"/>
                  </a:lnTo>
                  <a:lnTo>
                    <a:pt x="6188" y="240"/>
                  </a:lnTo>
                  <a:lnTo>
                    <a:pt x="6206" y="267"/>
                  </a:lnTo>
                  <a:lnTo>
                    <a:pt x="6221" y="295"/>
                  </a:lnTo>
                  <a:lnTo>
                    <a:pt x="6236" y="326"/>
                  </a:lnTo>
                  <a:lnTo>
                    <a:pt x="6254" y="359"/>
                  </a:lnTo>
                  <a:lnTo>
                    <a:pt x="6269" y="391"/>
                  </a:lnTo>
                  <a:lnTo>
                    <a:pt x="6284" y="426"/>
                  </a:lnTo>
                  <a:lnTo>
                    <a:pt x="6302" y="460"/>
                  </a:lnTo>
                  <a:lnTo>
                    <a:pt x="6317" y="497"/>
                  </a:lnTo>
                  <a:lnTo>
                    <a:pt x="6348" y="570"/>
                  </a:lnTo>
                  <a:lnTo>
                    <a:pt x="6380" y="645"/>
                  </a:lnTo>
                  <a:lnTo>
                    <a:pt x="6411" y="716"/>
                  </a:lnTo>
                  <a:lnTo>
                    <a:pt x="6426" y="752"/>
                  </a:lnTo>
                  <a:lnTo>
                    <a:pt x="6442" y="785"/>
                  </a:lnTo>
                  <a:lnTo>
                    <a:pt x="6457" y="817"/>
                  </a:lnTo>
                  <a:lnTo>
                    <a:pt x="6473" y="850"/>
                  </a:lnTo>
                  <a:lnTo>
                    <a:pt x="6488" y="881"/>
                  </a:lnTo>
                  <a:lnTo>
                    <a:pt x="6503" y="908"/>
                  </a:lnTo>
                  <a:lnTo>
                    <a:pt x="6519" y="935"/>
                  </a:lnTo>
                  <a:lnTo>
                    <a:pt x="6534" y="958"/>
                  </a:lnTo>
                  <a:lnTo>
                    <a:pt x="6549" y="981"/>
                  </a:lnTo>
                  <a:lnTo>
                    <a:pt x="6563" y="998"/>
                  </a:lnTo>
                  <a:lnTo>
                    <a:pt x="6570" y="1006"/>
                  </a:lnTo>
                  <a:lnTo>
                    <a:pt x="6576" y="1013"/>
                  </a:lnTo>
                  <a:lnTo>
                    <a:pt x="6584" y="1021"/>
                  </a:lnTo>
                  <a:lnTo>
                    <a:pt x="6590" y="1025"/>
                  </a:lnTo>
                  <a:lnTo>
                    <a:pt x="6605" y="1036"/>
                  </a:lnTo>
                  <a:lnTo>
                    <a:pt x="6618" y="1046"/>
                  </a:lnTo>
                  <a:lnTo>
                    <a:pt x="6632" y="1056"/>
                  </a:lnTo>
                  <a:lnTo>
                    <a:pt x="6645" y="1061"/>
                  </a:lnTo>
                  <a:lnTo>
                    <a:pt x="6659" y="1067"/>
                  </a:lnTo>
                  <a:lnTo>
                    <a:pt x="6674" y="1073"/>
                  </a:lnTo>
                  <a:lnTo>
                    <a:pt x="6686" y="1077"/>
                  </a:lnTo>
                  <a:lnTo>
                    <a:pt x="6701" y="1079"/>
                  </a:lnTo>
                  <a:lnTo>
                    <a:pt x="6713" y="1080"/>
                  </a:lnTo>
                  <a:lnTo>
                    <a:pt x="6726" y="1082"/>
                  </a:lnTo>
                  <a:lnTo>
                    <a:pt x="6739" y="1082"/>
                  </a:lnTo>
                  <a:lnTo>
                    <a:pt x="6755" y="1080"/>
                  </a:lnTo>
                  <a:lnTo>
                    <a:pt x="6768" y="1080"/>
                  </a:lnTo>
                  <a:lnTo>
                    <a:pt x="6782" y="1077"/>
                  </a:lnTo>
                  <a:lnTo>
                    <a:pt x="6795" y="1075"/>
                  </a:lnTo>
                  <a:lnTo>
                    <a:pt x="6810" y="1071"/>
                  </a:lnTo>
                  <a:lnTo>
                    <a:pt x="6839" y="1061"/>
                  </a:lnTo>
                  <a:lnTo>
                    <a:pt x="6868" y="1052"/>
                  </a:lnTo>
                  <a:lnTo>
                    <a:pt x="6899" y="1038"/>
                  </a:lnTo>
                  <a:lnTo>
                    <a:pt x="6930" y="1023"/>
                  </a:lnTo>
                  <a:lnTo>
                    <a:pt x="6960" y="1008"/>
                  </a:lnTo>
                  <a:lnTo>
                    <a:pt x="6991" y="992"/>
                  </a:lnTo>
                  <a:lnTo>
                    <a:pt x="7022" y="977"/>
                  </a:lnTo>
                  <a:lnTo>
                    <a:pt x="7054" y="960"/>
                  </a:lnTo>
                  <a:lnTo>
                    <a:pt x="7070" y="952"/>
                  </a:lnTo>
                  <a:lnTo>
                    <a:pt x="7083" y="944"/>
                  </a:lnTo>
                  <a:lnTo>
                    <a:pt x="7097" y="935"/>
                  </a:lnTo>
                  <a:lnTo>
                    <a:pt x="7112" y="925"/>
                  </a:lnTo>
                  <a:lnTo>
                    <a:pt x="7127" y="913"/>
                  </a:lnTo>
                  <a:lnTo>
                    <a:pt x="7141" y="900"/>
                  </a:lnTo>
                  <a:lnTo>
                    <a:pt x="7171" y="875"/>
                  </a:lnTo>
                  <a:lnTo>
                    <a:pt x="7202" y="844"/>
                  </a:lnTo>
                  <a:lnTo>
                    <a:pt x="7233" y="814"/>
                  </a:lnTo>
                  <a:lnTo>
                    <a:pt x="7264" y="783"/>
                  </a:lnTo>
                  <a:lnTo>
                    <a:pt x="7294" y="750"/>
                  </a:lnTo>
                  <a:lnTo>
                    <a:pt x="7327" y="716"/>
                  </a:lnTo>
                  <a:lnTo>
                    <a:pt x="7358" y="683"/>
                  </a:lnTo>
                  <a:lnTo>
                    <a:pt x="7390" y="652"/>
                  </a:lnTo>
                  <a:lnTo>
                    <a:pt x="7423" y="624"/>
                  </a:lnTo>
                  <a:lnTo>
                    <a:pt x="7438" y="608"/>
                  </a:lnTo>
                  <a:lnTo>
                    <a:pt x="7456" y="595"/>
                  </a:lnTo>
                  <a:lnTo>
                    <a:pt x="7471" y="581"/>
                  </a:lnTo>
                  <a:lnTo>
                    <a:pt x="7488" y="570"/>
                  </a:lnTo>
                  <a:lnTo>
                    <a:pt x="7506" y="558"/>
                  </a:lnTo>
                  <a:lnTo>
                    <a:pt x="7523" y="549"/>
                  </a:lnTo>
                  <a:lnTo>
                    <a:pt x="7540" y="539"/>
                  </a:lnTo>
                  <a:lnTo>
                    <a:pt x="7557" y="531"/>
                  </a:lnTo>
                  <a:lnTo>
                    <a:pt x="7575" y="524"/>
                  </a:lnTo>
                  <a:lnTo>
                    <a:pt x="7594" y="518"/>
                  </a:lnTo>
                  <a:lnTo>
                    <a:pt x="7611" y="514"/>
                  </a:lnTo>
                  <a:lnTo>
                    <a:pt x="7628" y="510"/>
                  </a:lnTo>
                  <a:lnTo>
                    <a:pt x="7648" y="508"/>
                  </a:lnTo>
                  <a:lnTo>
                    <a:pt x="7665" y="508"/>
                  </a:lnTo>
                  <a:lnTo>
                    <a:pt x="7682" y="508"/>
                  </a:lnTo>
                  <a:lnTo>
                    <a:pt x="7699" y="510"/>
                  </a:lnTo>
                  <a:lnTo>
                    <a:pt x="7734" y="512"/>
                  </a:lnTo>
                  <a:lnTo>
                    <a:pt x="7767" y="520"/>
                  </a:lnTo>
                  <a:lnTo>
                    <a:pt x="7799" y="526"/>
                  </a:lnTo>
                  <a:lnTo>
                    <a:pt x="7832" y="533"/>
                  </a:lnTo>
                  <a:lnTo>
                    <a:pt x="7863" y="541"/>
                  </a:lnTo>
                  <a:lnTo>
                    <a:pt x="7893" y="547"/>
                  </a:lnTo>
                  <a:lnTo>
                    <a:pt x="7922" y="551"/>
                  </a:lnTo>
                  <a:lnTo>
                    <a:pt x="7938" y="553"/>
                  </a:lnTo>
                  <a:lnTo>
                    <a:pt x="7951" y="553"/>
                  </a:lnTo>
                  <a:lnTo>
                    <a:pt x="7964" y="553"/>
                  </a:lnTo>
                  <a:lnTo>
                    <a:pt x="7980" y="553"/>
                  </a:lnTo>
                  <a:lnTo>
                    <a:pt x="7993" y="551"/>
                  </a:lnTo>
                  <a:lnTo>
                    <a:pt x="8007" y="549"/>
                  </a:lnTo>
                  <a:lnTo>
                    <a:pt x="8020" y="547"/>
                  </a:lnTo>
                  <a:lnTo>
                    <a:pt x="8034" y="543"/>
                  </a:lnTo>
                  <a:lnTo>
                    <a:pt x="8047" y="537"/>
                  </a:lnTo>
                  <a:lnTo>
                    <a:pt x="8060" y="531"/>
                  </a:lnTo>
                  <a:lnTo>
                    <a:pt x="8074" y="524"/>
                  </a:lnTo>
                  <a:lnTo>
                    <a:pt x="8087" y="514"/>
                  </a:lnTo>
                  <a:lnTo>
                    <a:pt x="8103" y="505"/>
                  </a:lnTo>
                  <a:lnTo>
                    <a:pt x="8116" y="495"/>
                  </a:lnTo>
                  <a:lnTo>
                    <a:pt x="8132" y="483"/>
                  </a:lnTo>
                  <a:lnTo>
                    <a:pt x="8147" y="472"/>
                  </a:lnTo>
                  <a:lnTo>
                    <a:pt x="8178" y="445"/>
                  </a:lnTo>
                  <a:lnTo>
                    <a:pt x="8206" y="416"/>
                  </a:lnTo>
                  <a:lnTo>
                    <a:pt x="8237" y="386"/>
                  </a:lnTo>
                  <a:lnTo>
                    <a:pt x="8268" y="353"/>
                  </a:lnTo>
                  <a:lnTo>
                    <a:pt x="8299" y="318"/>
                  </a:lnTo>
                  <a:lnTo>
                    <a:pt x="8331" y="282"/>
                  </a:lnTo>
                  <a:lnTo>
                    <a:pt x="8362" y="245"/>
                  </a:lnTo>
                  <a:lnTo>
                    <a:pt x="8423" y="172"/>
                  </a:lnTo>
                  <a:lnTo>
                    <a:pt x="8456" y="136"/>
                  </a:lnTo>
                  <a:lnTo>
                    <a:pt x="8487" y="100"/>
                  </a:lnTo>
                  <a:lnTo>
                    <a:pt x="8519" y="65"/>
                  </a:lnTo>
                  <a:lnTo>
                    <a:pt x="8552" y="32"/>
                  </a:lnTo>
                  <a:lnTo>
                    <a:pt x="8564" y="25"/>
                  </a:lnTo>
                  <a:lnTo>
                    <a:pt x="8577" y="21"/>
                  </a:lnTo>
                  <a:lnTo>
                    <a:pt x="8590" y="23"/>
                  </a:lnTo>
                  <a:lnTo>
                    <a:pt x="8602" y="30"/>
                  </a:lnTo>
                  <a:lnTo>
                    <a:pt x="8610" y="42"/>
                  </a:lnTo>
                  <a:lnTo>
                    <a:pt x="8613" y="55"/>
                  </a:lnTo>
                  <a:lnTo>
                    <a:pt x="8610" y="69"/>
                  </a:lnTo>
                  <a:lnTo>
                    <a:pt x="8602" y="80"/>
                  </a:lnTo>
                  <a:lnTo>
                    <a:pt x="8571" y="113"/>
                  </a:lnTo>
                  <a:lnTo>
                    <a:pt x="8541" y="148"/>
                  </a:lnTo>
                  <a:lnTo>
                    <a:pt x="8510" y="182"/>
                  </a:lnTo>
                  <a:lnTo>
                    <a:pt x="8479" y="219"/>
                  </a:lnTo>
                  <a:lnTo>
                    <a:pt x="8416" y="292"/>
                  </a:lnTo>
                  <a:lnTo>
                    <a:pt x="8385" y="328"/>
                  </a:lnTo>
                  <a:lnTo>
                    <a:pt x="8352" y="364"/>
                  </a:lnTo>
                  <a:lnTo>
                    <a:pt x="8320" y="401"/>
                  </a:lnTo>
                  <a:lnTo>
                    <a:pt x="8289" y="435"/>
                  </a:lnTo>
                  <a:lnTo>
                    <a:pt x="8256" y="468"/>
                  </a:lnTo>
                  <a:lnTo>
                    <a:pt x="8224" y="499"/>
                  </a:lnTo>
                  <a:lnTo>
                    <a:pt x="8191" y="528"/>
                  </a:lnTo>
                  <a:lnTo>
                    <a:pt x="8174" y="541"/>
                  </a:lnTo>
                  <a:lnTo>
                    <a:pt x="8158" y="553"/>
                  </a:lnTo>
                  <a:lnTo>
                    <a:pt x="8141" y="564"/>
                  </a:lnTo>
                  <a:lnTo>
                    <a:pt x="8124" y="576"/>
                  </a:lnTo>
                  <a:lnTo>
                    <a:pt x="8107" y="585"/>
                  </a:lnTo>
                  <a:lnTo>
                    <a:pt x="8089" y="595"/>
                  </a:lnTo>
                  <a:lnTo>
                    <a:pt x="8072" y="604"/>
                  </a:lnTo>
                  <a:lnTo>
                    <a:pt x="8053" y="610"/>
                  </a:lnTo>
                  <a:lnTo>
                    <a:pt x="8036" y="616"/>
                  </a:lnTo>
                  <a:lnTo>
                    <a:pt x="8016" y="620"/>
                  </a:lnTo>
                  <a:lnTo>
                    <a:pt x="7999" y="622"/>
                  </a:lnTo>
                  <a:lnTo>
                    <a:pt x="7982" y="624"/>
                  </a:lnTo>
                  <a:lnTo>
                    <a:pt x="7964" y="624"/>
                  </a:lnTo>
                  <a:lnTo>
                    <a:pt x="7947" y="624"/>
                  </a:lnTo>
                  <a:lnTo>
                    <a:pt x="7930" y="624"/>
                  </a:lnTo>
                  <a:lnTo>
                    <a:pt x="7913" y="622"/>
                  </a:lnTo>
                  <a:lnTo>
                    <a:pt x="7880" y="616"/>
                  </a:lnTo>
                  <a:lnTo>
                    <a:pt x="7847" y="610"/>
                  </a:lnTo>
                  <a:lnTo>
                    <a:pt x="7815" y="602"/>
                  </a:lnTo>
                  <a:lnTo>
                    <a:pt x="7784" y="595"/>
                  </a:lnTo>
                  <a:lnTo>
                    <a:pt x="7755" y="589"/>
                  </a:lnTo>
                  <a:lnTo>
                    <a:pt x="7724" y="583"/>
                  </a:lnTo>
                  <a:lnTo>
                    <a:pt x="7696" y="579"/>
                  </a:lnTo>
                  <a:lnTo>
                    <a:pt x="7682" y="579"/>
                  </a:lnTo>
                  <a:lnTo>
                    <a:pt x="7669" y="579"/>
                  </a:lnTo>
                  <a:lnTo>
                    <a:pt x="7653" y="579"/>
                  </a:lnTo>
                  <a:lnTo>
                    <a:pt x="7640" y="581"/>
                  </a:lnTo>
                  <a:lnTo>
                    <a:pt x="7627" y="583"/>
                  </a:lnTo>
                  <a:lnTo>
                    <a:pt x="7613" y="587"/>
                  </a:lnTo>
                  <a:lnTo>
                    <a:pt x="7600" y="591"/>
                  </a:lnTo>
                  <a:lnTo>
                    <a:pt x="7586" y="595"/>
                  </a:lnTo>
                  <a:lnTo>
                    <a:pt x="7573" y="602"/>
                  </a:lnTo>
                  <a:lnTo>
                    <a:pt x="7559" y="610"/>
                  </a:lnTo>
                  <a:lnTo>
                    <a:pt x="7544" y="618"/>
                  </a:lnTo>
                  <a:lnTo>
                    <a:pt x="7531" y="627"/>
                  </a:lnTo>
                  <a:lnTo>
                    <a:pt x="7515" y="639"/>
                  </a:lnTo>
                  <a:lnTo>
                    <a:pt x="7500" y="650"/>
                  </a:lnTo>
                  <a:lnTo>
                    <a:pt x="7486" y="662"/>
                  </a:lnTo>
                  <a:lnTo>
                    <a:pt x="7471" y="675"/>
                  </a:lnTo>
                  <a:lnTo>
                    <a:pt x="7440" y="702"/>
                  </a:lnTo>
                  <a:lnTo>
                    <a:pt x="7410" y="733"/>
                  </a:lnTo>
                  <a:lnTo>
                    <a:pt x="7377" y="766"/>
                  </a:lnTo>
                  <a:lnTo>
                    <a:pt x="7346" y="798"/>
                  </a:lnTo>
                  <a:lnTo>
                    <a:pt x="7315" y="831"/>
                  </a:lnTo>
                  <a:lnTo>
                    <a:pt x="7283" y="865"/>
                  </a:lnTo>
                  <a:lnTo>
                    <a:pt x="7250" y="896"/>
                  </a:lnTo>
                  <a:lnTo>
                    <a:pt x="7219" y="927"/>
                  </a:lnTo>
                  <a:lnTo>
                    <a:pt x="7187" y="956"/>
                  </a:lnTo>
                  <a:lnTo>
                    <a:pt x="7170" y="969"/>
                  </a:lnTo>
                  <a:lnTo>
                    <a:pt x="7152" y="983"/>
                  </a:lnTo>
                  <a:lnTo>
                    <a:pt x="7137" y="994"/>
                  </a:lnTo>
                  <a:lnTo>
                    <a:pt x="7120" y="1006"/>
                  </a:lnTo>
                  <a:lnTo>
                    <a:pt x="7102" y="1015"/>
                  </a:lnTo>
                  <a:lnTo>
                    <a:pt x="7085" y="1025"/>
                  </a:lnTo>
                  <a:lnTo>
                    <a:pt x="7054" y="1040"/>
                  </a:lnTo>
                  <a:lnTo>
                    <a:pt x="7024" y="1056"/>
                  </a:lnTo>
                  <a:lnTo>
                    <a:pt x="6991" y="1073"/>
                  </a:lnTo>
                  <a:lnTo>
                    <a:pt x="6958" y="1088"/>
                  </a:lnTo>
                  <a:lnTo>
                    <a:pt x="6926" y="1104"/>
                  </a:lnTo>
                  <a:lnTo>
                    <a:pt x="6893" y="1117"/>
                  </a:lnTo>
                  <a:lnTo>
                    <a:pt x="6860" y="1130"/>
                  </a:lnTo>
                  <a:lnTo>
                    <a:pt x="6826" y="1140"/>
                  </a:lnTo>
                  <a:lnTo>
                    <a:pt x="6810" y="1144"/>
                  </a:lnTo>
                  <a:lnTo>
                    <a:pt x="6791" y="1148"/>
                  </a:lnTo>
                  <a:lnTo>
                    <a:pt x="6774" y="1150"/>
                  </a:lnTo>
                  <a:lnTo>
                    <a:pt x="6757" y="1152"/>
                  </a:lnTo>
                  <a:lnTo>
                    <a:pt x="6739" y="1153"/>
                  </a:lnTo>
                  <a:lnTo>
                    <a:pt x="6722" y="1152"/>
                  </a:lnTo>
                  <a:lnTo>
                    <a:pt x="6703" y="1152"/>
                  </a:lnTo>
                  <a:lnTo>
                    <a:pt x="6686" y="1148"/>
                  </a:lnTo>
                  <a:lnTo>
                    <a:pt x="6668" y="1144"/>
                  </a:lnTo>
                  <a:lnTo>
                    <a:pt x="6649" y="1140"/>
                  </a:lnTo>
                  <a:lnTo>
                    <a:pt x="6632" y="1132"/>
                  </a:lnTo>
                  <a:lnTo>
                    <a:pt x="6613" y="1125"/>
                  </a:lnTo>
                  <a:lnTo>
                    <a:pt x="6595" y="1115"/>
                  </a:lnTo>
                  <a:lnTo>
                    <a:pt x="6578" y="1105"/>
                  </a:lnTo>
                  <a:lnTo>
                    <a:pt x="6561" y="1092"/>
                  </a:lnTo>
                  <a:lnTo>
                    <a:pt x="6544" y="1079"/>
                  </a:lnTo>
                  <a:lnTo>
                    <a:pt x="6534" y="1071"/>
                  </a:lnTo>
                  <a:lnTo>
                    <a:pt x="6524" y="1061"/>
                  </a:lnTo>
                  <a:lnTo>
                    <a:pt x="6517" y="1052"/>
                  </a:lnTo>
                  <a:lnTo>
                    <a:pt x="6507" y="1042"/>
                  </a:lnTo>
                  <a:lnTo>
                    <a:pt x="6490" y="1021"/>
                  </a:lnTo>
                  <a:lnTo>
                    <a:pt x="6474" y="996"/>
                  </a:lnTo>
                  <a:lnTo>
                    <a:pt x="6457" y="971"/>
                  </a:lnTo>
                  <a:lnTo>
                    <a:pt x="6442" y="942"/>
                  </a:lnTo>
                  <a:lnTo>
                    <a:pt x="6425" y="913"/>
                  </a:lnTo>
                  <a:lnTo>
                    <a:pt x="6409" y="881"/>
                  </a:lnTo>
                  <a:lnTo>
                    <a:pt x="6394" y="848"/>
                  </a:lnTo>
                  <a:lnTo>
                    <a:pt x="6378" y="816"/>
                  </a:lnTo>
                  <a:lnTo>
                    <a:pt x="6361" y="781"/>
                  </a:lnTo>
                  <a:lnTo>
                    <a:pt x="6346" y="745"/>
                  </a:lnTo>
                  <a:lnTo>
                    <a:pt x="6315" y="672"/>
                  </a:lnTo>
                  <a:lnTo>
                    <a:pt x="6282" y="599"/>
                  </a:lnTo>
                  <a:lnTo>
                    <a:pt x="6252" y="526"/>
                  </a:lnTo>
                  <a:lnTo>
                    <a:pt x="6236" y="489"/>
                  </a:lnTo>
                  <a:lnTo>
                    <a:pt x="6221" y="455"/>
                  </a:lnTo>
                  <a:lnTo>
                    <a:pt x="6206" y="422"/>
                  </a:lnTo>
                  <a:lnTo>
                    <a:pt x="6190" y="389"/>
                  </a:lnTo>
                  <a:lnTo>
                    <a:pt x="6175" y="359"/>
                  </a:lnTo>
                  <a:lnTo>
                    <a:pt x="6160" y="330"/>
                  </a:lnTo>
                  <a:lnTo>
                    <a:pt x="6144" y="303"/>
                  </a:lnTo>
                  <a:lnTo>
                    <a:pt x="6129" y="278"/>
                  </a:lnTo>
                  <a:lnTo>
                    <a:pt x="6115" y="255"/>
                  </a:lnTo>
                  <a:lnTo>
                    <a:pt x="6100" y="236"/>
                  </a:lnTo>
                  <a:lnTo>
                    <a:pt x="6085" y="219"/>
                  </a:lnTo>
                  <a:lnTo>
                    <a:pt x="6079" y="211"/>
                  </a:lnTo>
                  <a:lnTo>
                    <a:pt x="6073" y="205"/>
                  </a:lnTo>
                  <a:lnTo>
                    <a:pt x="6065" y="199"/>
                  </a:lnTo>
                  <a:lnTo>
                    <a:pt x="6060" y="194"/>
                  </a:lnTo>
                  <a:lnTo>
                    <a:pt x="6054" y="190"/>
                  </a:lnTo>
                  <a:lnTo>
                    <a:pt x="6050" y="186"/>
                  </a:lnTo>
                  <a:lnTo>
                    <a:pt x="6044" y="184"/>
                  </a:lnTo>
                  <a:lnTo>
                    <a:pt x="6039" y="182"/>
                  </a:lnTo>
                  <a:lnTo>
                    <a:pt x="6035" y="180"/>
                  </a:lnTo>
                  <a:lnTo>
                    <a:pt x="6031" y="180"/>
                  </a:lnTo>
                  <a:lnTo>
                    <a:pt x="6016" y="178"/>
                  </a:lnTo>
                  <a:lnTo>
                    <a:pt x="6021" y="178"/>
                  </a:lnTo>
                  <a:lnTo>
                    <a:pt x="6006" y="180"/>
                  </a:lnTo>
                  <a:lnTo>
                    <a:pt x="6012" y="180"/>
                  </a:lnTo>
                  <a:lnTo>
                    <a:pt x="6000" y="182"/>
                  </a:lnTo>
                  <a:lnTo>
                    <a:pt x="5989" y="188"/>
                  </a:lnTo>
                  <a:lnTo>
                    <a:pt x="5975" y="196"/>
                  </a:lnTo>
                  <a:lnTo>
                    <a:pt x="5962" y="203"/>
                  </a:lnTo>
                  <a:lnTo>
                    <a:pt x="5946" y="215"/>
                  </a:lnTo>
                  <a:lnTo>
                    <a:pt x="5933" y="228"/>
                  </a:lnTo>
                  <a:lnTo>
                    <a:pt x="5918" y="244"/>
                  </a:lnTo>
                  <a:lnTo>
                    <a:pt x="5902" y="259"/>
                  </a:lnTo>
                  <a:lnTo>
                    <a:pt x="5887" y="276"/>
                  </a:lnTo>
                  <a:lnTo>
                    <a:pt x="5872" y="293"/>
                  </a:lnTo>
                  <a:lnTo>
                    <a:pt x="5841" y="332"/>
                  </a:lnTo>
                  <a:lnTo>
                    <a:pt x="5810" y="370"/>
                  </a:lnTo>
                  <a:lnTo>
                    <a:pt x="5777" y="411"/>
                  </a:lnTo>
                  <a:lnTo>
                    <a:pt x="5762" y="430"/>
                  </a:lnTo>
                  <a:lnTo>
                    <a:pt x="5745" y="449"/>
                  </a:lnTo>
                  <a:lnTo>
                    <a:pt x="5729" y="466"/>
                  </a:lnTo>
                  <a:lnTo>
                    <a:pt x="5712" y="483"/>
                  </a:lnTo>
                  <a:lnTo>
                    <a:pt x="5695" y="499"/>
                  </a:lnTo>
                  <a:lnTo>
                    <a:pt x="5678" y="514"/>
                  </a:lnTo>
                  <a:lnTo>
                    <a:pt x="5658" y="528"/>
                  </a:lnTo>
                  <a:lnTo>
                    <a:pt x="5641" y="537"/>
                  </a:lnTo>
                  <a:lnTo>
                    <a:pt x="5620" y="547"/>
                  </a:lnTo>
                  <a:lnTo>
                    <a:pt x="5605" y="553"/>
                  </a:lnTo>
                  <a:lnTo>
                    <a:pt x="5601" y="555"/>
                  </a:lnTo>
                  <a:lnTo>
                    <a:pt x="5583" y="556"/>
                  </a:lnTo>
                  <a:lnTo>
                    <a:pt x="5578" y="558"/>
                  </a:lnTo>
                  <a:lnTo>
                    <a:pt x="5562" y="558"/>
                  </a:lnTo>
                  <a:lnTo>
                    <a:pt x="5557" y="558"/>
                  </a:lnTo>
                  <a:lnTo>
                    <a:pt x="5541" y="555"/>
                  </a:lnTo>
                  <a:lnTo>
                    <a:pt x="5535" y="555"/>
                  </a:lnTo>
                  <a:lnTo>
                    <a:pt x="5514" y="547"/>
                  </a:lnTo>
                  <a:lnTo>
                    <a:pt x="5495" y="539"/>
                  </a:lnTo>
                  <a:lnTo>
                    <a:pt x="5478" y="528"/>
                  </a:lnTo>
                  <a:lnTo>
                    <a:pt x="5461" y="514"/>
                  </a:lnTo>
                  <a:lnTo>
                    <a:pt x="5443" y="499"/>
                  </a:lnTo>
                  <a:lnTo>
                    <a:pt x="5426" y="483"/>
                  </a:lnTo>
                  <a:lnTo>
                    <a:pt x="5409" y="466"/>
                  </a:lnTo>
                  <a:lnTo>
                    <a:pt x="5393" y="447"/>
                  </a:lnTo>
                  <a:lnTo>
                    <a:pt x="5378" y="428"/>
                  </a:lnTo>
                  <a:lnTo>
                    <a:pt x="5361" y="407"/>
                  </a:lnTo>
                  <a:lnTo>
                    <a:pt x="5345" y="386"/>
                  </a:lnTo>
                  <a:lnTo>
                    <a:pt x="5313" y="343"/>
                  </a:lnTo>
                  <a:lnTo>
                    <a:pt x="5282" y="301"/>
                  </a:lnTo>
                  <a:lnTo>
                    <a:pt x="5251" y="259"/>
                  </a:lnTo>
                  <a:lnTo>
                    <a:pt x="5236" y="240"/>
                  </a:lnTo>
                  <a:lnTo>
                    <a:pt x="5221" y="220"/>
                  </a:lnTo>
                  <a:lnTo>
                    <a:pt x="5205" y="203"/>
                  </a:lnTo>
                  <a:lnTo>
                    <a:pt x="5192" y="186"/>
                  </a:lnTo>
                  <a:lnTo>
                    <a:pt x="5176" y="172"/>
                  </a:lnTo>
                  <a:lnTo>
                    <a:pt x="5163" y="159"/>
                  </a:lnTo>
                  <a:lnTo>
                    <a:pt x="5150" y="148"/>
                  </a:lnTo>
                  <a:lnTo>
                    <a:pt x="5136" y="140"/>
                  </a:lnTo>
                  <a:lnTo>
                    <a:pt x="5125" y="132"/>
                  </a:lnTo>
                  <a:lnTo>
                    <a:pt x="5113" y="126"/>
                  </a:lnTo>
                  <a:lnTo>
                    <a:pt x="5098" y="123"/>
                  </a:lnTo>
                  <a:lnTo>
                    <a:pt x="5103" y="124"/>
                  </a:lnTo>
                  <a:lnTo>
                    <a:pt x="5092" y="123"/>
                  </a:lnTo>
                  <a:lnTo>
                    <a:pt x="5088" y="123"/>
                  </a:lnTo>
                  <a:lnTo>
                    <a:pt x="5084" y="124"/>
                  </a:lnTo>
                  <a:lnTo>
                    <a:pt x="5077" y="126"/>
                  </a:lnTo>
                  <a:lnTo>
                    <a:pt x="5069" y="128"/>
                  </a:lnTo>
                  <a:lnTo>
                    <a:pt x="5075" y="126"/>
                  </a:lnTo>
                  <a:lnTo>
                    <a:pt x="5069" y="128"/>
                  </a:lnTo>
                  <a:lnTo>
                    <a:pt x="5063" y="132"/>
                  </a:lnTo>
                  <a:lnTo>
                    <a:pt x="5057" y="136"/>
                  </a:lnTo>
                  <a:lnTo>
                    <a:pt x="5052" y="140"/>
                  </a:lnTo>
                  <a:lnTo>
                    <a:pt x="5044" y="146"/>
                  </a:lnTo>
                  <a:lnTo>
                    <a:pt x="5038" y="151"/>
                  </a:lnTo>
                  <a:lnTo>
                    <a:pt x="5025" y="167"/>
                  </a:lnTo>
                  <a:lnTo>
                    <a:pt x="5009" y="184"/>
                  </a:lnTo>
                  <a:lnTo>
                    <a:pt x="4994" y="205"/>
                  </a:lnTo>
                  <a:lnTo>
                    <a:pt x="4981" y="228"/>
                  </a:lnTo>
                  <a:lnTo>
                    <a:pt x="4965" y="253"/>
                  </a:lnTo>
                  <a:lnTo>
                    <a:pt x="4950" y="280"/>
                  </a:lnTo>
                  <a:lnTo>
                    <a:pt x="4934" y="309"/>
                  </a:lnTo>
                  <a:lnTo>
                    <a:pt x="4919" y="339"/>
                  </a:lnTo>
                  <a:lnTo>
                    <a:pt x="4904" y="370"/>
                  </a:lnTo>
                  <a:lnTo>
                    <a:pt x="4888" y="403"/>
                  </a:lnTo>
                  <a:lnTo>
                    <a:pt x="4871" y="435"/>
                  </a:lnTo>
                  <a:lnTo>
                    <a:pt x="4840" y="505"/>
                  </a:lnTo>
                  <a:lnTo>
                    <a:pt x="4810" y="574"/>
                  </a:lnTo>
                  <a:lnTo>
                    <a:pt x="4777" y="643"/>
                  </a:lnTo>
                  <a:lnTo>
                    <a:pt x="4762" y="675"/>
                  </a:lnTo>
                  <a:lnTo>
                    <a:pt x="4746" y="708"/>
                  </a:lnTo>
                  <a:lnTo>
                    <a:pt x="4729" y="741"/>
                  </a:lnTo>
                  <a:lnTo>
                    <a:pt x="4714" y="771"/>
                  </a:lnTo>
                  <a:lnTo>
                    <a:pt x="4698" y="800"/>
                  </a:lnTo>
                  <a:lnTo>
                    <a:pt x="4681" y="829"/>
                  </a:lnTo>
                  <a:lnTo>
                    <a:pt x="4666" y="856"/>
                  </a:lnTo>
                  <a:lnTo>
                    <a:pt x="4648" y="881"/>
                  </a:lnTo>
                  <a:lnTo>
                    <a:pt x="4631" y="902"/>
                  </a:lnTo>
                  <a:lnTo>
                    <a:pt x="4614" y="923"/>
                  </a:lnTo>
                  <a:lnTo>
                    <a:pt x="4597" y="940"/>
                  </a:lnTo>
                  <a:lnTo>
                    <a:pt x="4587" y="950"/>
                  </a:lnTo>
                  <a:lnTo>
                    <a:pt x="4577" y="956"/>
                  </a:lnTo>
                  <a:lnTo>
                    <a:pt x="4560" y="969"/>
                  </a:lnTo>
                  <a:lnTo>
                    <a:pt x="4541" y="979"/>
                  </a:lnTo>
                  <a:lnTo>
                    <a:pt x="4524" y="988"/>
                  </a:lnTo>
                  <a:lnTo>
                    <a:pt x="4504" y="996"/>
                  </a:lnTo>
                  <a:lnTo>
                    <a:pt x="4487" y="1002"/>
                  </a:lnTo>
                  <a:lnTo>
                    <a:pt x="4468" y="1006"/>
                  </a:lnTo>
                  <a:lnTo>
                    <a:pt x="4451" y="1009"/>
                  </a:lnTo>
                  <a:lnTo>
                    <a:pt x="4433" y="1009"/>
                  </a:lnTo>
                  <a:lnTo>
                    <a:pt x="4414" y="1011"/>
                  </a:lnTo>
                  <a:lnTo>
                    <a:pt x="4397" y="1009"/>
                  </a:lnTo>
                  <a:lnTo>
                    <a:pt x="4380" y="1008"/>
                  </a:lnTo>
                  <a:lnTo>
                    <a:pt x="4362" y="1006"/>
                  </a:lnTo>
                  <a:lnTo>
                    <a:pt x="4345" y="1002"/>
                  </a:lnTo>
                  <a:lnTo>
                    <a:pt x="4326" y="998"/>
                  </a:lnTo>
                  <a:lnTo>
                    <a:pt x="4293" y="986"/>
                  </a:lnTo>
                  <a:lnTo>
                    <a:pt x="4260" y="973"/>
                  </a:lnTo>
                  <a:lnTo>
                    <a:pt x="4228" y="960"/>
                  </a:lnTo>
                  <a:lnTo>
                    <a:pt x="4195" y="944"/>
                  </a:lnTo>
                  <a:lnTo>
                    <a:pt x="4164" y="927"/>
                  </a:lnTo>
                  <a:lnTo>
                    <a:pt x="4134" y="912"/>
                  </a:lnTo>
                  <a:lnTo>
                    <a:pt x="4103" y="896"/>
                  </a:lnTo>
                  <a:lnTo>
                    <a:pt x="4072" y="883"/>
                  </a:lnTo>
                  <a:lnTo>
                    <a:pt x="4040" y="869"/>
                  </a:lnTo>
                  <a:lnTo>
                    <a:pt x="4024" y="862"/>
                  </a:lnTo>
                  <a:lnTo>
                    <a:pt x="4007" y="854"/>
                  </a:lnTo>
                  <a:lnTo>
                    <a:pt x="3974" y="835"/>
                  </a:lnTo>
                  <a:lnTo>
                    <a:pt x="3942" y="816"/>
                  </a:lnTo>
                  <a:lnTo>
                    <a:pt x="3909" y="794"/>
                  </a:lnTo>
                  <a:lnTo>
                    <a:pt x="3876" y="773"/>
                  </a:lnTo>
                  <a:lnTo>
                    <a:pt x="3846" y="750"/>
                  </a:lnTo>
                  <a:lnTo>
                    <a:pt x="3782" y="702"/>
                  </a:lnTo>
                  <a:lnTo>
                    <a:pt x="3752" y="679"/>
                  </a:lnTo>
                  <a:lnTo>
                    <a:pt x="3721" y="656"/>
                  </a:lnTo>
                  <a:lnTo>
                    <a:pt x="3690" y="635"/>
                  </a:lnTo>
                  <a:lnTo>
                    <a:pt x="3659" y="616"/>
                  </a:lnTo>
                  <a:lnTo>
                    <a:pt x="3629" y="597"/>
                  </a:lnTo>
                  <a:lnTo>
                    <a:pt x="3600" y="581"/>
                  </a:lnTo>
                  <a:lnTo>
                    <a:pt x="3571" y="568"/>
                  </a:lnTo>
                  <a:lnTo>
                    <a:pt x="3556" y="562"/>
                  </a:lnTo>
                  <a:lnTo>
                    <a:pt x="3542" y="556"/>
                  </a:lnTo>
                  <a:lnTo>
                    <a:pt x="3529" y="553"/>
                  </a:lnTo>
                  <a:lnTo>
                    <a:pt x="3514" y="549"/>
                  </a:lnTo>
                  <a:lnTo>
                    <a:pt x="3500" y="547"/>
                  </a:lnTo>
                  <a:lnTo>
                    <a:pt x="3487" y="545"/>
                  </a:lnTo>
                  <a:lnTo>
                    <a:pt x="3471" y="543"/>
                  </a:lnTo>
                  <a:lnTo>
                    <a:pt x="3458" y="543"/>
                  </a:lnTo>
                  <a:lnTo>
                    <a:pt x="3429" y="543"/>
                  </a:lnTo>
                  <a:lnTo>
                    <a:pt x="3398" y="545"/>
                  </a:lnTo>
                  <a:lnTo>
                    <a:pt x="3368" y="549"/>
                  </a:lnTo>
                  <a:lnTo>
                    <a:pt x="3337" y="553"/>
                  </a:lnTo>
                  <a:lnTo>
                    <a:pt x="3306" y="558"/>
                  </a:lnTo>
                  <a:lnTo>
                    <a:pt x="3274" y="562"/>
                  </a:lnTo>
                  <a:lnTo>
                    <a:pt x="3241" y="566"/>
                  </a:lnTo>
                  <a:lnTo>
                    <a:pt x="3208" y="568"/>
                  </a:lnTo>
                  <a:lnTo>
                    <a:pt x="3174" y="570"/>
                  </a:lnTo>
                  <a:lnTo>
                    <a:pt x="3139" y="568"/>
                  </a:lnTo>
                  <a:lnTo>
                    <a:pt x="3122" y="564"/>
                  </a:lnTo>
                  <a:lnTo>
                    <a:pt x="3105" y="562"/>
                  </a:lnTo>
                  <a:lnTo>
                    <a:pt x="3087" y="558"/>
                  </a:lnTo>
                  <a:lnTo>
                    <a:pt x="3070" y="553"/>
                  </a:lnTo>
                  <a:lnTo>
                    <a:pt x="3053" y="547"/>
                  </a:lnTo>
                  <a:lnTo>
                    <a:pt x="3034" y="539"/>
                  </a:lnTo>
                  <a:lnTo>
                    <a:pt x="3016" y="531"/>
                  </a:lnTo>
                  <a:lnTo>
                    <a:pt x="2999" y="522"/>
                  </a:lnTo>
                  <a:lnTo>
                    <a:pt x="2982" y="510"/>
                  </a:lnTo>
                  <a:lnTo>
                    <a:pt x="2966" y="499"/>
                  </a:lnTo>
                  <a:lnTo>
                    <a:pt x="2949" y="487"/>
                  </a:lnTo>
                  <a:lnTo>
                    <a:pt x="2932" y="474"/>
                  </a:lnTo>
                  <a:lnTo>
                    <a:pt x="2916" y="460"/>
                  </a:lnTo>
                  <a:lnTo>
                    <a:pt x="2899" y="445"/>
                  </a:lnTo>
                  <a:lnTo>
                    <a:pt x="2866" y="414"/>
                  </a:lnTo>
                  <a:lnTo>
                    <a:pt x="2836" y="382"/>
                  </a:lnTo>
                  <a:lnTo>
                    <a:pt x="2803" y="349"/>
                  </a:lnTo>
                  <a:lnTo>
                    <a:pt x="2772" y="316"/>
                  </a:lnTo>
                  <a:lnTo>
                    <a:pt x="2742" y="282"/>
                  </a:lnTo>
                  <a:lnTo>
                    <a:pt x="2711" y="251"/>
                  </a:lnTo>
                  <a:lnTo>
                    <a:pt x="2680" y="220"/>
                  </a:lnTo>
                  <a:lnTo>
                    <a:pt x="2649" y="192"/>
                  </a:lnTo>
                  <a:lnTo>
                    <a:pt x="2634" y="178"/>
                  </a:lnTo>
                  <a:lnTo>
                    <a:pt x="2619" y="167"/>
                  </a:lnTo>
                  <a:lnTo>
                    <a:pt x="2605" y="155"/>
                  </a:lnTo>
                  <a:lnTo>
                    <a:pt x="2590" y="146"/>
                  </a:lnTo>
                  <a:lnTo>
                    <a:pt x="2577" y="136"/>
                  </a:lnTo>
                  <a:lnTo>
                    <a:pt x="2563" y="128"/>
                  </a:lnTo>
                  <a:lnTo>
                    <a:pt x="2550" y="121"/>
                  </a:lnTo>
                  <a:lnTo>
                    <a:pt x="2536" y="115"/>
                  </a:lnTo>
                  <a:lnTo>
                    <a:pt x="2521" y="109"/>
                  </a:lnTo>
                  <a:lnTo>
                    <a:pt x="2507" y="105"/>
                  </a:lnTo>
                  <a:lnTo>
                    <a:pt x="2494" y="103"/>
                  </a:lnTo>
                  <a:lnTo>
                    <a:pt x="2481" y="100"/>
                  </a:lnTo>
                  <a:lnTo>
                    <a:pt x="2465" y="98"/>
                  </a:lnTo>
                  <a:lnTo>
                    <a:pt x="2452" y="98"/>
                  </a:lnTo>
                  <a:lnTo>
                    <a:pt x="2423" y="98"/>
                  </a:lnTo>
                  <a:lnTo>
                    <a:pt x="2394" y="98"/>
                  </a:lnTo>
                  <a:lnTo>
                    <a:pt x="2365" y="101"/>
                  </a:lnTo>
                  <a:lnTo>
                    <a:pt x="2335" y="107"/>
                  </a:lnTo>
                  <a:lnTo>
                    <a:pt x="2304" y="113"/>
                  </a:lnTo>
                  <a:lnTo>
                    <a:pt x="2240" y="128"/>
                  </a:lnTo>
                  <a:lnTo>
                    <a:pt x="2210" y="136"/>
                  </a:lnTo>
                  <a:lnTo>
                    <a:pt x="2177" y="144"/>
                  </a:lnTo>
                  <a:lnTo>
                    <a:pt x="2144" y="149"/>
                  </a:lnTo>
                  <a:lnTo>
                    <a:pt x="2110" y="153"/>
                  </a:lnTo>
                  <a:lnTo>
                    <a:pt x="2075" y="155"/>
                  </a:lnTo>
                  <a:lnTo>
                    <a:pt x="2043" y="155"/>
                  </a:lnTo>
                  <a:lnTo>
                    <a:pt x="2008" y="153"/>
                  </a:lnTo>
                  <a:lnTo>
                    <a:pt x="1976" y="148"/>
                  </a:lnTo>
                  <a:lnTo>
                    <a:pt x="1943" y="142"/>
                  </a:lnTo>
                  <a:lnTo>
                    <a:pt x="1910" y="136"/>
                  </a:lnTo>
                  <a:lnTo>
                    <a:pt x="1878" y="126"/>
                  </a:lnTo>
                  <a:lnTo>
                    <a:pt x="1847" y="119"/>
                  </a:lnTo>
                  <a:lnTo>
                    <a:pt x="1784" y="101"/>
                  </a:lnTo>
                  <a:lnTo>
                    <a:pt x="1753" y="94"/>
                  </a:lnTo>
                  <a:lnTo>
                    <a:pt x="1724" y="86"/>
                  </a:lnTo>
                  <a:lnTo>
                    <a:pt x="1693" y="80"/>
                  </a:lnTo>
                  <a:lnTo>
                    <a:pt x="1664" y="75"/>
                  </a:lnTo>
                  <a:lnTo>
                    <a:pt x="1636" y="73"/>
                  </a:lnTo>
                  <a:lnTo>
                    <a:pt x="1605" y="71"/>
                  </a:lnTo>
                  <a:lnTo>
                    <a:pt x="1576" y="71"/>
                  </a:lnTo>
                  <a:lnTo>
                    <a:pt x="1563" y="73"/>
                  </a:lnTo>
                  <a:lnTo>
                    <a:pt x="1549" y="75"/>
                  </a:lnTo>
                  <a:lnTo>
                    <a:pt x="1519" y="80"/>
                  </a:lnTo>
                  <a:lnTo>
                    <a:pt x="1488" y="86"/>
                  </a:lnTo>
                  <a:lnTo>
                    <a:pt x="1459" y="94"/>
                  </a:lnTo>
                  <a:lnTo>
                    <a:pt x="1428" y="103"/>
                  </a:lnTo>
                  <a:lnTo>
                    <a:pt x="1398" y="115"/>
                  </a:lnTo>
                  <a:lnTo>
                    <a:pt x="1369" y="126"/>
                  </a:lnTo>
                  <a:lnTo>
                    <a:pt x="1338" y="140"/>
                  </a:lnTo>
                  <a:lnTo>
                    <a:pt x="1307" y="153"/>
                  </a:lnTo>
                  <a:lnTo>
                    <a:pt x="1277" y="169"/>
                  </a:lnTo>
                  <a:lnTo>
                    <a:pt x="1246" y="186"/>
                  </a:lnTo>
                  <a:lnTo>
                    <a:pt x="1215" y="203"/>
                  </a:lnTo>
                  <a:lnTo>
                    <a:pt x="1184" y="222"/>
                  </a:lnTo>
                  <a:lnTo>
                    <a:pt x="1154" y="242"/>
                  </a:lnTo>
                  <a:lnTo>
                    <a:pt x="1123" y="263"/>
                  </a:lnTo>
                  <a:lnTo>
                    <a:pt x="1092" y="284"/>
                  </a:lnTo>
                  <a:lnTo>
                    <a:pt x="1062" y="307"/>
                  </a:lnTo>
                  <a:lnTo>
                    <a:pt x="1046" y="318"/>
                  </a:lnTo>
                  <a:lnTo>
                    <a:pt x="1033" y="332"/>
                  </a:lnTo>
                  <a:lnTo>
                    <a:pt x="1017" y="345"/>
                  </a:lnTo>
                  <a:lnTo>
                    <a:pt x="1002" y="359"/>
                  </a:lnTo>
                  <a:lnTo>
                    <a:pt x="987" y="374"/>
                  </a:lnTo>
                  <a:lnTo>
                    <a:pt x="971" y="389"/>
                  </a:lnTo>
                  <a:lnTo>
                    <a:pt x="941" y="424"/>
                  </a:lnTo>
                  <a:lnTo>
                    <a:pt x="910" y="460"/>
                  </a:lnTo>
                  <a:lnTo>
                    <a:pt x="879" y="497"/>
                  </a:lnTo>
                  <a:lnTo>
                    <a:pt x="816" y="576"/>
                  </a:lnTo>
                  <a:lnTo>
                    <a:pt x="783" y="614"/>
                  </a:lnTo>
                  <a:lnTo>
                    <a:pt x="752" y="650"/>
                  </a:lnTo>
                  <a:lnTo>
                    <a:pt x="720" y="687"/>
                  </a:lnTo>
                  <a:lnTo>
                    <a:pt x="687" y="722"/>
                  </a:lnTo>
                  <a:lnTo>
                    <a:pt x="672" y="739"/>
                  </a:lnTo>
                  <a:lnTo>
                    <a:pt x="654" y="754"/>
                  </a:lnTo>
                  <a:lnTo>
                    <a:pt x="639" y="770"/>
                  </a:lnTo>
                  <a:lnTo>
                    <a:pt x="622" y="783"/>
                  </a:lnTo>
                  <a:lnTo>
                    <a:pt x="605" y="796"/>
                  </a:lnTo>
                  <a:lnTo>
                    <a:pt x="587" y="808"/>
                  </a:lnTo>
                  <a:lnTo>
                    <a:pt x="570" y="819"/>
                  </a:lnTo>
                  <a:lnTo>
                    <a:pt x="553" y="829"/>
                  </a:lnTo>
                  <a:lnTo>
                    <a:pt x="535" y="837"/>
                  </a:lnTo>
                  <a:lnTo>
                    <a:pt x="518" y="844"/>
                  </a:lnTo>
                  <a:lnTo>
                    <a:pt x="501" y="850"/>
                  </a:lnTo>
                  <a:lnTo>
                    <a:pt x="484" y="856"/>
                  </a:lnTo>
                  <a:lnTo>
                    <a:pt x="466" y="862"/>
                  </a:lnTo>
                  <a:lnTo>
                    <a:pt x="449" y="864"/>
                  </a:lnTo>
                  <a:lnTo>
                    <a:pt x="414" y="869"/>
                  </a:lnTo>
                  <a:lnTo>
                    <a:pt x="380" y="871"/>
                  </a:lnTo>
                  <a:lnTo>
                    <a:pt x="347" y="871"/>
                  </a:lnTo>
                  <a:lnTo>
                    <a:pt x="315" y="869"/>
                  </a:lnTo>
                  <a:lnTo>
                    <a:pt x="282" y="867"/>
                  </a:lnTo>
                  <a:lnTo>
                    <a:pt x="249" y="862"/>
                  </a:lnTo>
                  <a:lnTo>
                    <a:pt x="217" y="858"/>
                  </a:lnTo>
                  <a:lnTo>
                    <a:pt x="155" y="848"/>
                  </a:lnTo>
                  <a:lnTo>
                    <a:pt x="124" y="844"/>
                  </a:lnTo>
                  <a:lnTo>
                    <a:pt x="96" y="841"/>
                  </a:lnTo>
                  <a:lnTo>
                    <a:pt x="65" y="839"/>
                  </a:lnTo>
                  <a:lnTo>
                    <a:pt x="34" y="837"/>
                  </a:lnTo>
                  <a:lnTo>
                    <a:pt x="21" y="835"/>
                  </a:lnTo>
                  <a:lnTo>
                    <a:pt x="9" y="827"/>
                  </a:lnTo>
                  <a:lnTo>
                    <a:pt x="2" y="816"/>
                  </a:lnTo>
                  <a:lnTo>
                    <a:pt x="0" y="802"/>
                  </a:lnTo>
                  <a:lnTo>
                    <a:pt x="2" y="787"/>
                  </a:lnTo>
                  <a:lnTo>
                    <a:pt x="9" y="777"/>
                  </a:lnTo>
                  <a:lnTo>
                    <a:pt x="21" y="770"/>
                  </a:lnTo>
                  <a:lnTo>
                    <a:pt x="36" y="766"/>
                  </a:lnTo>
                  <a:lnTo>
                    <a:pt x="36" y="766"/>
                  </a:lnTo>
                  <a:close/>
                </a:path>
              </a:pathLst>
            </a:custGeom>
            <a:solidFill>
              <a:srgbClr val="00B050"/>
            </a:solidFill>
            <a:ln w="1588">
              <a:solidFill>
                <a:srgbClr val="00B05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7" name="Freeform 86"/>
            <p:cNvSpPr>
              <a:spLocks/>
            </p:cNvSpPr>
            <p:nvPr/>
          </p:nvSpPr>
          <p:spPr bwMode="auto">
            <a:xfrm>
              <a:off x="1347788" y="2501900"/>
              <a:ext cx="103188" cy="103187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09 w 129"/>
                <a:gd name="T9" fmla="*/ 109 h 128"/>
                <a:gd name="T10" fmla="*/ 100 w 129"/>
                <a:gd name="T11" fmla="*/ 117 h 128"/>
                <a:gd name="T12" fmla="*/ 88 w 129"/>
                <a:gd name="T13" fmla="*/ 123 h 128"/>
                <a:gd name="T14" fmla="*/ 77 w 129"/>
                <a:gd name="T15" fmla="*/ 126 h 128"/>
                <a:gd name="T16" fmla="*/ 63 w 129"/>
                <a:gd name="T17" fmla="*/ 128 h 128"/>
                <a:gd name="T18" fmla="*/ 50 w 129"/>
                <a:gd name="T19" fmla="*/ 126 h 128"/>
                <a:gd name="T20" fmla="*/ 38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9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9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8 w 129"/>
                <a:gd name="T45" fmla="*/ 4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4 h 128"/>
                <a:gd name="T54" fmla="*/ 100 w 129"/>
                <a:gd name="T55" fmla="*/ 9 h 128"/>
                <a:gd name="T56" fmla="*/ 109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8" name="Freeform 87"/>
            <p:cNvSpPr>
              <a:spLocks/>
            </p:cNvSpPr>
            <p:nvPr/>
          </p:nvSpPr>
          <p:spPr bwMode="auto">
            <a:xfrm>
              <a:off x="1347788" y="2501900"/>
              <a:ext cx="103188" cy="103187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09 w 129"/>
                <a:gd name="T9" fmla="*/ 109 h 128"/>
                <a:gd name="T10" fmla="*/ 100 w 129"/>
                <a:gd name="T11" fmla="*/ 117 h 128"/>
                <a:gd name="T12" fmla="*/ 88 w 129"/>
                <a:gd name="T13" fmla="*/ 123 h 128"/>
                <a:gd name="T14" fmla="*/ 77 w 129"/>
                <a:gd name="T15" fmla="*/ 126 h 128"/>
                <a:gd name="T16" fmla="*/ 63 w 129"/>
                <a:gd name="T17" fmla="*/ 128 h 128"/>
                <a:gd name="T18" fmla="*/ 50 w 129"/>
                <a:gd name="T19" fmla="*/ 126 h 128"/>
                <a:gd name="T20" fmla="*/ 38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9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9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8 w 129"/>
                <a:gd name="T45" fmla="*/ 4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4 h 128"/>
                <a:gd name="T54" fmla="*/ 100 w 129"/>
                <a:gd name="T55" fmla="*/ 9 h 128"/>
                <a:gd name="T56" fmla="*/ 109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39" name="Freeform 88"/>
            <p:cNvSpPr>
              <a:spLocks/>
            </p:cNvSpPr>
            <p:nvPr/>
          </p:nvSpPr>
          <p:spPr bwMode="auto">
            <a:xfrm>
              <a:off x="1747838" y="2498725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0" name="Freeform 89"/>
            <p:cNvSpPr>
              <a:spLocks/>
            </p:cNvSpPr>
            <p:nvPr/>
          </p:nvSpPr>
          <p:spPr bwMode="auto">
            <a:xfrm>
              <a:off x="1747838" y="2498725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1" name="Freeform 90"/>
            <p:cNvSpPr>
              <a:spLocks/>
            </p:cNvSpPr>
            <p:nvPr/>
          </p:nvSpPr>
          <p:spPr bwMode="auto">
            <a:xfrm>
              <a:off x="2146300" y="2085975"/>
              <a:ext cx="101600" cy="103187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8 w 129"/>
                <a:gd name="T13" fmla="*/ 123 h 128"/>
                <a:gd name="T14" fmla="*/ 77 w 129"/>
                <a:gd name="T15" fmla="*/ 126 h 128"/>
                <a:gd name="T16" fmla="*/ 63 w 129"/>
                <a:gd name="T17" fmla="*/ 128 h 128"/>
                <a:gd name="T18" fmla="*/ 50 w 129"/>
                <a:gd name="T19" fmla="*/ 126 h 128"/>
                <a:gd name="T20" fmla="*/ 39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2" name="Freeform 91"/>
            <p:cNvSpPr>
              <a:spLocks/>
            </p:cNvSpPr>
            <p:nvPr/>
          </p:nvSpPr>
          <p:spPr bwMode="auto">
            <a:xfrm>
              <a:off x="2146300" y="2085975"/>
              <a:ext cx="101600" cy="103187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8 w 129"/>
                <a:gd name="T13" fmla="*/ 123 h 128"/>
                <a:gd name="T14" fmla="*/ 77 w 129"/>
                <a:gd name="T15" fmla="*/ 126 h 128"/>
                <a:gd name="T16" fmla="*/ 63 w 129"/>
                <a:gd name="T17" fmla="*/ 128 h 128"/>
                <a:gd name="T18" fmla="*/ 50 w 129"/>
                <a:gd name="T19" fmla="*/ 126 h 128"/>
                <a:gd name="T20" fmla="*/ 39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3" name="Freeform 92"/>
            <p:cNvSpPr>
              <a:spLocks/>
            </p:cNvSpPr>
            <p:nvPr/>
          </p:nvSpPr>
          <p:spPr bwMode="auto">
            <a:xfrm>
              <a:off x="2544763" y="1895475"/>
              <a:ext cx="101600" cy="103187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4" name="Freeform 93"/>
            <p:cNvSpPr>
              <a:spLocks/>
            </p:cNvSpPr>
            <p:nvPr/>
          </p:nvSpPr>
          <p:spPr bwMode="auto">
            <a:xfrm>
              <a:off x="2544763" y="1895475"/>
              <a:ext cx="101600" cy="103187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5" name="Freeform 94"/>
            <p:cNvSpPr>
              <a:spLocks/>
            </p:cNvSpPr>
            <p:nvPr/>
          </p:nvSpPr>
          <p:spPr bwMode="auto">
            <a:xfrm>
              <a:off x="2944813" y="1960562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6" name="Freeform 95"/>
            <p:cNvSpPr>
              <a:spLocks/>
            </p:cNvSpPr>
            <p:nvPr/>
          </p:nvSpPr>
          <p:spPr bwMode="auto">
            <a:xfrm>
              <a:off x="2944813" y="1960562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7" name="Freeform 96"/>
            <p:cNvSpPr>
              <a:spLocks/>
            </p:cNvSpPr>
            <p:nvPr/>
          </p:nvSpPr>
          <p:spPr bwMode="auto">
            <a:xfrm>
              <a:off x="3341688" y="1928812"/>
              <a:ext cx="103188" cy="103187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8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8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8" name="Freeform 97"/>
            <p:cNvSpPr>
              <a:spLocks/>
            </p:cNvSpPr>
            <p:nvPr/>
          </p:nvSpPr>
          <p:spPr bwMode="auto">
            <a:xfrm>
              <a:off x="3341688" y="1928812"/>
              <a:ext cx="103188" cy="103187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8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8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49" name="Freeform 98"/>
            <p:cNvSpPr>
              <a:spLocks/>
            </p:cNvSpPr>
            <p:nvPr/>
          </p:nvSpPr>
          <p:spPr bwMode="auto">
            <a:xfrm>
              <a:off x="3741738" y="2268537"/>
              <a:ext cx="101600" cy="101600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49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10 h 129"/>
                <a:gd name="T44" fmla="*/ 38 w 128"/>
                <a:gd name="T45" fmla="*/ 4 h 129"/>
                <a:gd name="T46" fmla="*/ 49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9"/>
                  </a:lnTo>
                  <a:lnTo>
                    <a:pt x="126" y="50"/>
                  </a:lnTo>
                  <a:lnTo>
                    <a:pt x="128" y="6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0" name="Freeform 99"/>
            <p:cNvSpPr>
              <a:spLocks/>
            </p:cNvSpPr>
            <p:nvPr/>
          </p:nvSpPr>
          <p:spPr bwMode="auto">
            <a:xfrm>
              <a:off x="3741738" y="2268537"/>
              <a:ext cx="101600" cy="101600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49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10 h 129"/>
                <a:gd name="T44" fmla="*/ 38 w 128"/>
                <a:gd name="T45" fmla="*/ 4 h 129"/>
                <a:gd name="T46" fmla="*/ 49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9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1" name="Freeform 100"/>
            <p:cNvSpPr>
              <a:spLocks/>
            </p:cNvSpPr>
            <p:nvPr/>
          </p:nvSpPr>
          <p:spPr bwMode="auto">
            <a:xfrm>
              <a:off x="4140200" y="2279650"/>
              <a:ext cx="103188" cy="103187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6 h 128"/>
                <a:gd name="T4" fmla="*/ 122 w 128"/>
                <a:gd name="T5" fmla="*/ 88 h 128"/>
                <a:gd name="T6" fmla="*/ 117 w 128"/>
                <a:gd name="T7" fmla="*/ 99 h 128"/>
                <a:gd name="T8" fmla="*/ 109 w 128"/>
                <a:gd name="T9" fmla="*/ 109 h 128"/>
                <a:gd name="T10" fmla="*/ 99 w 128"/>
                <a:gd name="T11" fmla="*/ 117 h 128"/>
                <a:gd name="T12" fmla="*/ 88 w 128"/>
                <a:gd name="T13" fmla="*/ 122 h 128"/>
                <a:gd name="T14" fmla="*/ 76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2 h 128"/>
                <a:gd name="T22" fmla="*/ 26 w 128"/>
                <a:gd name="T23" fmla="*/ 117 h 128"/>
                <a:gd name="T24" fmla="*/ 17 w 128"/>
                <a:gd name="T25" fmla="*/ 109 h 128"/>
                <a:gd name="T26" fmla="*/ 9 w 128"/>
                <a:gd name="T27" fmla="*/ 99 h 128"/>
                <a:gd name="T28" fmla="*/ 3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49 h 128"/>
                <a:gd name="T36" fmla="*/ 3 w 128"/>
                <a:gd name="T37" fmla="*/ 38 h 128"/>
                <a:gd name="T38" fmla="*/ 9 w 128"/>
                <a:gd name="T39" fmla="*/ 26 h 128"/>
                <a:gd name="T40" fmla="*/ 17 w 128"/>
                <a:gd name="T41" fmla="*/ 17 h 128"/>
                <a:gd name="T42" fmla="*/ 26 w 128"/>
                <a:gd name="T43" fmla="*/ 9 h 128"/>
                <a:gd name="T44" fmla="*/ 38 w 128"/>
                <a:gd name="T45" fmla="*/ 3 h 128"/>
                <a:gd name="T46" fmla="*/ 50 w 128"/>
                <a:gd name="T47" fmla="*/ 0 h 128"/>
                <a:gd name="T48" fmla="*/ 63 w 128"/>
                <a:gd name="T49" fmla="*/ 0 h 128"/>
                <a:gd name="T50" fmla="*/ 76 w 128"/>
                <a:gd name="T51" fmla="*/ 0 h 128"/>
                <a:gd name="T52" fmla="*/ 88 w 128"/>
                <a:gd name="T53" fmla="*/ 3 h 128"/>
                <a:gd name="T54" fmla="*/ 99 w 128"/>
                <a:gd name="T55" fmla="*/ 9 h 128"/>
                <a:gd name="T56" fmla="*/ 109 w 128"/>
                <a:gd name="T57" fmla="*/ 17 h 128"/>
                <a:gd name="T58" fmla="*/ 117 w 128"/>
                <a:gd name="T59" fmla="*/ 26 h 128"/>
                <a:gd name="T60" fmla="*/ 122 w 128"/>
                <a:gd name="T61" fmla="*/ 38 h 128"/>
                <a:gd name="T62" fmla="*/ 126 w 128"/>
                <a:gd name="T63" fmla="*/ 49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6"/>
                  </a:lnTo>
                  <a:lnTo>
                    <a:pt x="122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3" y="38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3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6"/>
                  </a:lnTo>
                  <a:lnTo>
                    <a:pt x="122" y="38"/>
                  </a:lnTo>
                  <a:lnTo>
                    <a:pt x="126" y="49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2" name="Freeform 101"/>
            <p:cNvSpPr>
              <a:spLocks/>
            </p:cNvSpPr>
            <p:nvPr/>
          </p:nvSpPr>
          <p:spPr bwMode="auto">
            <a:xfrm>
              <a:off x="4140200" y="2279650"/>
              <a:ext cx="103188" cy="103187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6 h 128"/>
                <a:gd name="T4" fmla="*/ 122 w 128"/>
                <a:gd name="T5" fmla="*/ 88 h 128"/>
                <a:gd name="T6" fmla="*/ 117 w 128"/>
                <a:gd name="T7" fmla="*/ 99 h 128"/>
                <a:gd name="T8" fmla="*/ 109 w 128"/>
                <a:gd name="T9" fmla="*/ 109 h 128"/>
                <a:gd name="T10" fmla="*/ 99 w 128"/>
                <a:gd name="T11" fmla="*/ 117 h 128"/>
                <a:gd name="T12" fmla="*/ 88 w 128"/>
                <a:gd name="T13" fmla="*/ 122 h 128"/>
                <a:gd name="T14" fmla="*/ 76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2 h 128"/>
                <a:gd name="T22" fmla="*/ 26 w 128"/>
                <a:gd name="T23" fmla="*/ 117 h 128"/>
                <a:gd name="T24" fmla="*/ 17 w 128"/>
                <a:gd name="T25" fmla="*/ 109 h 128"/>
                <a:gd name="T26" fmla="*/ 9 w 128"/>
                <a:gd name="T27" fmla="*/ 99 h 128"/>
                <a:gd name="T28" fmla="*/ 3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49 h 128"/>
                <a:gd name="T36" fmla="*/ 3 w 128"/>
                <a:gd name="T37" fmla="*/ 38 h 128"/>
                <a:gd name="T38" fmla="*/ 9 w 128"/>
                <a:gd name="T39" fmla="*/ 26 h 128"/>
                <a:gd name="T40" fmla="*/ 17 w 128"/>
                <a:gd name="T41" fmla="*/ 17 h 128"/>
                <a:gd name="T42" fmla="*/ 26 w 128"/>
                <a:gd name="T43" fmla="*/ 9 h 128"/>
                <a:gd name="T44" fmla="*/ 38 w 128"/>
                <a:gd name="T45" fmla="*/ 3 h 128"/>
                <a:gd name="T46" fmla="*/ 50 w 128"/>
                <a:gd name="T47" fmla="*/ 0 h 128"/>
                <a:gd name="T48" fmla="*/ 63 w 128"/>
                <a:gd name="T49" fmla="*/ 0 h 128"/>
                <a:gd name="T50" fmla="*/ 76 w 128"/>
                <a:gd name="T51" fmla="*/ 0 h 128"/>
                <a:gd name="T52" fmla="*/ 88 w 128"/>
                <a:gd name="T53" fmla="*/ 3 h 128"/>
                <a:gd name="T54" fmla="*/ 99 w 128"/>
                <a:gd name="T55" fmla="*/ 9 h 128"/>
                <a:gd name="T56" fmla="*/ 109 w 128"/>
                <a:gd name="T57" fmla="*/ 17 h 128"/>
                <a:gd name="T58" fmla="*/ 117 w 128"/>
                <a:gd name="T59" fmla="*/ 26 h 128"/>
                <a:gd name="T60" fmla="*/ 122 w 128"/>
                <a:gd name="T61" fmla="*/ 38 h 128"/>
                <a:gd name="T62" fmla="*/ 126 w 128"/>
                <a:gd name="T63" fmla="*/ 49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6"/>
                  </a:lnTo>
                  <a:lnTo>
                    <a:pt x="122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3" y="38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3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6"/>
                  </a:lnTo>
                  <a:lnTo>
                    <a:pt x="122" y="38"/>
                  </a:lnTo>
                  <a:lnTo>
                    <a:pt x="126" y="49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3" name="Freeform 102"/>
            <p:cNvSpPr>
              <a:spLocks/>
            </p:cNvSpPr>
            <p:nvPr/>
          </p:nvSpPr>
          <p:spPr bwMode="auto">
            <a:xfrm>
              <a:off x="4538663" y="2528887"/>
              <a:ext cx="101600" cy="101600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3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100 w 128"/>
                <a:gd name="T11" fmla="*/ 118 h 129"/>
                <a:gd name="T12" fmla="*/ 88 w 128"/>
                <a:gd name="T13" fmla="*/ 123 h 129"/>
                <a:gd name="T14" fmla="*/ 77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8 h 129"/>
                <a:gd name="T24" fmla="*/ 17 w 128"/>
                <a:gd name="T25" fmla="*/ 110 h 129"/>
                <a:gd name="T26" fmla="*/ 9 w 128"/>
                <a:gd name="T27" fmla="*/ 100 h 129"/>
                <a:gd name="T28" fmla="*/ 4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4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7 w 128"/>
                <a:gd name="T51" fmla="*/ 0 h 129"/>
                <a:gd name="T52" fmla="*/ 88 w 128"/>
                <a:gd name="T53" fmla="*/ 4 h 129"/>
                <a:gd name="T54" fmla="*/ 100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3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8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6" y="50"/>
                  </a:lnTo>
                  <a:lnTo>
                    <a:pt x="128" y="6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4" name="Freeform 103"/>
            <p:cNvSpPr>
              <a:spLocks/>
            </p:cNvSpPr>
            <p:nvPr/>
          </p:nvSpPr>
          <p:spPr bwMode="auto">
            <a:xfrm>
              <a:off x="4538663" y="2528887"/>
              <a:ext cx="101600" cy="101600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3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100 w 128"/>
                <a:gd name="T11" fmla="*/ 118 h 129"/>
                <a:gd name="T12" fmla="*/ 88 w 128"/>
                <a:gd name="T13" fmla="*/ 123 h 129"/>
                <a:gd name="T14" fmla="*/ 77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8 h 129"/>
                <a:gd name="T24" fmla="*/ 17 w 128"/>
                <a:gd name="T25" fmla="*/ 110 h 129"/>
                <a:gd name="T26" fmla="*/ 9 w 128"/>
                <a:gd name="T27" fmla="*/ 100 h 129"/>
                <a:gd name="T28" fmla="*/ 4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4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7 w 128"/>
                <a:gd name="T51" fmla="*/ 0 h 129"/>
                <a:gd name="T52" fmla="*/ 88 w 128"/>
                <a:gd name="T53" fmla="*/ 4 h 129"/>
                <a:gd name="T54" fmla="*/ 100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3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8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5" name="Freeform 104"/>
            <p:cNvSpPr>
              <a:spLocks/>
            </p:cNvSpPr>
            <p:nvPr/>
          </p:nvSpPr>
          <p:spPr bwMode="auto">
            <a:xfrm>
              <a:off x="4937125" y="2601912"/>
              <a:ext cx="103188" cy="101600"/>
            </a:xfrm>
            <a:custGeom>
              <a:avLst/>
              <a:gdLst>
                <a:gd name="T0" fmla="*/ 128 w 128"/>
                <a:gd name="T1" fmla="*/ 63 h 128"/>
                <a:gd name="T2" fmla="*/ 127 w 128"/>
                <a:gd name="T3" fmla="*/ 76 h 128"/>
                <a:gd name="T4" fmla="*/ 123 w 128"/>
                <a:gd name="T5" fmla="*/ 88 h 128"/>
                <a:gd name="T6" fmla="*/ 117 w 128"/>
                <a:gd name="T7" fmla="*/ 99 h 128"/>
                <a:gd name="T8" fmla="*/ 109 w 128"/>
                <a:gd name="T9" fmla="*/ 109 h 128"/>
                <a:gd name="T10" fmla="*/ 100 w 128"/>
                <a:gd name="T11" fmla="*/ 117 h 128"/>
                <a:gd name="T12" fmla="*/ 88 w 128"/>
                <a:gd name="T13" fmla="*/ 122 h 128"/>
                <a:gd name="T14" fmla="*/ 77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2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99 h 128"/>
                <a:gd name="T28" fmla="*/ 4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49 h 128"/>
                <a:gd name="T36" fmla="*/ 4 w 128"/>
                <a:gd name="T37" fmla="*/ 38 h 128"/>
                <a:gd name="T38" fmla="*/ 9 w 128"/>
                <a:gd name="T39" fmla="*/ 26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3 h 128"/>
                <a:gd name="T46" fmla="*/ 50 w 128"/>
                <a:gd name="T47" fmla="*/ 0 h 128"/>
                <a:gd name="T48" fmla="*/ 63 w 128"/>
                <a:gd name="T49" fmla="*/ 0 h 128"/>
                <a:gd name="T50" fmla="*/ 77 w 128"/>
                <a:gd name="T51" fmla="*/ 0 h 128"/>
                <a:gd name="T52" fmla="*/ 88 w 128"/>
                <a:gd name="T53" fmla="*/ 3 h 128"/>
                <a:gd name="T54" fmla="*/ 100 w 128"/>
                <a:gd name="T55" fmla="*/ 9 h 128"/>
                <a:gd name="T56" fmla="*/ 109 w 128"/>
                <a:gd name="T57" fmla="*/ 17 h 128"/>
                <a:gd name="T58" fmla="*/ 117 w 128"/>
                <a:gd name="T59" fmla="*/ 26 h 128"/>
                <a:gd name="T60" fmla="*/ 123 w 128"/>
                <a:gd name="T61" fmla="*/ 38 h 128"/>
                <a:gd name="T62" fmla="*/ 127 w 128"/>
                <a:gd name="T63" fmla="*/ 49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2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3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7" y="49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6" name="Freeform 105"/>
            <p:cNvSpPr>
              <a:spLocks/>
            </p:cNvSpPr>
            <p:nvPr/>
          </p:nvSpPr>
          <p:spPr bwMode="auto">
            <a:xfrm>
              <a:off x="4937125" y="2601912"/>
              <a:ext cx="103188" cy="101600"/>
            </a:xfrm>
            <a:custGeom>
              <a:avLst/>
              <a:gdLst>
                <a:gd name="T0" fmla="*/ 128 w 128"/>
                <a:gd name="T1" fmla="*/ 63 h 128"/>
                <a:gd name="T2" fmla="*/ 127 w 128"/>
                <a:gd name="T3" fmla="*/ 76 h 128"/>
                <a:gd name="T4" fmla="*/ 123 w 128"/>
                <a:gd name="T5" fmla="*/ 88 h 128"/>
                <a:gd name="T6" fmla="*/ 117 w 128"/>
                <a:gd name="T7" fmla="*/ 99 h 128"/>
                <a:gd name="T8" fmla="*/ 109 w 128"/>
                <a:gd name="T9" fmla="*/ 109 h 128"/>
                <a:gd name="T10" fmla="*/ 100 w 128"/>
                <a:gd name="T11" fmla="*/ 117 h 128"/>
                <a:gd name="T12" fmla="*/ 88 w 128"/>
                <a:gd name="T13" fmla="*/ 122 h 128"/>
                <a:gd name="T14" fmla="*/ 77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2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99 h 128"/>
                <a:gd name="T28" fmla="*/ 4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49 h 128"/>
                <a:gd name="T36" fmla="*/ 4 w 128"/>
                <a:gd name="T37" fmla="*/ 38 h 128"/>
                <a:gd name="T38" fmla="*/ 9 w 128"/>
                <a:gd name="T39" fmla="*/ 26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3 h 128"/>
                <a:gd name="T46" fmla="*/ 50 w 128"/>
                <a:gd name="T47" fmla="*/ 0 h 128"/>
                <a:gd name="T48" fmla="*/ 63 w 128"/>
                <a:gd name="T49" fmla="*/ 0 h 128"/>
                <a:gd name="T50" fmla="*/ 77 w 128"/>
                <a:gd name="T51" fmla="*/ 0 h 128"/>
                <a:gd name="T52" fmla="*/ 88 w 128"/>
                <a:gd name="T53" fmla="*/ 3 h 128"/>
                <a:gd name="T54" fmla="*/ 100 w 128"/>
                <a:gd name="T55" fmla="*/ 9 h 128"/>
                <a:gd name="T56" fmla="*/ 109 w 128"/>
                <a:gd name="T57" fmla="*/ 17 h 128"/>
                <a:gd name="T58" fmla="*/ 117 w 128"/>
                <a:gd name="T59" fmla="*/ 26 h 128"/>
                <a:gd name="T60" fmla="*/ 123 w 128"/>
                <a:gd name="T61" fmla="*/ 38 h 128"/>
                <a:gd name="T62" fmla="*/ 127 w 128"/>
                <a:gd name="T63" fmla="*/ 49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2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3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7" y="49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7" name="Freeform 106"/>
            <p:cNvSpPr>
              <a:spLocks/>
            </p:cNvSpPr>
            <p:nvPr/>
          </p:nvSpPr>
          <p:spPr bwMode="auto">
            <a:xfrm>
              <a:off x="5337175" y="1939925"/>
              <a:ext cx="101600" cy="103187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09 w 129"/>
                <a:gd name="T9" fmla="*/ 110 h 129"/>
                <a:gd name="T10" fmla="*/ 100 w 129"/>
                <a:gd name="T11" fmla="*/ 118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8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8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8" name="Freeform 107"/>
            <p:cNvSpPr>
              <a:spLocks/>
            </p:cNvSpPr>
            <p:nvPr/>
          </p:nvSpPr>
          <p:spPr bwMode="auto">
            <a:xfrm>
              <a:off x="5337175" y="1939925"/>
              <a:ext cx="101600" cy="103187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09 w 129"/>
                <a:gd name="T9" fmla="*/ 110 h 129"/>
                <a:gd name="T10" fmla="*/ 100 w 129"/>
                <a:gd name="T11" fmla="*/ 118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8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8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59" name="Freeform 108"/>
            <p:cNvSpPr>
              <a:spLocks/>
            </p:cNvSpPr>
            <p:nvPr/>
          </p:nvSpPr>
          <p:spPr bwMode="auto">
            <a:xfrm>
              <a:off x="5735638" y="2279650"/>
              <a:ext cx="103188" cy="103187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7 w 129"/>
                <a:gd name="T7" fmla="*/ 99 h 128"/>
                <a:gd name="T8" fmla="*/ 109 w 129"/>
                <a:gd name="T9" fmla="*/ 109 h 128"/>
                <a:gd name="T10" fmla="*/ 100 w 129"/>
                <a:gd name="T11" fmla="*/ 117 h 128"/>
                <a:gd name="T12" fmla="*/ 88 w 129"/>
                <a:gd name="T13" fmla="*/ 122 h 128"/>
                <a:gd name="T14" fmla="*/ 77 w 129"/>
                <a:gd name="T15" fmla="*/ 126 h 128"/>
                <a:gd name="T16" fmla="*/ 63 w 129"/>
                <a:gd name="T17" fmla="*/ 128 h 128"/>
                <a:gd name="T18" fmla="*/ 50 w 129"/>
                <a:gd name="T19" fmla="*/ 126 h 128"/>
                <a:gd name="T20" fmla="*/ 38 w 129"/>
                <a:gd name="T21" fmla="*/ 122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99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49 h 128"/>
                <a:gd name="T36" fmla="*/ 4 w 129"/>
                <a:gd name="T37" fmla="*/ 38 h 128"/>
                <a:gd name="T38" fmla="*/ 10 w 129"/>
                <a:gd name="T39" fmla="*/ 26 h 128"/>
                <a:gd name="T40" fmla="*/ 17 w 129"/>
                <a:gd name="T41" fmla="*/ 17 h 128"/>
                <a:gd name="T42" fmla="*/ 27 w 129"/>
                <a:gd name="T43" fmla="*/ 9 h 128"/>
                <a:gd name="T44" fmla="*/ 38 w 129"/>
                <a:gd name="T45" fmla="*/ 3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3 h 128"/>
                <a:gd name="T54" fmla="*/ 100 w 129"/>
                <a:gd name="T55" fmla="*/ 9 h 128"/>
                <a:gd name="T56" fmla="*/ 109 w 129"/>
                <a:gd name="T57" fmla="*/ 17 h 128"/>
                <a:gd name="T58" fmla="*/ 117 w 129"/>
                <a:gd name="T59" fmla="*/ 26 h 128"/>
                <a:gd name="T60" fmla="*/ 123 w 129"/>
                <a:gd name="T61" fmla="*/ 38 h 128"/>
                <a:gd name="T62" fmla="*/ 127 w 129"/>
                <a:gd name="T63" fmla="*/ 49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2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3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7" y="49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0" name="Freeform 109"/>
            <p:cNvSpPr>
              <a:spLocks/>
            </p:cNvSpPr>
            <p:nvPr/>
          </p:nvSpPr>
          <p:spPr bwMode="auto">
            <a:xfrm>
              <a:off x="5735638" y="2279650"/>
              <a:ext cx="103188" cy="103187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6 h 128"/>
                <a:gd name="T4" fmla="*/ 123 w 129"/>
                <a:gd name="T5" fmla="*/ 88 h 128"/>
                <a:gd name="T6" fmla="*/ 117 w 129"/>
                <a:gd name="T7" fmla="*/ 99 h 128"/>
                <a:gd name="T8" fmla="*/ 109 w 129"/>
                <a:gd name="T9" fmla="*/ 109 h 128"/>
                <a:gd name="T10" fmla="*/ 100 w 129"/>
                <a:gd name="T11" fmla="*/ 117 h 128"/>
                <a:gd name="T12" fmla="*/ 88 w 129"/>
                <a:gd name="T13" fmla="*/ 122 h 128"/>
                <a:gd name="T14" fmla="*/ 77 w 129"/>
                <a:gd name="T15" fmla="*/ 126 h 128"/>
                <a:gd name="T16" fmla="*/ 63 w 129"/>
                <a:gd name="T17" fmla="*/ 128 h 128"/>
                <a:gd name="T18" fmla="*/ 50 w 129"/>
                <a:gd name="T19" fmla="*/ 126 h 128"/>
                <a:gd name="T20" fmla="*/ 38 w 129"/>
                <a:gd name="T21" fmla="*/ 122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99 h 128"/>
                <a:gd name="T28" fmla="*/ 4 w 129"/>
                <a:gd name="T29" fmla="*/ 88 h 128"/>
                <a:gd name="T30" fmla="*/ 0 w 129"/>
                <a:gd name="T31" fmla="*/ 76 h 128"/>
                <a:gd name="T32" fmla="*/ 0 w 129"/>
                <a:gd name="T33" fmla="*/ 63 h 128"/>
                <a:gd name="T34" fmla="*/ 0 w 129"/>
                <a:gd name="T35" fmla="*/ 49 h 128"/>
                <a:gd name="T36" fmla="*/ 4 w 129"/>
                <a:gd name="T37" fmla="*/ 38 h 128"/>
                <a:gd name="T38" fmla="*/ 10 w 129"/>
                <a:gd name="T39" fmla="*/ 26 h 128"/>
                <a:gd name="T40" fmla="*/ 17 w 129"/>
                <a:gd name="T41" fmla="*/ 17 h 128"/>
                <a:gd name="T42" fmla="*/ 27 w 129"/>
                <a:gd name="T43" fmla="*/ 9 h 128"/>
                <a:gd name="T44" fmla="*/ 38 w 129"/>
                <a:gd name="T45" fmla="*/ 3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3 h 128"/>
                <a:gd name="T54" fmla="*/ 100 w 129"/>
                <a:gd name="T55" fmla="*/ 9 h 128"/>
                <a:gd name="T56" fmla="*/ 109 w 129"/>
                <a:gd name="T57" fmla="*/ 17 h 128"/>
                <a:gd name="T58" fmla="*/ 117 w 129"/>
                <a:gd name="T59" fmla="*/ 26 h 128"/>
                <a:gd name="T60" fmla="*/ 123 w 129"/>
                <a:gd name="T61" fmla="*/ 38 h 128"/>
                <a:gd name="T62" fmla="*/ 127 w 129"/>
                <a:gd name="T63" fmla="*/ 49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2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4" y="38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3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7" y="49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1" name="Freeform 110"/>
            <p:cNvSpPr>
              <a:spLocks/>
            </p:cNvSpPr>
            <p:nvPr/>
          </p:nvSpPr>
          <p:spPr bwMode="auto">
            <a:xfrm>
              <a:off x="6134100" y="1987550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2" name="Freeform 111"/>
            <p:cNvSpPr>
              <a:spLocks/>
            </p:cNvSpPr>
            <p:nvPr/>
          </p:nvSpPr>
          <p:spPr bwMode="auto">
            <a:xfrm>
              <a:off x="6134100" y="1987550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3" name="Freeform 112"/>
            <p:cNvSpPr>
              <a:spLocks/>
            </p:cNvSpPr>
            <p:nvPr/>
          </p:nvSpPr>
          <p:spPr bwMode="auto">
            <a:xfrm>
              <a:off x="6534150" y="2700337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4" name="Freeform 113"/>
            <p:cNvSpPr>
              <a:spLocks/>
            </p:cNvSpPr>
            <p:nvPr/>
          </p:nvSpPr>
          <p:spPr bwMode="auto">
            <a:xfrm>
              <a:off x="6534150" y="2700337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5" name="Freeform 114"/>
            <p:cNvSpPr>
              <a:spLocks/>
            </p:cNvSpPr>
            <p:nvPr/>
          </p:nvSpPr>
          <p:spPr bwMode="auto">
            <a:xfrm>
              <a:off x="6932613" y="2652712"/>
              <a:ext cx="101600" cy="103187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7 h 128"/>
                <a:gd name="T16" fmla="*/ 64 w 129"/>
                <a:gd name="T17" fmla="*/ 128 h 128"/>
                <a:gd name="T18" fmla="*/ 50 w 129"/>
                <a:gd name="T19" fmla="*/ 127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8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6" name="Freeform 115"/>
            <p:cNvSpPr>
              <a:spLocks/>
            </p:cNvSpPr>
            <p:nvPr/>
          </p:nvSpPr>
          <p:spPr bwMode="auto">
            <a:xfrm>
              <a:off x="6932613" y="2652712"/>
              <a:ext cx="101600" cy="103187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7 h 128"/>
                <a:gd name="T16" fmla="*/ 64 w 129"/>
                <a:gd name="T17" fmla="*/ 128 h 128"/>
                <a:gd name="T18" fmla="*/ 50 w 129"/>
                <a:gd name="T19" fmla="*/ 127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8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7" name="Freeform 116"/>
            <p:cNvSpPr>
              <a:spLocks/>
            </p:cNvSpPr>
            <p:nvPr/>
          </p:nvSpPr>
          <p:spPr bwMode="auto">
            <a:xfrm>
              <a:off x="7331075" y="2311400"/>
              <a:ext cx="101600" cy="103187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8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7 h 128"/>
                <a:gd name="T16" fmla="*/ 64 w 129"/>
                <a:gd name="T17" fmla="*/ 128 h 128"/>
                <a:gd name="T18" fmla="*/ 50 w 129"/>
                <a:gd name="T19" fmla="*/ 127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8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8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8" name="Freeform 117"/>
            <p:cNvSpPr>
              <a:spLocks/>
            </p:cNvSpPr>
            <p:nvPr/>
          </p:nvSpPr>
          <p:spPr bwMode="auto">
            <a:xfrm>
              <a:off x="7331075" y="2311400"/>
              <a:ext cx="101600" cy="103187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8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7 h 128"/>
                <a:gd name="T16" fmla="*/ 64 w 129"/>
                <a:gd name="T17" fmla="*/ 128 h 128"/>
                <a:gd name="T18" fmla="*/ 50 w 129"/>
                <a:gd name="T19" fmla="*/ 127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8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8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69" name="Freeform 118"/>
            <p:cNvSpPr>
              <a:spLocks/>
            </p:cNvSpPr>
            <p:nvPr/>
          </p:nvSpPr>
          <p:spPr bwMode="auto">
            <a:xfrm>
              <a:off x="7729538" y="2311400"/>
              <a:ext cx="103188" cy="103187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7 h 128"/>
                <a:gd name="T4" fmla="*/ 122 w 128"/>
                <a:gd name="T5" fmla="*/ 88 h 128"/>
                <a:gd name="T6" fmla="*/ 117 w 128"/>
                <a:gd name="T7" fmla="*/ 100 h 128"/>
                <a:gd name="T8" fmla="*/ 109 w 128"/>
                <a:gd name="T9" fmla="*/ 109 h 128"/>
                <a:gd name="T10" fmla="*/ 99 w 128"/>
                <a:gd name="T11" fmla="*/ 117 h 128"/>
                <a:gd name="T12" fmla="*/ 88 w 128"/>
                <a:gd name="T13" fmla="*/ 123 h 128"/>
                <a:gd name="T14" fmla="*/ 76 w 128"/>
                <a:gd name="T15" fmla="*/ 127 h 128"/>
                <a:gd name="T16" fmla="*/ 63 w 128"/>
                <a:gd name="T17" fmla="*/ 128 h 128"/>
                <a:gd name="T18" fmla="*/ 49 w 128"/>
                <a:gd name="T19" fmla="*/ 127 h 128"/>
                <a:gd name="T20" fmla="*/ 38 w 128"/>
                <a:gd name="T21" fmla="*/ 123 h 128"/>
                <a:gd name="T22" fmla="*/ 26 w 128"/>
                <a:gd name="T23" fmla="*/ 117 h 128"/>
                <a:gd name="T24" fmla="*/ 17 w 128"/>
                <a:gd name="T25" fmla="*/ 109 h 128"/>
                <a:gd name="T26" fmla="*/ 9 w 128"/>
                <a:gd name="T27" fmla="*/ 100 h 128"/>
                <a:gd name="T28" fmla="*/ 3 w 128"/>
                <a:gd name="T29" fmla="*/ 88 h 128"/>
                <a:gd name="T30" fmla="*/ 0 w 128"/>
                <a:gd name="T31" fmla="*/ 77 h 128"/>
                <a:gd name="T32" fmla="*/ 0 w 128"/>
                <a:gd name="T33" fmla="*/ 63 h 128"/>
                <a:gd name="T34" fmla="*/ 0 w 128"/>
                <a:gd name="T35" fmla="*/ 50 h 128"/>
                <a:gd name="T36" fmla="*/ 3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6 w 128"/>
                <a:gd name="T43" fmla="*/ 9 h 128"/>
                <a:gd name="T44" fmla="*/ 38 w 128"/>
                <a:gd name="T45" fmla="*/ 4 h 128"/>
                <a:gd name="T46" fmla="*/ 49 w 128"/>
                <a:gd name="T47" fmla="*/ 0 h 128"/>
                <a:gd name="T48" fmla="*/ 63 w 128"/>
                <a:gd name="T49" fmla="*/ 0 h 128"/>
                <a:gd name="T50" fmla="*/ 76 w 128"/>
                <a:gd name="T51" fmla="*/ 0 h 128"/>
                <a:gd name="T52" fmla="*/ 88 w 128"/>
                <a:gd name="T53" fmla="*/ 4 h 128"/>
                <a:gd name="T54" fmla="*/ 99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2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8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0" name="Freeform 119"/>
            <p:cNvSpPr>
              <a:spLocks/>
            </p:cNvSpPr>
            <p:nvPr/>
          </p:nvSpPr>
          <p:spPr bwMode="auto">
            <a:xfrm>
              <a:off x="7729538" y="2311400"/>
              <a:ext cx="103188" cy="103187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7 h 128"/>
                <a:gd name="T4" fmla="*/ 122 w 128"/>
                <a:gd name="T5" fmla="*/ 88 h 128"/>
                <a:gd name="T6" fmla="*/ 117 w 128"/>
                <a:gd name="T7" fmla="*/ 100 h 128"/>
                <a:gd name="T8" fmla="*/ 109 w 128"/>
                <a:gd name="T9" fmla="*/ 109 h 128"/>
                <a:gd name="T10" fmla="*/ 99 w 128"/>
                <a:gd name="T11" fmla="*/ 117 h 128"/>
                <a:gd name="T12" fmla="*/ 88 w 128"/>
                <a:gd name="T13" fmla="*/ 123 h 128"/>
                <a:gd name="T14" fmla="*/ 76 w 128"/>
                <a:gd name="T15" fmla="*/ 127 h 128"/>
                <a:gd name="T16" fmla="*/ 63 w 128"/>
                <a:gd name="T17" fmla="*/ 128 h 128"/>
                <a:gd name="T18" fmla="*/ 49 w 128"/>
                <a:gd name="T19" fmla="*/ 127 h 128"/>
                <a:gd name="T20" fmla="*/ 38 w 128"/>
                <a:gd name="T21" fmla="*/ 123 h 128"/>
                <a:gd name="T22" fmla="*/ 26 w 128"/>
                <a:gd name="T23" fmla="*/ 117 h 128"/>
                <a:gd name="T24" fmla="*/ 17 w 128"/>
                <a:gd name="T25" fmla="*/ 109 h 128"/>
                <a:gd name="T26" fmla="*/ 9 w 128"/>
                <a:gd name="T27" fmla="*/ 100 h 128"/>
                <a:gd name="T28" fmla="*/ 3 w 128"/>
                <a:gd name="T29" fmla="*/ 88 h 128"/>
                <a:gd name="T30" fmla="*/ 0 w 128"/>
                <a:gd name="T31" fmla="*/ 77 h 128"/>
                <a:gd name="T32" fmla="*/ 0 w 128"/>
                <a:gd name="T33" fmla="*/ 63 h 128"/>
                <a:gd name="T34" fmla="*/ 0 w 128"/>
                <a:gd name="T35" fmla="*/ 50 h 128"/>
                <a:gd name="T36" fmla="*/ 3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6 w 128"/>
                <a:gd name="T43" fmla="*/ 9 h 128"/>
                <a:gd name="T44" fmla="*/ 38 w 128"/>
                <a:gd name="T45" fmla="*/ 4 h 128"/>
                <a:gd name="T46" fmla="*/ 49 w 128"/>
                <a:gd name="T47" fmla="*/ 0 h 128"/>
                <a:gd name="T48" fmla="*/ 63 w 128"/>
                <a:gd name="T49" fmla="*/ 0 h 128"/>
                <a:gd name="T50" fmla="*/ 76 w 128"/>
                <a:gd name="T51" fmla="*/ 0 h 128"/>
                <a:gd name="T52" fmla="*/ 88 w 128"/>
                <a:gd name="T53" fmla="*/ 4 h 128"/>
                <a:gd name="T54" fmla="*/ 99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2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8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1" name="Freeform 120"/>
            <p:cNvSpPr>
              <a:spLocks/>
            </p:cNvSpPr>
            <p:nvPr/>
          </p:nvSpPr>
          <p:spPr bwMode="auto">
            <a:xfrm>
              <a:off x="8129588" y="1909762"/>
              <a:ext cx="101600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2" name="Freeform 121"/>
            <p:cNvSpPr>
              <a:spLocks/>
            </p:cNvSpPr>
            <p:nvPr/>
          </p:nvSpPr>
          <p:spPr bwMode="auto">
            <a:xfrm>
              <a:off x="8129588" y="1909762"/>
              <a:ext cx="101600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3" name="Freeform 122"/>
            <p:cNvSpPr>
              <a:spLocks/>
            </p:cNvSpPr>
            <p:nvPr/>
          </p:nvSpPr>
          <p:spPr bwMode="auto">
            <a:xfrm>
              <a:off x="1371600" y="1768475"/>
              <a:ext cx="6835775" cy="993775"/>
            </a:xfrm>
            <a:custGeom>
              <a:avLst/>
              <a:gdLst>
                <a:gd name="T0" fmla="*/ 651 w 8612"/>
                <a:gd name="T1" fmla="*/ 639 h 1251"/>
                <a:gd name="T2" fmla="*/ 1115 w 8612"/>
                <a:gd name="T3" fmla="*/ 439 h 1251"/>
                <a:gd name="T4" fmla="*/ 1497 w 8612"/>
                <a:gd name="T5" fmla="*/ 193 h 1251"/>
                <a:gd name="T6" fmla="*/ 1799 w 8612"/>
                <a:gd name="T7" fmla="*/ 184 h 1251"/>
                <a:gd name="T8" fmla="*/ 2229 w 8612"/>
                <a:gd name="T9" fmla="*/ 203 h 1251"/>
                <a:gd name="T10" fmla="*/ 2651 w 8612"/>
                <a:gd name="T11" fmla="*/ 207 h 1251"/>
                <a:gd name="T12" fmla="*/ 3058 w 8612"/>
                <a:gd name="T13" fmla="*/ 355 h 1251"/>
                <a:gd name="T14" fmla="*/ 3462 w 8612"/>
                <a:gd name="T15" fmla="*/ 385 h 1251"/>
                <a:gd name="T16" fmla="*/ 3882 w 8612"/>
                <a:gd name="T17" fmla="*/ 539 h 1251"/>
                <a:gd name="T18" fmla="*/ 4251 w 8612"/>
                <a:gd name="T19" fmla="*/ 650 h 1251"/>
                <a:gd name="T20" fmla="*/ 4514 w 8612"/>
                <a:gd name="T21" fmla="*/ 641 h 1251"/>
                <a:gd name="T22" fmla="*/ 4671 w 8612"/>
                <a:gd name="T23" fmla="*/ 504 h 1251"/>
                <a:gd name="T24" fmla="*/ 4923 w 8612"/>
                <a:gd name="T25" fmla="*/ 172 h 1251"/>
                <a:gd name="T26" fmla="*/ 5126 w 8612"/>
                <a:gd name="T27" fmla="*/ 80 h 1251"/>
                <a:gd name="T28" fmla="*/ 5365 w 8612"/>
                <a:gd name="T29" fmla="*/ 226 h 1251"/>
                <a:gd name="T30" fmla="*/ 5549 w 8612"/>
                <a:gd name="T31" fmla="*/ 328 h 1251"/>
                <a:gd name="T32" fmla="*/ 5695 w 8612"/>
                <a:gd name="T33" fmla="*/ 239 h 1251"/>
                <a:gd name="T34" fmla="*/ 5939 w 8612"/>
                <a:gd name="T35" fmla="*/ 17 h 1251"/>
                <a:gd name="T36" fmla="*/ 6079 w 8612"/>
                <a:gd name="T37" fmla="*/ 17 h 1251"/>
                <a:gd name="T38" fmla="*/ 6269 w 8612"/>
                <a:gd name="T39" fmla="*/ 264 h 1251"/>
                <a:gd name="T40" fmla="*/ 6503 w 8612"/>
                <a:gd name="T41" fmla="*/ 752 h 1251"/>
                <a:gd name="T42" fmla="*/ 6749 w 8612"/>
                <a:gd name="T43" fmla="*/ 1053 h 1251"/>
                <a:gd name="T44" fmla="*/ 6939 w 8612"/>
                <a:gd name="T45" fmla="*/ 1174 h 1251"/>
                <a:gd name="T46" fmla="*/ 7079 w 8612"/>
                <a:gd name="T47" fmla="*/ 1147 h 1251"/>
                <a:gd name="T48" fmla="*/ 7242 w 8612"/>
                <a:gd name="T49" fmla="*/ 908 h 1251"/>
                <a:gd name="T50" fmla="*/ 7463 w 8612"/>
                <a:gd name="T51" fmla="*/ 504 h 1251"/>
                <a:gd name="T52" fmla="*/ 7661 w 8612"/>
                <a:gd name="T53" fmla="*/ 364 h 1251"/>
                <a:gd name="T54" fmla="*/ 7928 w 8612"/>
                <a:gd name="T55" fmla="*/ 422 h 1251"/>
                <a:gd name="T56" fmla="*/ 8091 w 8612"/>
                <a:gd name="T57" fmla="*/ 410 h 1251"/>
                <a:gd name="T58" fmla="*/ 8427 w 8612"/>
                <a:gd name="T59" fmla="*/ 143 h 1251"/>
                <a:gd name="T60" fmla="*/ 8608 w 8612"/>
                <a:gd name="T61" fmla="*/ 76 h 1251"/>
                <a:gd name="T62" fmla="*/ 8252 w 8612"/>
                <a:gd name="T63" fmla="*/ 391 h 1251"/>
                <a:gd name="T64" fmla="*/ 8012 w 8612"/>
                <a:gd name="T65" fmla="*/ 504 h 1251"/>
                <a:gd name="T66" fmla="*/ 7738 w 8612"/>
                <a:gd name="T67" fmla="*/ 437 h 1251"/>
                <a:gd name="T68" fmla="*/ 7594 w 8612"/>
                <a:gd name="T69" fmla="*/ 466 h 1251"/>
                <a:gd name="T70" fmla="*/ 7431 w 8612"/>
                <a:gd name="T71" fmla="*/ 698 h 1251"/>
                <a:gd name="T72" fmla="*/ 7208 w 8612"/>
                <a:gd name="T73" fmla="*/ 1105 h 1251"/>
                <a:gd name="T74" fmla="*/ 7010 w 8612"/>
                <a:gd name="T75" fmla="*/ 1249 h 1251"/>
                <a:gd name="T76" fmla="*/ 6814 w 8612"/>
                <a:gd name="T77" fmla="*/ 1195 h 1251"/>
                <a:gd name="T78" fmla="*/ 6522 w 8612"/>
                <a:gd name="T79" fmla="*/ 913 h 1251"/>
                <a:gd name="T80" fmla="*/ 6315 w 8612"/>
                <a:gd name="T81" fmla="*/ 525 h 1251"/>
                <a:gd name="T82" fmla="*/ 6115 w 8612"/>
                <a:gd name="T83" fmla="*/ 145 h 1251"/>
                <a:gd name="T84" fmla="*/ 6017 w 8612"/>
                <a:gd name="T85" fmla="*/ 71 h 1251"/>
                <a:gd name="T86" fmla="*/ 5885 w 8612"/>
                <a:gd name="T87" fmla="*/ 143 h 1251"/>
                <a:gd name="T88" fmla="*/ 5641 w 8612"/>
                <a:gd name="T89" fmla="*/ 374 h 1251"/>
                <a:gd name="T90" fmla="*/ 5434 w 8612"/>
                <a:gd name="T91" fmla="*/ 362 h 1251"/>
                <a:gd name="T92" fmla="*/ 5184 w 8612"/>
                <a:gd name="T93" fmla="*/ 178 h 1251"/>
                <a:gd name="T94" fmla="*/ 5046 w 8612"/>
                <a:gd name="T95" fmla="*/ 163 h 1251"/>
                <a:gd name="T96" fmla="*/ 4869 w 8612"/>
                <a:gd name="T97" fmla="*/ 353 h 1251"/>
                <a:gd name="T98" fmla="*/ 4625 w 8612"/>
                <a:gd name="T99" fmla="*/ 654 h 1251"/>
                <a:gd name="T100" fmla="*/ 4401 w 8612"/>
                <a:gd name="T101" fmla="*/ 737 h 1251"/>
                <a:gd name="T102" fmla="*/ 4013 w 8612"/>
                <a:gd name="T103" fmla="*/ 666 h 1251"/>
                <a:gd name="T104" fmla="*/ 3604 w 8612"/>
                <a:gd name="T105" fmla="*/ 491 h 1251"/>
                <a:gd name="T106" fmla="*/ 3204 w 8612"/>
                <a:gd name="T107" fmla="*/ 443 h 1251"/>
                <a:gd name="T108" fmla="*/ 2847 w 8612"/>
                <a:gd name="T109" fmla="*/ 358 h 1251"/>
                <a:gd name="T110" fmla="*/ 2454 w 8612"/>
                <a:gd name="T111" fmla="*/ 251 h 1251"/>
                <a:gd name="T112" fmla="*/ 2010 w 8612"/>
                <a:gd name="T113" fmla="*/ 289 h 1251"/>
                <a:gd name="T114" fmla="*/ 1611 w 8612"/>
                <a:gd name="T115" fmla="*/ 241 h 1251"/>
                <a:gd name="T116" fmla="*/ 1344 w 8612"/>
                <a:gd name="T117" fmla="*/ 362 h 1251"/>
                <a:gd name="T118" fmla="*/ 958 w 8612"/>
                <a:gd name="T119" fmla="*/ 602 h 1251"/>
                <a:gd name="T120" fmla="*/ 365 w 8612"/>
                <a:gd name="T121" fmla="*/ 848 h 1251"/>
                <a:gd name="T122" fmla="*/ 7 w 8612"/>
                <a:gd name="T123" fmla="*/ 959 h 1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12" h="1251">
                  <a:moveTo>
                    <a:pt x="19" y="952"/>
                  </a:moveTo>
                  <a:lnTo>
                    <a:pt x="80" y="919"/>
                  </a:lnTo>
                  <a:lnTo>
                    <a:pt x="144" y="884"/>
                  </a:lnTo>
                  <a:lnTo>
                    <a:pt x="269" y="817"/>
                  </a:lnTo>
                  <a:lnTo>
                    <a:pt x="332" y="785"/>
                  </a:lnTo>
                  <a:lnTo>
                    <a:pt x="395" y="752"/>
                  </a:lnTo>
                  <a:lnTo>
                    <a:pt x="459" y="721"/>
                  </a:lnTo>
                  <a:lnTo>
                    <a:pt x="522" y="693"/>
                  </a:lnTo>
                  <a:lnTo>
                    <a:pt x="555" y="677"/>
                  </a:lnTo>
                  <a:lnTo>
                    <a:pt x="585" y="664"/>
                  </a:lnTo>
                  <a:lnTo>
                    <a:pt x="651" y="639"/>
                  </a:lnTo>
                  <a:lnTo>
                    <a:pt x="714" y="616"/>
                  </a:lnTo>
                  <a:lnTo>
                    <a:pt x="777" y="595"/>
                  </a:lnTo>
                  <a:lnTo>
                    <a:pt x="839" y="572"/>
                  </a:lnTo>
                  <a:lnTo>
                    <a:pt x="902" y="549"/>
                  </a:lnTo>
                  <a:lnTo>
                    <a:pt x="933" y="535"/>
                  </a:lnTo>
                  <a:lnTo>
                    <a:pt x="964" y="522"/>
                  </a:lnTo>
                  <a:lnTo>
                    <a:pt x="994" y="508"/>
                  </a:lnTo>
                  <a:lnTo>
                    <a:pt x="1023" y="493"/>
                  </a:lnTo>
                  <a:lnTo>
                    <a:pt x="1054" y="478"/>
                  </a:lnTo>
                  <a:lnTo>
                    <a:pt x="1085" y="458"/>
                  </a:lnTo>
                  <a:lnTo>
                    <a:pt x="1115" y="439"/>
                  </a:lnTo>
                  <a:lnTo>
                    <a:pt x="1146" y="418"/>
                  </a:lnTo>
                  <a:lnTo>
                    <a:pt x="1177" y="397"/>
                  </a:lnTo>
                  <a:lnTo>
                    <a:pt x="1207" y="374"/>
                  </a:lnTo>
                  <a:lnTo>
                    <a:pt x="1269" y="328"/>
                  </a:lnTo>
                  <a:lnTo>
                    <a:pt x="1302" y="305"/>
                  </a:lnTo>
                  <a:lnTo>
                    <a:pt x="1334" y="284"/>
                  </a:lnTo>
                  <a:lnTo>
                    <a:pt x="1365" y="263"/>
                  </a:lnTo>
                  <a:lnTo>
                    <a:pt x="1398" y="241"/>
                  </a:lnTo>
                  <a:lnTo>
                    <a:pt x="1430" y="224"/>
                  </a:lnTo>
                  <a:lnTo>
                    <a:pt x="1465" y="209"/>
                  </a:lnTo>
                  <a:lnTo>
                    <a:pt x="1497" y="193"/>
                  </a:lnTo>
                  <a:lnTo>
                    <a:pt x="1515" y="188"/>
                  </a:lnTo>
                  <a:lnTo>
                    <a:pt x="1532" y="184"/>
                  </a:lnTo>
                  <a:lnTo>
                    <a:pt x="1549" y="178"/>
                  </a:lnTo>
                  <a:lnTo>
                    <a:pt x="1567" y="176"/>
                  </a:lnTo>
                  <a:lnTo>
                    <a:pt x="1599" y="170"/>
                  </a:lnTo>
                  <a:lnTo>
                    <a:pt x="1634" y="168"/>
                  </a:lnTo>
                  <a:lnTo>
                    <a:pt x="1668" y="168"/>
                  </a:lnTo>
                  <a:lnTo>
                    <a:pt x="1701" y="170"/>
                  </a:lnTo>
                  <a:lnTo>
                    <a:pt x="1734" y="174"/>
                  </a:lnTo>
                  <a:lnTo>
                    <a:pt x="1766" y="178"/>
                  </a:lnTo>
                  <a:lnTo>
                    <a:pt x="1799" y="184"/>
                  </a:lnTo>
                  <a:lnTo>
                    <a:pt x="1862" y="195"/>
                  </a:lnTo>
                  <a:lnTo>
                    <a:pt x="1926" y="207"/>
                  </a:lnTo>
                  <a:lnTo>
                    <a:pt x="1956" y="213"/>
                  </a:lnTo>
                  <a:lnTo>
                    <a:pt x="1985" y="216"/>
                  </a:lnTo>
                  <a:lnTo>
                    <a:pt x="2016" y="218"/>
                  </a:lnTo>
                  <a:lnTo>
                    <a:pt x="2047" y="220"/>
                  </a:lnTo>
                  <a:lnTo>
                    <a:pt x="2075" y="218"/>
                  </a:lnTo>
                  <a:lnTo>
                    <a:pt x="2106" y="216"/>
                  </a:lnTo>
                  <a:lnTo>
                    <a:pt x="2137" y="215"/>
                  </a:lnTo>
                  <a:lnTo>
                    <a:pt x="2166" y="211"/>
                  </a:lnTo>
                  <a:lnTo>
                    <a:pt x="2229" y="203"/>
                  </a:lnTo>
                  <a:lnTo>
                    <a:pt x="2290" y="195"/>
                  </a:lnTo>
                  <a:lnTo>
                    <a:pt x="2354" y="188"/>
                  </a:lnTo>
                  <a:lnTo>
                    <a:pt x="2386" y="184"/>
                  </a:lnTo>
                  <a:lnTo>
                    <a:pt x="2419" y="182"/>
                  </a:lnTo>
                  <a:lnTo>
                    <a:pt x="2452" y="180"/>
                  </a:lnTo>
                  <a:lnTo>
                    <a:pt x="2484" y="180"/>
                  </a:lnTo>
                  <a:lnTo>
                    <a:pt x="2517" y="182"/>
                  </a:lnTo>
                  <a:lnTo>
                    <a:pt x="2552" y="186"/>
                  </a:lnTo>
                  <a:lnTo>
                    <a:pt x="2584" y="191"/>
                  </a:lnTo>
                  <a:lnTo>
                    <a:pt x="2617" y="199"/>
                  </a:lnTo>
                  <a:lnTo>
                    <a:pt x="2651" y="207"/>
                  </a:lnTo>
                  <a:lnTo>
                    <a:pt x="2684" y="218"/>
                  </a:lnTo>
                  <a:lnTo>
                    <a:pt x="2715" y="230"/>
                  </a:lnTo>
                  <a:lnTo>
                    <a:pt x="2747" y="241"/>
                  </a:lnTo>
                  <a:lnTo>
                    <a:pt x="2811" y="266"/>
                  </a:lnTo>
                  <a:lnTo>
                    <a:pt x="2874" y="293"/>
                  </a:lnTo>
                  <a:lnTo>
                    <a:pt x="2907" y="305"/>
                  </a:lnTo>
                  <a:lnTo>
                    <a:pt x="2938" y="318"/>
                  </a:lnTo>
                  <a:lnTo>
                    <a:pt x="2968" y="328"/>
                  </a:lnTo>
                  <a:lnTo>
                    <a:pt x="2997" y="339"/>
                  </a:lnTo>
                  <a:lnTo>
                    <a:pt x="3028" y="347"/>
                  </a:lnTo>
                  <a:lnTo>
                    <a:pt x="3058" y="355"/>
                  </a:lnTo>
                  <a:lnTo>
                    <a:pt x="3087" y="360"/>
                  </a:lnTo>
                  <a:lnTo>
                    <a:pt x="3118" y="364"/>
                  </a:lnTo>
                  <a:lnTo>
                    <a:pt x="3149" y="368"/>
                  </a:lnTo>
                  <a:lnTo>
                    <a:pt x="3178" y="370"/>
                  </a:lnTo>
                  <a:lnTo>
                    <a:pt x="3208" y="372"/>
                  </a:lnTo>
                  <a:lnTo>
                    <a:pt x="3239" y="374"/>
                  </a:lnTo>
                  <a:lnTo>
                    <a:pt x="3302" y="376"/>
                  </a:lnTo>
                  <a:lnTo>
                    <a:pt x="3366" y="378"/>
                  </a:lnTo>
                  <a:lnTo>
                    <a:pt x="3396" y="380"/>
                  </a:lnTo>
                  <a:lnTo>
                    <a:pt x="3429" y="382"/>
                  </a:lnTo>
                  <a:lnTo>
                    <a:pt x="3462" y="385"/>
                  </a:lnTo>
                  <a:lnTo>
                    <a:pt x="3494" y="391"/>
                  </a:lnTo>
                  <a:lnTo>
                    <a:pt x="3527" y="397"/>
                  </a:lnTo>
                  <a:lnTo>
                    <a:pt x="3560" y="403"/>
                  </a:lnTo>
                  <a:lnTo>
                    <a:pt x="3592" y="412"/>
                  </a:lnTo>
                  <a:lnTo>
                    <a:pt x="3627" y="424"/>
                  </a:lnTo>
                  <a:lnTo>
                    <a:pt x="3659" y="435"/>
                  </a:lnTo>
                  <a:lnTo>
                    <a:pt x="3692" y="449"/>
                  </a:lnTo>
                  <a:lnTo>
                    <a:pt x="3723" y="464"/>
                  </a:lnTo>
                  <a:lnTo>
                    <a:pt x="3755" y="478"/>
                  </a:lnTo>
                  <a:lnTo>
                    <a:pt x="3819" y="508"/>
                  </a:lnTo>
                  <a:lnTo>
                    <a:pt x="3882" y="539"/>
                  </a:lnTo>
                  <a:lnTo>
                    <a:pt x="3913" y="552"/>
                  </a:lnTo>
                  <a:lnTo>
                    <a:pt x="3944" y="566"/>
                  </a:lnTo>
                  <a:lnTo>
                    <a:pt x="3974" y="577"/>
                  </a:lnTo>
                  <a:lnTo>
                    <a:pt x="4003" y="589"/>
                  </a:lnTo>
                  <a:lnTo>
                    <a:pt x="4034" y="598"/>
                  </a:lnTo>
                  <a:lnTo>
                    <a:pt x="4063" y="606"/>
                  </a:lnTo>
                  <a:lnTo>
                    <a:pt x="4093" y="612"/>
                  </a:lnTo>
                  <a:lnTo>
                    <a:pt x="4126" y="620"/>
                  </a:lnTo>
                  <a:lnTo>
                    <a:pt x="4189" y="637"/>
                  </a:lnTo>
                  <a:lnTo>
                    <a:pt x="4220" y="643"/>
                  </a:lnTo>
                  <a:lnTo>
                    <a:pt x="4251" y="650"/>
                  </a:lnTo>
                  <a:lnTo>
                    <a:pt x="4282" y="656"/>
                  </a:lnTo>
                  <a:lnTo>
                    <a:pt x="4310" y="660"/>
                  </a:lnTo>
                  <a:lnTo>
                    <a:pt x="4341" y="664"/>
                  </a:lnTo>
                  <a:lnTo>
                    <a:pt x="4370" y="666"/>
                  </a:lnTo>
                  <a:lnTo>
                    <a:pt x="4399" y="666"/>
                  </a:lnTo>
                  <a:lnTo>
                    <a:pt x="4429" y="662"/>
                  </a:lnTo>
                  <a:lnTo>
                    <a:pt x="4456" y="658"/>
                  </a:lnTo>
                  <a:lnTo>
                    <a:pt x="4470" y="654"/>
                  </a:lnTo>
                  <a:lnTo>
                    <a:pt x="4485" y="650"/>
                  </a:lnTo>
                  <a:lnTo>
                    <a:pt x="4499" y="646"/>
                  </a:lnTo>
                  <a:lnTo>
                    <a:pt x="4514" y="641"/>
                  </a:lnTo>
                  <a:lnTo>
                    <a:pt x="4527" y="635"/>
                  </a:lnTo>
                  <a:lnTo>
                    <a:pt x="4541" y="627"/>
                  </a:lnTo>
                  <a:lnTo>
                    <a:pt x="4554" y="620"/>
                  </a:lnTo>
                  <a:lnTo>
                    <a:pt x="4568" y="610"/>
                  </a:lnTo>
                  <a:lnTo>
                    <a:pt x="4583" y="598"/>
                  </a:lnTo>
                  <a:lnTo>
                    <a:pt x="4597" y="587"/>
                  </a:lnTo>
                  <a:lnTo>
                    <a:pt x="4610" y="572"/>
                  </a:lnTo>
                  <a:lnTo>
                    <a:pt x="4625" y="556"/>
                  </a:lnTo>
                  <a:lnTo>
                    <a:pt x="4641" y="541"/>
                  </a:lnTo>
                  <a:lnTo>
                    <a:pt x="4656" y="522"/>
                  </a:lnTo>
                  <a:lnTo>
                    <a:pt x="4671" y="504"/>
                  </a:lnTo>
                  <a:lnTo>
                    <a:pt x="4687" y="483"/>
                  </a:lnTo>
                  <a:lnTo>
                    <a:pt x="4717" y="443"/>
                  </a:lnTo>
                  <a:lnTo>
                    <a:pt x="4748" y="399"/>
                  </a:lnTo>
                  <a:lnTo>
                    <a:pt x="4779" y="355"/>
                  </a:lnTo>
                  <a:lnTo>
                    <a:pt x="4812" y="310"/>
                  </a:lnTo>
                  <a:lnTo>
                    <a:pt x="4842" y="268"/>
                  </a:lnTo>
                  <a:lnTo>
                    <a:pt x="4860" y="247"/>
                  </a:lnTo>
                  <a:lnTo>
                    <a:pt x="4875" y="226"/>
                  </a:lnTo>
                  <a:lnTo>
                    <a:pt x="4890" y="207"/>
                  </a:lnTo>
                  <a:lnTo>
                    <a:pt x="4908" y="190"/>
                  </a:lnTo>
                  <a:lnTo>
                    <a:pt x="4923" y="172"/>
                  </a:lnTo>
                  <a:lnTo>
                    <a:pt x="4940" y="155"/>
                  </a:lnTo>
                  <a:lnTo>
                    <a:pt x="4958" y="140"/>
                  </a:lnTo>
                  <a:lnTo>
                    <a:pt x="4975" y="126"/>
                  </a:lnTo>
                  <a:lnTo>
                    <a:pt x="4992" y="113"/>
                  </a:lnTo>
                  <a:lnTo>
                    <a:pt x="5009" y="101"/>
                  </a:lnTo>
                  <a:lnTo>
                    <a:pt x="5029" y="94"/>
                  </a:lnTo>
                  <a:lnTo>
                    <a:pt x="5048" y="86"/>
                  </a:lnTo>
                  <a:lnTo>
                    <a:pt x="5067" y="82"/>
                  </a:lnTo>
                  <a:lnTo>
                    <a:pt x="5088" y="78"/>
                  </a:lnTo>
                  <a:lnTo>
                    <a:pt x="5107" y="78"/>
                  </a:lnTo>
                  <a:lnTo>
                    <a:pt x="5126" y="80"/>
                  </a:lnTo>
                  <a:lnTo>
                    <a:pt x="5146" y="84"/>
                  </a:lnTo>
                  <a:lnTo>
                    <a:pt x="5165" y="90"/>
                  </a:lnTo>
                  <a:lnTo>
                    <a:pt x="5182" y="97"/>
                  </a:lnTo>
                  <a:lnTo>
                    <a:pt x="5201" y="107"/>
                  </a:lnTo>
                  <a:lnTo>
                    <a:pt x="5219" y="115"/>
                  </a:lnTo>
                  <a:lnTo>
                    <a:pt x="5234" y="126"/>
                  </a:lnTo>
                  <a:lnTo>
                    <a:pt x="5251" y="138"/>
                  </a:lnTo>
                  <a:lnTo>
                    <a:pt x="5269" y="149"/>
                  </a:lnTo>
                  <a:lnTo>
                    <a:pt x="5301" y="174"/>
                  </a:lnTo>
                  <a:lnTo>
                    <a:pt x="5334" y="199"/>
                  </a:lnTo>
                  <a:lnTo>
                    <a:pt x="5365" y="226"/>
                  </a:lnTo>
                  <a:lnTo>
                    <a:pt x="5395" y="249"/>
                  </a:lnTo>
                  <a:lnTo>
                    <a:pt x="5426" y="272"/>
                  </a:lnTo>
                  <a:lnTo>
                    <a:pt x="5441" y="284"/>
                  </a:lnTo>
                  <a:lnTo>
                    <a:pt x="5455" y="293"/>
                  </a:lnTo>
                  <a:lnTo>
                    <a:pt x="5470" y="301"/>
                  </a:lnTo>
                  <a:lnTo>
                    <a:pt x="5484" y="309"/>
                  </a:lnTo>
                  <a:lnTo>
                    <a:pt x="5499" y="314"/>
                  </a:lnTo>
                  <a:lnTo>
                    <a:pt x="5512" y="320"/>
                  </a:lnTo>
                  <a:lnTo>
                    <a:pt x="5526" y="324"/>
                  </a:lnTo>
                  <a:lnTo>
                    <a:pt x="5537" y="326"/>
                  </a:lnTo>
                  <a:lnTo>
                    <a:pt x="5549" y="328"/>
                  </a:lnTo>
                  <a:lnTo>
                    <a:pt x="5562" y="328"/>
                  </a:lnTo>
                  <a:lnTo>
                    <a:pt x="5572" y="326"/>
                  </a:lnTo>
                  <a:lnTo>
                    <a:pt x="5583" y="322"/>
                  </a:lnTo>
                  <a:lnTo>
                    <a:pt x="5597" y="316"/>
                  </a:lnTo>
                  <a:lnTo>
                    <a:pt x="5608" y="310"/>
                  </a:lnTo>
                  <a:lnTo>
                    <a:pt x="5622" y="303"/>
                  </a:lnTo>
                  <a:lnTo>
                    <a:pt x="5635" y="291"/>
                  </a:lnTo>
                  <a:lnTo>
                    <a:pt x="5651" y="282"/>
                  </a:lnTo>
                  <a:lnTo>
                    <a:pt x="5664" y="268"/>
                  </a:lnTo>
                  <a:lnTo>
                    <a:pt x="5679" y="255"/>
                  </a:lnTo>
                  <a:lnTo>
                    <a:pt x="5695" y="239"/>
                  </a:lnTo>
                  <a:lnTo>
                    <a:pt x="5726" y="209"/>
                  </a:lnTo>
                  <a:lnTo>
                    <a:pt x="5756" y="176"/>
                  </a:lnTo>
                  <a:lnTo>
                    <a:pt x="5787" y="142"/>
                  </a:lnTo>
                  <a:lnTo>
                    <a:pt x="5820" y="109"/>
                  </a:lnTo>
                  <a:lnTo>
                    <a:pt x="5835" y="94"/>
                  </a:lnTo>
                  <a:lnTo>
                    <a:pt x="5852" y="78"/>
                  </a:lnTo>
                  <a:lnTo>
                    <a:pt x="5868" y="65"/>
                  </a:lnTo>
                  <a:lnTo>
                    <a:pt x="5885" y="51"/>
                  </a:lnTo>
                  <a:lnTo>
                    <a:pt x="5902" y="38"/>
                  </a:lnTo>
                  <a:lnTo>
                    <a:pt x="5920" y="26"/>
                  </a:lnTo>
                  <a:lnTo>
                    <a:pt x="5939" y="17"/>
                  </a:lnTo>
                  <a:lnTo>
                    <a:pt x="5956" y="9"/>
                  </a:lnTo>
                  <a:lnTo>
                    <a:pt x="5975" y="3"/>
                  </a:lnTo>
                  <a:lnTo>
                    <a:pt x="5996" y="0"/>
                  </a:lnTo>
                  <a:lnTo>
                    <a:pt x="6000" y="0"/>
                  </a:lnTo>
                  <a:lnTo>
                    <a:pt x="6017" y="0"/>
                  </a:lnTo>
                  <a:lnTo>
                    <a:pt x="6021" y="0"/>
                  </a:lnTo>
                  <a:lnTo>
                    <a:pt x="6039" y="1"/>
                  </a:lnTo>
                  <a:lnTo>
                    <a:pt x="6042" y="3"/>
                  </a:lnTo>
                  <a:lnTo>
                    <a:pt x="6058" y="7"/>
                  </a:lnTo>
                  <a:lnTo>
                    <a:pt x="6064" y="9"/>
                  </a:lnTo>
                  <a:lnTo>
                    <a:pt x="6079" y="17"/>
                  </a:lnTo>
                  <a:lnTo>
                    <a:pt x="6100" y="28"/>
                  </a:lnTo>
                  <a:lnTo>
                    <a:pt x="6119" y="44"/>
                  </a:lnTo>
                  <a:lnTo>
                    <a:pt x="6136" y="61"/>
                  </a:lnTo>
                  <a:lnTo>
                    <a:pt x="6154" y="80"/>
                  </a:lnTo>
                  <a:lnTo>
                    <a:pt x="6171" y="101"/>
                  </a:lnTo>
                  <a:lnTo>
                    <a:pt x="6188" y="124"/>
                  </a:lnTo>
                  <a:lnTo>
                    <a:pt x="6204" y="149"/>
                  </a:lnTo>
                  <a:lnTo>
                    <a:pt x="6221" y="176"/>
                  </a:lnTo>
                  <a:lnTo>
                    <a:pt x="6236" y="205"/>
                  </a:lnTo>
                  <a:lnTo>
                    <a:pt x="6254" y="234"/>
                  </a:lnTo>
                  <a:lnTo>
                    <a:pt x="6269" y="264"/>
                  </a:lnTo>
                  <a:lnTo>
                    <a:pt x="6284" y="295"/>
                  </a:lnTo>
                  <a:lnTo>
                    <a:pt x="6300" y="328"/>
                  </a:lnTo>
                  <a:lnTo>
                    <a:pt x="6317" y="360"/>
                  </a:lnTo>
                  <a:lnTo>
                    <a:pt x="6348" y="428"/>
                  </a:lnTo>
                  <a:lnTo>
                    <a:pt x="6380" y="495"/>
                  </a:lnTo>
                  <a:lnTo>
                    <a:pt x="6411" y="564"/>
                  </a:lnTo>
                  <a:lnTo>
                    <a:pt x="6442" y="629"/>
                  </a:lnTo>
                  <a:lnTo>
                    <a:pt x="6457" y="662"/>
                  </a:lnTo>
                  <a:lnTo>
                    <a:pt x="6473" y="693"/>
                  </a:lnTo>
                  <a:lnTo>
                    <a:pt x="6488" y="723"/>
                  </a:lnTo>
                  <a:lnTo>
                    <a:pt x="6503" y="752"/>
                  </a:lnTo>
                  <a:lnTo>
                    <a:pt x="6519" y="779"/>
                  </a:lnTo>
                  <a:lnTo>
                    <a:pt x="6534" y="806"/>
                  </a:lnTo>
                  <a:lnTo>
                    <a:pt x="6549" y="829"/>
                  </a:lnTo>
                  <a:lnTo>
                    <a:pt x="6565" y="852"/>
                  </a:lnTo>
                  <a:lnTo>
                    <a:pt x="6580" y="871"/>
                  </a:lnTo>
                  <a:lnTo>
                    <a:pt x="6595" y="888"/>
                  </a:lnTo>
                  <a:lnTo>
                    <a:pt x="6624" y="923"/>
                  </a:lnTo>
                  <a:lnTo>
                    <a:pt x="6657" y="957"/>
                  </a:lnTo>
                  <a:lnTo>
                    <a:pt x="6688" y="992"/>
                  </a:lnTo>
                  <a:lnTo>
                    <a:pt x="6718" y="1023"/>
                  </a:lnTo>
                  <a:lnTo>
                    <a:pt x="6749" y="1053"/>
                  </a:lnTo>
                  <a:lnTo>
                    <a:pt x="6780" y="1080"/>
                  </a:lnTo>
                  <a:lnTo>
                    <a:pt x="6809" y="1105"/>
                  </a:lnTo>
                  <a:lnTo>
                    <a:pt x="6824" y="1115"/>
                  </a:lnTo>
                  <a:lnTo>
                    <a:pt x="6839" y="1126"/>
                  </a:lnTo>
                  <a:lnTo>
                    <a:pt x="6853" y="1136"/>
                  </a:lnTo>
                  <a:lnTo>
                    <a:pt x="6868" y="1146"/>
                  </a:lnTo>
                  <a:lnTo>
                    <a:pt x="6883" y="1153"/>
                  </a:lnTo>
                  <a:lnTo>
                    <a:pt x="6897" y="1159"/>
                  </a:lnTo>
                  <a:lnTo>
                    <a:pt x="6910" y="1165"/>
                  </a:lnTo>
                  <a:lnTo>
                    <a:pt x="6924" y="1171"/>
                  </a:lnTo>
                  <a:lnTo>
                    <a:pt x="6939" y="1174"/>
                  </a:lnTo>
                  <a:lnTo>
                    <a:pt x="6953" y="1178"/>
                  </a:lnTo>
                  <a:lnTo>
                    <a:pt x="6964" y="1180"/>
                  </a:lnTo>
                  <a:lnTo>
                    <a:pt x="6978" y="1180"/>
                  </a:lnTo>
                  <a:lnTo>
                    <a:pt x="6991" y="1180"/>
                  </a:lnTo>
                  <a:lnTo>
                    <a:pt x="7004" y="1178"/>
                  </a:lnTo>
                  <a:lnTo>
                    <a:pt x="7016" y="1176"/>
                  </a:lnTo>
                  <a:lnTo>
                    <a:pt x="7029" y="1174"/>
                  </a:lnTo>
                  <a:lnTo>
                    <a:pt x="7043" y="1169"/>
                  </a:lnTo>
                  <a:lnTo>
                    <a:pt x="7056" y="1163"/>
                  </a:lnTo>
                  <a:lnTo>
                    <a:pt x="7068" y="1157"/>
                  </a:lnTo>
                  <a:lnTo>
                    <a:pt x="7079" y="1147"/>
                  </a:lnTo>
                  <a:lnTo>
                    <a:pt x="7093" y="1136"/>
                  </a:lnTo>
                  <a:lnTo>
                    <a:pt x="7106" y="1121"/>
                  </a:lnTo>
                  <a:lnTo>
                    <a:pt x="7122" y="1105"/>
                  </a:lnTo>
                  <a:lnTo>
                    <a:pt x="7135" y="1086"/>
                  </a:lnTo>
                  <a:lnTo>
                    <a:pt x="7150" y="1065"/>
                  </a:lnTo>
                  <a:lnTo>
                    <a:pt x="7166" y="1042"/>
                  </a:lnTo>
                  <a:lnTo>
                    <a:pt x="7181" y="1017"/>
                  </a:lnTo>
                  <a:lnTo>
                    <a:pt x="7196" y="992"/>
                  </a:lnTo>
                  <a:lnTo>
                    <a:pt x="7212" y="965"/>
                  </a:lnTo>
                  <a:lnTo>
                    <a:pt x="7227" y="936"/>
                  </a:lnTo>
                  <a:lnTo>
                    <a:pt x="7242" y="908"/>
                  </a:lnTo>
                  <a:lnTo>
                    <a:pt x="7258" y="879"/>
                  </a:lnTo>
                  <a:lnTo>
                    <a:pt x="7289" y="817"/>
                  </a:lnTo>
                  <a:lnTo>
                    <a:pt x="7321" y="756"/>
                  </a:lnTo>
                  <a:lnTo>
                    <a:pt x="7352" y="694"/>
                  </a:lnTo>
                  <a:lnTo>
                    <a:pt x="7367" y="666"/>
                  </a:lnTo>
                  <a:lnTo>
                    <a:pt x="7385" y="635"/>
                  </a:lnTo>
                  <a:lnTo>
                    <a:pt x="7400" y="608"/>
                  </a:lnTo>
                  <a:lnTo>
                    <a:pt x="7415" y="579"/>
                  </a:lnTo>
                  <a:lnTo>
                    <a:pt x="7433" y="552"/>
                  </a:lnTo>
                  <a:lnTo>
                    <a:pt x="7448" y="527"/>
                  </a:lnTo>
                  <a:lnTo>
                    <a:pt x="7463" y="504"/>
                  </a:lnTo>
                  <a:lnTo>
                    <a:pt x="7481" y="481"/>
                  </a:lnTo>
                  <a:lnTo>
                    <a:pt x="7498" y="460"/>
                  </a:lnTo>
                  <a:lnTo>
                    <a:pt x="7515" y="443"/>
                  </a:lnTo>
                  <a:lnTo>
                    <a:pt x="7532" y="426"/>
                  </a:lnTo>
                  <a:lnTo>
                    <a:pt x="7550" y="410"/>
                  </a:lnTo>
                  <a:lnTo>
                    <a:pt x="7567" y="399"/>
                  </a:lnTo>
                  <a:lnTo>
                    <a:pt x="7586" y="387"/>
                  </a:lnTo>
                  <a:lnTo>
                    <a:pt x="7605" y="380"/>
                  </a:lnTo>
                  <a:lnTo>
                    <a:pt x="7623" y="372"/>
                  </a:lnTo>
                  <a:lnTo>
                    <a:pt x="7642" y="368"/>
                  </a:lnTo>
                  <a:lnTo>
                    <a:pt x="7661" y="364"/>
                  </a:lnTo>
                  <a:lnTo>
                    <a:pt x="7678" y="362"/>
                  </a:lnTo>
                  <a:lnTo>
                    <a:pt x="7698" y="362"/>
                  </a:lnTo>
                  <a:lnTo>
                    <a:pt x="7715" y="362"/>
                  </a:lnTo>
                  <a:lnTo>
                    <a:pt x="7732" y="364"/>
                  </a:lnTo>
                  <a:lnTo>
                    <a:pt x="7751" y="368"/>
                  </a:lnTo>
                  <a:lnTo>
                    <a:pt x="7767" y="372"/>
                  </a:lnTo>
                  <a:lnTo>
                    <a:pt x="7801" y="380"/>
                  </a:lnTo>
                  <a:lnTo>
                    <a:pt x="7834" y="391"/>
                  </a:lnTo>
                  <a:lnTo>
                    <a:pt x="7867" y="401"/>
                  </a:lnTo>
                  <a:lnTo>
                    <a:pt x="7897" y="412"/>
                  </a:lnTo>
                  <a:lnTo>
                    <a:pt x="7928" y="422"/>
                  </a:lnTo>
                  <a:lnTo>
                    <a:pt x="7957" y="428"/>
                  </a:lnTo>
                  <a:lnTo>
                    <a:pt x="7970" y="430"/>
                  </a:lnTo>
                  <a:lnTo>
                    <a:pt x="7986" y="431"/>
                  </a:lnTo>
                  <a:lnTo>
                    <a:pt x="7999" y="433"/>
                  </a:lnTo>
                  <a:lnTo>
                    <a:pt x="8012" y="433"/>
                  </a:lnTo>
                  <a:lnTo>
                    <a:pt x="8024" y="431"/>
                  </a:lnTo>
                  <a:lnTo>
                    <a:pt x="8037" y="430"/>
                  </a:lnTo>
                  <a:lnTo>
                    <a:pt x="8051" y="428"/>
                  </a:lnTo>
                  <a:lnTo>
                    <a:pt x="8064" y="422"/>
                  </a:lnTo>
                  <a:lnTo>
                    <a:pt x="8078" y="416"/>
                  </a:lnTo>
                  <a:lnTo>
                    <a:pt x="8091" y="410"/>
                  </a:lnTo>
                  <a:lnTo>
                    <a:pt x="8107" y="403"/>
                  </a:lnTo>
                  <a:lnTo>
                    <a:pt x="8120" y="395"/>
                  </a:lnTo>
                  <a:lnTo>
                    <a:pt x="8151" y="378"/>
                  </a:lnTo>
                  <a:lnTo>
                    <a:pt x="8180" y="357"/>
                  </a:lnTo>
                  <a:lnTo>
                    <a:pt x="8210" y="334"/>
                  </a:lnTo>
                  <a:lnTo>
                    <a:pt x="8241" y="310"/>
                  </a:lnTo>
                  <a:lnTo>
                    <a:pt x="8272" y="284"/>
                  </a:lnTo>
                  <a:lnTo>
                    <a:pt x="8302" y="257"/>
                  </a:lnTo>
                  <a:lnTo>
                    <a:pt x="8333" y="230"/>
                  </a:lnTo>
                  <a:lnTo>
                    <a:pt x="8364" y="201"/>
                  </a:lnTo>
                  <a:lnTo>
                    <a:pt x="8427" y="143"/>
                  </a:lnTo>
                  <a:lnTo>
                    <a:pt x="8458" y="115"/>
                  </a:lnTo>
                  <a:lnTo>
                    <a:pt x="8491" y="86"/>
                  </a:lnTo>
                  <a:lnTo>
                    <a:pt x="8523" y="59"/>
                  </a:lnTo>
                  <a:lnTo>
                    <a:pt x="8554" y="32"/>
                  </a:lnTo>
                  <a:lnTo>
                    <a:pt x="8567" y="26"/>
                  </a:lnTo>
                  <a:lnTo>
                    <a:pt x="8581" y="24"/>
                  </a:lnTo>
                  <a:lnTo>
                    <a:pt x="8594" y="28"/>
                  </a:lnTo>
                  <a:lnTo>
                    <a:pt x="8604" y="38"/>
                  </a:lnTo>
                  <a:lnTo>
                    <a:pt x="8612" y="49"/>
                  </a:lnTo>
                  <a:lnTo>
                    <a:pt x="8612" y="63"/>
                  </a:lnTo>
                  <a:lnTo>
                    <a:pt x="8608" y="76"/>
                  </a:lnTo>
                  <a:lnTo>
                    <a:pt x="8600" y="88"/>
                  </a:lnTo>
                  <a:lnTo>
                    <a:pt x="8569" y="113"/>
                  </a:lnTo>
                  <a:lnTo>
                    <a:pt x="8539" y="140"/>
                  </a:lnTo>
                  <a:lnTo>
                    <a:pt x="8506" y="167"/>
                  </a:lnTo>
                  <a:lnTo>
                    <a:pt x="8475" y="195"/>
                  </a:lnTo>
                  <a:lnTo>
                    <a:pt x="8412" y="253"/>
                  </a:lnTo>
                  <a:lnTo>
                    <a:pt x="8381" y="282"/>
                  </a:lnTo>
                  <a:lnTo>
                    <a:pt x="8349" y="310"/>
                  </a:lnTo>
                  <a:lnTo>
                    <a:pt x="8318" y="339"/>
                  </a:lnTo>
                  <a:lnTo>
                    <a:pt x="8285" y="366"/>
                  </a:lnTo>
                  <a:lnTo>
                    <a:pt x="8252" y="391"/>
                  </a:lnTo>
                  <a:lnTo>
                    <a:pt x="8220" y="416"/>
                  </a:lnTo>
                  <a:lnTo>
                    <a:pt x="8187" y="437"/>
                  </a:lnTo>
                  <a:lnTo>
                    <a:pt x="8155" y="458"/>
                  </a:lnTo>
                  <a:lnTo>
                    <a:pt x="8137" y="466"/>
                  </a:lnTo>
                  <a:lnTo>
                    <a:pt x="8120" y="476"/>
                  </a:lnTo>
                  <a:lnTo>
                    <a:pt x="8103" y="483"/>
                  </a:lnTo>
                  <a:lnTo>
                    <a:pt x="8085" y="489"/>
                  </a:lnTo>
                  <a:lnTo>
                    <a:pt x="8066" y="497"/>
                  </a:lnTo>
                  <a:lnTo>
                    <a:pt x="8049" y="501"/>
                  </a:lnTo>
                  <a:lnTo>
                    <a:pt x="8030" y="502"/>
                  </a:lnTo>
                  <a:lnTo>
                    <a:pt x="8012" y="504"/>
                  </a:lnTo>
                  <a:lnTo>
                    <a:pt x="7993" y="504"/>
                  </a:lnTo>
                  <a:lnTo>
                    <a:pt x="7976" y="502"/>
                  </a:lnTo>
                  <a:lnTo>
                    <a:pt x="7959" y="501"/>
                  </a:lnTo>
                  <a:lnTo>
                    <a:pt x="7941" y="497"/>
                  </a:lnTo>
                  <a:lnTo>
                    <a:pt x="7907" y="489"/>
                  </a:lnTo>
                  <a:lnTo>
                    <a:pt x="7874" y="479"/>
                  </a:lnTo>
                  <a:lnTo>
                    <a:pt x="7844" y="468"/>
                  </a:lnTo>
                  <a:lnTo>
                    <a:pt x="7813" y="458"/>
                  </a:lnTo>
                  <a:lnTo>
                    <a:pt x="7782" y="449"/>
                  </a:lnTo>
                  <a:lnTo>
                    <a:pt x="7753" y="441"/>
                  </a:lnTo>
                  <a:lnTo>
                    <a:pt x="7738" y="437"/>
                  </a:lnTo>
                  <a:lnTo>
                    <a:pt x="7724" y="435"/>
                  </a:lnTo>
                  <a:lnTo>
                    <a:pt x="7711" y="433"/>
                  </a:lnTo>
                  <a:lnTo>
                    <a:pt x="7698" y="433"/>
                  </a:lnTo>
                  <a:lnTo>
                    <a:pt x="7684" y="433"/>
                  </a:lnTo>
                  <a:lnTo>
                    <a:pt x="7673" y="433"/>
                  </a:lnTo>
                  <a:lnTo>
                    <a:pt x="7659" y="437"/>
                  </a:lnTo>
                  <a:lnTo>
                    <a:pt x="7646" y="439"/>
                  </a:lnTo>
                  <a:lnTo>
                    <a:pt x="7634" y="443"/>
                  </a:lnTo>
                  <a:lnTo>
                    <a:pt x="7621" y="449"/>
                  </a:lnTo>
                  <a:lnTo>
                    <a:pt x="7607" y="456"/>
                  </a:lnTo>
                  <a:lnTo>
                    <a:pt x="7594" y="466"/>
                  </a:lnTo>
                  <a:lnTo>
                    <a:pt x="7580" y="476"/>
                  </a:lnTo>
                  <a:lnTo>
                    <a:pt x="7567" y="489"/>
                  </a:lnTo>
                  <a:lnTo>
                    <a:pt x="7552" y="506"/>
                  </a:lnTo>
                  <a:lnTo>
                    <a:pt x="7538" y="524"/>
                  </a:lnTo>
                  <a:lnTo>
                    <a:pt x="7523" y="545"/>
                  </a:lnTo>
                  <a:lnTo>
                    <a:pt x="7507" y="566"/>
                  </a:lnTo>
                  <a:lnTo>
                    <a:pt x="7492" y="591"/>
                  </a:lnTo>
                  <a:lnTo>
                    <a:pt x="7477" y="616"/>
                  </a:lnTo>
                  <a:lnTo>
                    <a:pt x="7461" y="643"/>
                  </a:lnTo>
                  <a:lnTo>
                    <a:pt x="7446" y="669"/>
                  </a:lnTo>
                  <a:lnTo>
                    <a:pt x="7431" y="698"/>
                  </a:lnTo>
                  <a:lnTo>
                    <a:pt x="7415" y="727"/>
                  </a:lnTo>
                  <a:lnTo>
                    <a:pt x="7385" y="788"/>
                  </a:lnTo>
                  <a:lnTo>
                    <a:pt x="7352" y="850"/>
                  </a:lnTo>
                  <a:lnTo>
                    <a:pt x="7321" y="911"/>
                  </a:lnTo>
                  <a:lnTo>
                    <a:pt x="7306" y="942"/>
                  </a:lnTo>
                  <a:lnTo>
                    <a:pt x="7289" y="971"/>
                  </a:lnTo>
                  <a:lnTo>
                    <a:pt x="7273" y="1000"/>
                  </a:lnTo>
                  <a:lnTo>
                    <a:pt x="7258" y="1028"/>
                  </a:lnTo>
                  <a:lnTo>
                    <a:pt x="7241" y="1055"/>
                  </a:lnTo>
                  <a:lnTo>
                    <a:pt x="7225" y="1082"/>
                  </a:lnTo>
                  <a:lnTo>
                    <a:pt x="7208" y="1105"/>
                  </a:lnTo>
                  <a:lnTo>
                    <a:pt x="7193" y="1130"/>
                  </a:lnTo>
                  <a:lnTo>
                    <a:pt x="7175" y="1151"/>
                  </a:lnTo>
                  <a:lnTo>
                    <a:pt x="7158" y="1171"/>
                  </a:lnTo>
                  <a:lnTo>
                    <a:pt x="7141" y="1190"/>
                  </a:lnTo>
                  <a:lnTo>
                    <a:pt x="7122" y="1205"/>
                  </a:lnTo>
                  <a:lnTo>
                    <a:pt x="7102" y="1219"/>
                  </a:lnTo>
                  <a:lnTo>
                    <a:pt x="7083" y="1228"/>
                  </a:lnTo>
                  <a:lnTo>
                    <a:pt x="7066" y="1238"/>
                  </a:lnTo>
                  <a:lnTo>
                    <a:pt x="7047" y="1243"/>
                  </a:lnTo>
                  <a:lnTo>
                    <a:pt x="7027" y="1247"/>
                  </a:lnTo>
                  <a:lnTo>
                    <a:pt x="7010" y="1249"/>
                  </a:lnTo>
                  <a:lnTo>
                    <a:pt x="6991" y="1251"/>
                  </a:lnTo>
                  <a:lnTo>
                    <a:pt x="6972" y="1251"/>
                  </a:lnTo>
                  <a:lnTo>
                    <a:pt x="6954" y="1249"/>
                  </a:lnTo>
                  <a:lnTo>
                    <a:pt x="6935" y="1247"/>
                  </a:lnTo>
                  <a:lnTo>
                    <a:pt x="6918" y="1242"/>
                  </a:lnTo>
                  <a:lnTo>
                    <a:pt x="6901" y="1238"/>
                  </a:lnTo>
                  <a:lnTo>
                    <a:pt x="6883" y="1230"/>
                  </a:lnTo>
                  <a:lnTo>
                    <a:pt x="6866" y="1222"/>
                  </a:lnTo>
                  <a:lnTo>
                    <a:pt x="6849" y="1215"/>
                  </a:lnTo>
                  <a:lnTo>
                    <a:pt x="6832" y="1205"/>
                  </a:lnTo>
                  <a:lnTo>
                    <a:pt x="6814" y="1195"/>
                  </a:lnTo>
                  <a:lnTo>
                    <a:pt x="6797" y="1184"/>
                  </a:lnTo>
                  <a:lnTo>
                    <a:pt x="6782" y="1172"/>
                  </a:lnTo>
                  <a:lnTo>
                    <a:pt x="6764" y="1159"/>
                  </a:lnTo>
                  <a:lnTo>
                    <a:pt x="6732" y="1132"/>
                  </a:lnTo>
                  <a:lnTo>
                    <a:pt x="6699" y="1103"/>
                  </a:lnTo>
                  <a:lnTo>
                    <a:pt x="6666" y="1073"/>
                  </a:lnTo>
                  <a:lnTo>
                    <a:pt x="6636" y="1040"/>
                  </a:lnTo>
                  <a:lnTo>
                    <a:pt x="6603" y="1005"/>
                  </a:lnTo>
                  <a:lnTo>
                    <a:pt x="6572" y="971"/>
                  </a:lnTo>
                  <a:lnTo>
                    <a:pt x="6540" y="934"/>
                  </a:lnTo>
                  <a:lnTo>
                    <a:pt x="6522" y="913"/>
                  </a:lnTo>
                  <a:lnTo>
                    <a:pt x="6507" y="890"/>
                  </a:lnTo>
                  <a:lnTo>
                    <a:pt x="6490" y="867"/>
                  </a:lnTo>
                  <a:lnTo>
                    <a:pt x="6474" y="840"/>
                  </a:lnTo>
                  <a:lnTo>
                    <a:pt x="6457" y="813"/>
                  </a:lnTo>
                  <a:lnTo>
                    <a:pt x="6442" y="785"/>
                  </a:lnTo>
                  <a:lnTo>
                    <a:pt x="6426" y="756"/>
                  </a:lnTo>
                  <a:lnTo>
                    <a:pt x="6409" y="725"/>
                  </a:lnTo>
                  <a:lnTo>
                    <a:pt x="6394" y="693"/>
                  </a:lnTo>
                  <a:lnTo>
                    <a:pt x="6378" y="660"/>
                  </a:lnTo>
                  <a:lnTo>
                    <a:pt x="6346" y="593"/>
                  </a:lnTo>
                  <a:lnTo>
                    <a:pt x="6315" y="525"/>
                  </a:lnTo>
                  <a:lnTo>
                    <a:pt x="6284" y="458"/>
                  </a:lnTo>
                  <a:lnTo>
                    <a:pt x="6252" y="391"/>
                  </a:lnTo>
                  <a:lnTo>
                    <a:pt x="6236" y="358"/>
                  </a:lnTo>
                  <a:lnTo>
                    <a:pt x="6221" y="328"/>
                  </a:lnTo>
                  <a:lnTo>
                    <a:pt x="6206" y="297"/>
                  </a:lnTo>
                  <a:lnTo>
                    <a:pt x="6190" y="268"/>
                  </a:lnTo>
                  <a:lnTo>
                    <a:pt x="6175" y="239"/>
                  </a:lnTo>
                  <a:lnTo>
                    <a:pt x="6160" y="213"/>
                  </a:lnTo>
                  <a:lnTo>
                    <a:pt x="6144" y="190"/>
                  </a:lnTo>
                  <a:lnTo>
                    <a:pt x="6131" y="167"/>
                  </a:lnTo>
                  <a:lnTo>
                    <a:pt x="6115" y="145"/>
                  </a:lnTo>
                  <a:lnTo>
                    <a:pt x="6100" y="128"/>
                  </a:lnTo>
                  <a:lnTo>
                    <a:pt x="6087" y="111"/>
                  </a:lnTo>
                  <a:lnTo>
                    <a:pt x="6073" y="99"/>
                  </a:lnTo>
                  <a:lnTo>
                    <a:pt x="6062" y="88"/>
                  </a:lnTo>
                  <a:lnTo>
                    <a:pt x="6050" y="80"/>
                  </a:lnTo>
                  <a:lnTo>
                    <a:pt x="6035" y="72"/>
                  </a:lnTo>
                  <a:lnTo>
                    <a:pt x="6039" y="74"/>
                  </a:lnTo>
                  <a:lnTo>
                    <a:pt x="6023" y="71"/>
                  </a:lnTo>
                  <a:lnTo>
                    <a:pt x="6029" y="72"/>
                  </a:lnTo>
                  <a:lnTo>
                    <a:pt x="6014" y="71"/>
                  </a:lnTo>
                  <a:lnTo>
                    <a:pt x="6017" y="71"/>
                  </a:lnTo>
                  <a:lnTo>
                    <a:pt x="6002" y="71"/>
                  </a:lnTo>
                  <a:lnTo>
                    <a:pt x="6008" y="71"/>
                  </a:lnTo>
                  <a:lnTo>
                    <a:pt x="5996" y="72"/>
                  </a:lnTo>
                  <a:lnTo>
                    <a:pt x="5985" y="74"/>
                  </a:lnTo>
                  <a:lnTo>
                    <a:pt x="5971" y="80"/>
                  </a:lnTo>
                  <a:lnTo>
                    <a:pt x="5958" y="88"/>
                  </a:lnTo>
                  <a:lnTo>
                    <a:pt x="5944" y="95"/>
                  </a:lnTo>
                  <a:lnTo>
                    <a:pt x="5929" y="105"/>
                  </a:lnTo>
                  <a:lnTo>
                    <a:pt x="5916" y="117"/>
                  </a:lnTo>
                  <a:lnTo>
                    <a:pt x="5900" y="130"/>
                  </a:lnTo>
                  <a:lnTo>
                    <a:pt x="5885" y="143"/>
                  </a:lnTo>
                  <a:lnTo>
                    <a:pt x="5870" y="159"/>
                  </a:lnTo>
                  <a:lnTo>
                    <a:pt x="5839" y="191"/>
                  </a:lnTo>
                  <a:lnTo>
                    <a:pt x="5808" y="224"/>
                  </a:lnTo>
                  <a:lnTo>
                    <a:pt x="5775" y="259"/>
                  </a:lnTo>
                  <a:lnTo>
                    <a:pt x="5743" y="291"/>
                  </a:lnTo>
                  <a:lnTo>
                    <a:pt x="5727" y="307"/>
                  </a:lnTo>
                  <a:lnTo>
                    <a:pt x="5710" y="322"/>
                  </a:lnTo>
                  <a:lnTo>
                    <a:pt x="5693" y="337"/>
                  </a:lnTo>
                  <a:lnTo>
                    <a:pt x="5676" y="351"/>
                  </a:lnTo>
                  <a:lnTo>
                    <a:pt x="5658" y="362"/>
                  </a:lnTo>
                  <a:lnTo>
                    <a:pt x="5641" y="374"/>
                  </a:lnTo>
                  <a:lnTo>
                    <a:pt x="5622" y="383"/>
                  </a:lnTo>
                  <a:lnTo>
                    <a:pt x="5603" y="391"/>
                  </a:lnTo>
                  <a:lnTo>
                    <a:pt x="5583" y="395"/>
                  </a:lnTo>
                  <a:lnTo>
                    <a:pt x="5562" y="399"/>
                  </a:lnTo>
                  <a:lnTo>
                    <a:pt x="5543" y="399"/>
                  </a:lnTo>
                  <a:lnTo>
                    <a:pt x="5524" y="397"/>
                  </a:lnTo>
                  <a:lnTo>
                    <a:pt x="5505" y="391"/>
                  </a:lnTo>
                  <a:lnTo>
                    <a:pt x="5487" y="387"/>
                  </a:lnTo>
                  <a:lnTo>
                    <a:pt x="5468" y="380"/>
                  </a:lnTo>
                  <a:lnTo>
                    <a:pt x="5451" y="372"/>
                  </a:lnTo>
                  <a:lnTo>
                    <a:pt x="5434" y="362"/>
                  </a:lnTo>
                  <a:lnTo>
                    <a:pt x="5416" y="353"/>
                  </a:lnTo>
                  <a:lnTo>
                    <a:pt x="5401" y="341"/>
                  </a:lnTo>
                  <a:lnTo>
                    <a:pt x="5384" y="330"/>
                  </a:lnTo>
                  <a:lnTo>
                    <a:pt x="5351" y="305"/>
                  </a:lnTo>
                  <a:lnTo>
                    <a:pt x="5320" y="280"/>
                  </a:lnTo>
                  <a:lnTo>
                    <a:pt x="5288" y="255"/>
                  </a:lnTo>
                  <a:lnTo>
                    <a:pt x="5257" y="230"/>
                  </a:lnTo>
                  <a:lnTo>
                    <a:pt x="5226" y="207"/>
                  </a:lnTo>
                  <a:lnTo>
                    <a:pt x="5213" y="195"/>
                  </a:lnTo>
                  <a:lnTo>
                    <a:pt x="5198" y="186"/>
                  </a:lnTo>
                  <a:lnTo>
                    <a:pt x="5184" y="178"/>
                  </a:lnTo>
                  <a:lnTo>
                    <a:pt x="5171" y="170"/>
                  </a:lnTo>
                  <a:lnTo>
                    <a:pt x="5157" y="163"/>
                  </a:lnTo>
                  <a:lnTo>
                    <a:pt x="5144" y="159"/>
                  </a:lnTo>
                  <a:lnTo>
                    <a:pt x="5130" y="155"/>
                  </a:lnTo>
                  <a:lnTo>
                    <a:pt x="5119" y="151"/>
                  </a:lnTo>
                  <a:lnTo>
                    <a:pt x="5107" y="149"/>
                  </a:lnTo>
                  <a:lnTo>
                    <a:pt x="5094" y="149"/>
                  </a:lnTo>
                  <a:lnTo>
                    <a:pt x="5082" y="151"/>
                  </a:lnTo>
                  <a:lnTo>
                    <a:pt x="5071" y="153"/>
                  </a:lnTo>
                  <a:lnTo>
                    <a:pt x="5059" y="157"/>
                  </a:lnTo>
                  <a:lnTo>
                    <a:pt x="5046" y="163"/>
                  </a:lnTo>
                  <a:lnTo>
                    <a:pt x="5032" y="170"/>
                  </a:lnTo>
                  <a:lnTo>
                    <a:pt x="5019" y="180"/>
                  </a:lnTo>
                  <a:lnTo>
                    <a:pt x="5006" y="191"/>
                  </a:lnTo>
                  <a:lnTo>
                    <a:pt x="4990" y="205"/>
                  </a:lnTo>
                  <a:lnTo>
                    <a:pt x="4975" y="220"/>
                  </a:lnTo>
                  <a:lnTo>
                    <a:pt x="4961" y="236"/>
                  </a:lnTo>
                  <a:lnTo>
                    <a:pt x="4946" y="253"/>
                  </a:lnTo>
                  <a:lnTo>
                    <a:pt x="4931" y="272"/>
                  </a:lnTo>
                  <a:lnTo>
                    <a:pt x="4915" y="291"/>
                  </a:lnTo>
                  <a:lnTo>
                    <a:pt x="4900" y="310"/>
                  </a:lnTo>
                  <a:lnTo>
                    <a:pt x="4869" y="353"/>
                  </a:lnTo>
                  <a:lnTo>
                    <a:pt x="4837" y="397"/>
                  </a:lnTo>
                  <a:lnTo>
                    <a:pt x="4806" y="441"/>
                  </a:lnTo>
                  <a:lnTo>
                    <a:pt x="4773" y="485"/>
                  </a:lnTo>
                  <a:lnTo>
                    <a:pt x="4742" y="527"/>
                  </a:lnTo>
                  <a:lnTo>
                    <a:pt x="4725" y="549"/>
                  </a:lnTo>
                  <a:lnTo>
                    <a:pt x="4710" y="568"/>
                  </a:lnTo>
                  <a:lnTo>
                    <a:pt x="4693" y="587"/>
                  </a:lnTo>
                  <a:lnTo>
                    <a:pt x="4677" y="606"/>
                  </a:lnTo>
                  <a:lnTo>
                    <a:pt x="4660" y="623"/>
                  </a:lnTo>
                  <a:lnTo>
                    <a:pt x="4643" y="639"/>
                  </a:lnTo>
                  <a:lnTo>
                    <a:pt x="4625" y="654"/>
                  </a:lnTo>
                  <a:lnTo>
                    <a:pt x="4608" y="669"/>
                  </a:lnTo>
                  <a:lnTo>
                    <a:pt x="4591" y="681"/>
                  </a:lnTo>
                  <a:lnTo>
                    <a:pt x="4573" y="691"/>
                  </a:lnTo>
                  <a:lnTo>
                    <a:pt x="4556" y="700"/>
                  </a:lnTo>
                  <a:lnTo>
                    <a:pt x="4539" y="708"/>
                  </a:lnTo>
                  <a:lnTo>
                    <a:pt x="4522" y="714"/>
                  </a:lnTo>
                  <a:lnTo>
                    <a:pt x="4504" y="719"/>
                  </a:lnTo>
                  <a:lnTo>
                    <a:pt x="4487" y="723"/>
                  </a:lnTo>
                  <a:lnTo>
                    <a:pt x="4468" y="727"/>
                  </a:lnTo>
                  <a:lnTo>
                    <a:pt x="4435" y="733"/>
                  </a:lnTo>
                  <a:lnTo>
                    <a:pt x="4401" y="737"/>
                  </a:lnTo>
                  <a:lnTo>
                    <a:pt x="4366" y="737"/>
                  </a:lnTo>
                  <a:lnTo>
                    <a:pt x="4333" y="735"/>
                  </a:lnTo>
                  <a:lnTo>
                    <a:pt x="4301" y="731"/>
                  </a:lnTo>
                  <a:lnTo>
                    <a:pt x="4268" y="725"/>
                  </a:lnTo>
                  <a:lnTo>
                    <a:pt x="4236" y="719"/>
                  </a:lnTo>
                  <a:lnTo>
                    <a:pt x="4203" y="712"/>
                  </a:lnTo>
                  <a:lnTo>
                    <a:pt x="4172" y="704"/>
                  </a:lnTo>
                  <a:lnTo>
                    <a:pt x="4109" y="689"/>
                  </a:lnTo>
                  <a:lnTo>
                    <a:pt x="4078" y="681"/>
                  </a:lnTo>
                  <a:lnTo>
                    <a:pt x="4045" y="673"/>
                  </a:lnTo>
                  <a:lnTo>
                    <a:pt x="4013" y="666"/>
                  </a:lnTo>
                  <a:lnTo>
                    <a:pt x="3980" y="656"/>
                  </a:lnTo>
                  <a:lnTo>
                    <a:pt x="3948" y="645"/>
                  </a:lnTo>
                  <a:lnTo>
                    <a:pt x="3915" y="631"/>
                  </a:lnTo>
                  <a:lnTo>
                    <a:pt x="3882" y="618"/>
                  </a:lnTo>
                  <a:lnTo>
                    <a:pt x="3852" y="602"/>
                  </a:lnTo>
                  <a:lnTo>
                    <a:pt x="3788" y="573"/>
                  </a:lnTo>
                  <a:lnTo>
                    <a:pt x="3725" y="543"/>
                  </a:lnTo>
                  <a:lnTo>
                    <a:pt x="3694" y="529"/>
                  </a:lnTo>
                  <a:lnTo>
                    <a:pt x="3663" y="514"/>
                  </a:lnTo>
                  <a:lnTo>
                    <a:pt x="3635" y="502"/>
                  </a:lnTo>
                  <a:lnTo>
                    <a:pt x="3604" y="491"/>
                  </a:lnTo>
                  <a:lnTo>
                    <a:pt x="3573" y="481"/>
                  </a:lnTo>
                  <a:lnTo>
                    <a:pt x="3544" y="472"/>
                  </a:lnTo>
                  <a:lnTo>
                    <a:pt x="3514" y="466"/>
                  </a:lnTo>
                  <a:lnTo>
                    <a:pt x="3485" y="460"/>
                  </a:lnTo>
                  <a:lnTo>
                    <a:pt x="3454" y="456"/>
                  </a:lnTo>
                  <a:lnTo>
                    <a:pt x="3423" y="453"/>
                  </a:lnTo>
                  <a:lnTo>
                    <a:pt x="3393" y="451"/>
                  </a:lnTo>
                  <a:lnTo>
                    <a:pt x="3362" y="449"/>
                  </a:lnTo>
                  <a:lnTo>
                    <a:pt x="3300" y="447"/>
                  </a:lnTo>
                  <a:lnTo>
                    <a:pt x="3237" y="445"/>
                  </a:lnTo>
                  <a:lnTo>
                    <a:pt x="3204" y="443"/>
                  </a:lnTo>
                  <a:lnTo>
                    <a:pt x="3172" y="441"/>
                  </a:lnTo>
                  <a:lnTo>
                    <a:pt x="3139" y="439"/>
                  </a:lnTo>
                  <a:lnTo>
                    <a:pt x="3106" y="435"/>
                  </a:lnTo>
                  <a:lnTo>
                    <a:pt x="3074" y="430"/>
                  </a:lnTo>
                  <a:lnTo>
                    <a:pt x="3041" y="424"/>
                  </a:lnTo>
                  <a:lnTo>
                    <a:pt x="3009" y="416"/>
                  </a:lnTo>
                  <a:lnTo>
                    <a:pt x="2976" y="406"/>
                  </a:lnTo>
                  <a:lnTo>
                    <a:pt x="2943" y="395"/>
                  </a:lnTo>
                  <a:lnTo>
                    <a:pt x="2911" y="383"/>
                  </a:lnTo>
                  <a:lnTo>
                    <a:pt x="2880" y="372"/>
                  </a:lnTo>
                  <a:lnTo>
                    <a:pt x="2847" y="358"/>
                  </a:lnTo>
                  <a:lnTo>
                    <a:pt x="2786" y="334"/>
                  </a:lnTo>
                  <a:lnTo>
                    <a:pt x="2722" y="309"/>
                  </a:lnTo>
                  <a:lnTo>
                    <a:pt x="2692" y="297"/>
                  </a:lnTo>
                  <a:lnTo>
                    <a:pt x="2661" y="286"/>
                  </a:lnTo>
                  <a:lnTo>
                    <a:pt x="2632" y="276"/>
                  </a:lnTo>
                  <a:lnTo>
                    <a:pt x="2601" y="268"/>
                  </a:lnTo>
                  <a:lnTo>
                    <a:pt x="2573" y="261"/>
                  </a:lnTo>
                  <a:lnTo>
                    <a:pt x="2544" y="257"/>
                  </a:lnTo>
                  <a:lnTo>
                    <a:pt x="2513" y="253"/>
                  </a:lnTo>
                  <a:lnTo>
                    <a:pt x="2484" y="251"/>
                  </a:lnTo>
                  <a:lnTo>
                    <a:pt x="2454" y="251"/>
                  </a:lnTo>
                  <a:lnTo>
                    <a:pt x="2425" y="253"/>
                  </a:lnTo>
                  <a:lnTo>
                    <a:pt x="2394" y="255"/>
                  </a:lnTo>
                  <a:lnTo>
                    <a:pt x="2363" y="257"/>
                  </a:lnTo>
                  <a:lnTo>
                    <a:pt x="2300" y="264"/>
                  </a:lnTo>
                  <a:lnTo>
                    <a:pt x="2237" y="274"/>
                  </a:lnTo>
                  <a:lnTo>
                    <a:pt x="2173" y="282"/>
                  </a:lnTo>
                  <a:lnTo>
                    <a:pt x="2143" y="286"/>
                  </a:lnTo>
                  <a:lnTo>
                    <a:pt x="2110" y="287"/>
                  </a:lnTo>
                  <a:lnTo>
                    <a:pt x="2077" y="289"/>
                  </a:lnTo>
                  <a:lnTo>
                    <a:pt x="2043" y="291"/>
                  </a:lnTo>
                  <a:lnTo>
                    <a:pt x="2010" y="289"/>
                  </a:lnTo>
                  <a:lnTo>
                    <a:pt x="1977" y="286"/>
                  </a:lnTo>
                  <a:lnTo>
                    <a:pt x="1945" y="282"/>
                  </a:lnTo>
                  <a:lnTo>
                    <a:pt x="1912" y="278"/>
                  </a:lnTo>
                  <a:lnTo>
                    <a:pt x="1849" y="266"/>
                  </a:lnTo>
                  <a:lnTo>
                    <a:pt x="1787" y="255"/>
                  </a:lnTo>
                  <a:lnTo>
                    <a:pt x="1757" y="249"/>
                  </a:lnTo>
                  <a:lnTo>
                    <a:pt x="1726" y="245"/>
                  </a:lnTo>
                  <a:lnTo>
                    <a:pt x="1697" y="241"/>
                  </a:lnTo>
                  <a:lnTo>
                    <a:pt x="1668" y="239"/>
                  </a:lnTo>
                  <a:lnTo>
                    <a:pt x="1638" y="239"/>
                  </a:lnTo>
                  <a:lnTo>
                    <a:pt x="1611" y="241"/>
                  </a:lnTo>
                  <a:lnTo>
                    <a:pt x="1580" y="245"/>
                  </a:lnTo>
                  <a:lnTo>
                    <a:pt x="1567" y="247"/>
                  </a:lnTo>
                  <a:lnTo>
                    <a:pt x="1551" y="251"/>
                  </a:lnTo>
                  <a:lnTo>
                    <a:pt x="1538" y="255"/>
                  </a:lnTo>
                  <a:lnTo>
                    <a:pt x="1524" y="261"/>
                  </a:lnTo>
                  <a:lnTo>
                    <a:pt x="1495" y="272"/>
                  </a:lnTo>
                  <a:lnTo>
                    <a:pt x="1465" y="286"/>
                  </a:lnTo>
                  <a:lnTo>
                    <a:pt x="1436" y="303"/>
                  </a:lnTo>
                  <a:lnTo>
                    <a:pt x="1405" y="322"/>
                  </a:lnTo>
                  <a:lnTo>
                    <a:pt x="1375" y="341"/>
                  </a:lnTo>
                  <a:lnTo>
                    <a:pt x="1344" y="362"/>
                  </a:lnTo>
                  <a:lnTo>
                    <a:pt x="1311" y="385"/>
                  </a:lnTo>
                  <a:lnTo>
                    <a:pt x="1250" y="431"/>
                  </a:lnTo>
                  <a:lnTo>
                    <a:pt x="1217" y="454"/>
                  </a:lnTo>
                  <a:lnTo>
                    <a:pt x="1184" y="478"/>
                  </a:lnTo>
                  <a:lnTo>
                    <a:pt x="1154" y="499"/>
                  </a:lnTo>
                  <a:lnTo>
                    <a:pt x="1121" y="520"/>
                  </a:lnTo>
                  <a:lnTo>
                    <a:pt x="1088" y="539"/>
                  </a:lnTo>
                  <a:lnTo>
                    <a:pt x="1056" y="556"/>
                  </a:lnTo>
                  <a:lnTo>
                    <a:pt x="1023" y="573"/>
                  </a:lnTo>
                  <a:lnTo>
                    <a:pt x="990" y="587"/>
                  </a:lnTo>
                  <a:lnTo>
                    <a:pt x="958" y="602"/>
                  </a:lnTo>
                  <a:lnTo>
                    <a:pt x="927" y="614"/>
                  </a:lnTo>
                  <a:lnTo>
                    <a:pt x="864" y="639"/>
                  </a:lnTo>
                  <a:lnTo>
                    <a:pt x="800" y="662"/>
                  </a:lnTo>
                  <a:lnTo>
                    <a:pt x="737" y="683"/>
                  </a:lnTo>
                  <a:lnTo>
                    <a:pt x="676" y="706"/>
                  </a:lnTo>
                  <a:lnTo>
                    <a:pt x="614" y="729"/>
                  </a:lnTo>
                  <a:lnTo>
                    <a:pt x="583" y="742"/>
                  </a:lnTo>
                  <a:lnTo>
                    <a:pt x="553" y="756"/>
                  </a:lnTo>
                  <a:lnTo>
                    <a:pt x="489" y="785"/>
                  </a:lnTo>
                  <a:lnTo>
                    <a:pt x="428" y="815"/>
                  </a:lnTo>
                  <a:lnTo>
                    <a:pt x="365" y="848"/>
                  </a:lnTo>
                  <a:lnTo>
                    <a:pt x="303" y="881"/>
                  </a:lnTo>
                  <a:lnTo>
                    <a:pt x="176" y="948"/>
                  </a:lnTo>
                  <a:lnTo>
                    <a:pt x="113" y="980"/>
                  </a:lnTo>
                  <a:lnTo>
                    <a:pt x="52" y="1015"/>
                  </a:lnTo>
                  <a:lnTo>
                    <a:pt x="38" y="1019"/>
                  </a:lnTo>
                  <a:lnTo>
                    <a:pt x="25" y="1017"/>
                  </a:lnTo>
                  <a:lnTo>
                    <a:pt x="13" y="1009"/>
                  </a:lnTo>
                  <a:lnTo>
                    <a:pt x="4" y="1000"/>
                  </a:lnTo>
                  <a:lnTo>
                    <a:pt x="0" y="986"/>
                  </a:lnTo>
                  <a:lnTo>
                    <a:pt x="2" y="973"/>
                  </a:lnTo>
                  <a:lnTo>
                    <a:pt x="7" y="959"/>
                  </a:lnTo>
                  <a:lnTo>
                    <a:pt x="19" y="952"/>
                  </a:lnTo>
                  <a:lnTo>
                    <a:pt x="19" y="952"/>
                  </a:lnTo>
                  <a:close/>
                </a:path>
              </a:pathLst>
            </a:custGeom>
            <a:solidFill>
              <a:srgbClr val="7030A0"/>
            </a:solidFill>
            <a:ln w="1588">
              <a:solidFill>
                <a:srgbClr val="703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4" name="Freeform 123"/>
            <p:cNvSpPr>
              <a:spLocks/>
            </p:cNvSpPr>
            <p:nvPr/>
          </p:nvSpPr>
          <p:spPr bwMode="auto">
            <a:xfrm>
              <a:off x="1347788" y="2498725"/>
              <a:ext cx="103188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9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9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5" name="Freeform 124"/>
            <p:cNvSpPr>
              <a:spLocks/>
            </p:cNvSpPr>
            <p:nvPr/>
          </p:nvSpPr>
          <p:spPr bwMode="auto">
            <a:xfrm>
              <a:off x="1347788" y="2498725"/>
              <a:ext cx="103188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9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9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6" name="Freeform 125"/>
            <p:cNvSpPr>
              <a:spLocks/>
            </p:cNvSpPr>
            <p:nvPr/>
          </p:nvSpPr>
          <p:spPr bwMode="auto">
            <a:xfrm>
              <a:off x="1747838" y="2292350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09 w 129"/>
                <a:gd name="T9" fmla="*/ 109 h 128"/>
                <a:gd name="T10" fmla="*/ 100 w 129"/>
                <a:gd name="T11" fmla="*/ 117 h 128"/>
                <a:gd name="T12" fmla="*/ 88 w 129"/>
                <a:gd name="T13" fmla="*/ 123 h 128"/>
                <a:gd name="T14" fmla="*/ 77 w 129"/>
                <a:gd name="T15" fmla="*/ 127 h 128"/>
                <a:gd name="T16" fmla="*/ 63 w 129"/>
                <a:gd name="T17" fmla="*/ 128 h 128"/>
                <a:gd name="T18" fmla="*/ 50 w 129"/>
                <a:gd name="T19" fmla="*/ 127 h 128"/>
                <a:gd name="T20" fmla="*/ 38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8 w 129"/>
                <a:gd name="T45" fmla="*/ 4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4 h 128"/>
                <a:gd name="T54" fmla="*/ 100 w 129"/>
                <a:gd name="T55" fmla="*/ 9 h 128"/>
                <a:gd name="T56" fmla="*/ 109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8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7" name="Freeform 126"/>
            <p:cNvSpPr>
              <a:spLocks/>
            </p:cNvSpPr>
            <p:nvPr/>
          </p:nvSpPr>
          <p:spPr bwMode="auto">
            <a:xfrm>
              <a:off x="1747838" y="2292350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09 w 129"/>
                <a:gd name="T9" fmla="*/ 109 h 128"/>
                <a:gd name="T10" fmla="*/ 100 w 129"/>
                <a:gd name="T11" fmla="*/ 117 h 128"/>
                <a:gd name="T12" fmla="*/ 88 w 129"/>
                <a:gd name="T13" fmla="*/ 123 h 128"/>
                <a:gd name="T14" fmla="*/ 77 w 129"/>
                <a:gd name="T15" fmla="*/ 127 h 128"/>
                <a:gd name="T16" fmla="*/ 63 w 129"/>
                <a:gd name="T17" fmla="*/ 128 h 128"/>
                <a:gd name="T18" fmla="*/ 50 w 129"/>
                <a:gd name="T19" fmla="*/ 127 h 128"/>
                <a:gd name="T20" fmla="*/ 38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8 w 129"/>
                <a:gd name="T45" fmla="*/ 4 h 128"/>
                <a:gd name="T46" fmla="*/ 50 w 129"/>
                <a:gd name="T47" fmla="*/ 0 h 128"/>
                <a:gd name="T48" fmla="*/ 63 w 129"/>
                <a:gd name="T49" fmla="*/ 0 h 128"/>
                <a:gd name="T50" fmla="*/ 77 w 129"/>
                <a:gd name="T51" fmla="*/ 0 h 128"/>
                <a:gd name="T52" fmla="*/ 88 w 129"/>
                <a:gd name="T53" fmla="*/ 4 h 128"/>
                <a:gd name="T54" fmla="*/ 100 w 129"/>
                <a:gd name="T55" fmla="*/ 9 h 128"/>
                <a:gd name="T56" fmla="*/ 109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8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8" name="Freeform 127"/>
            <p:cNvSpPr>
              <a:spLocks/>
            </p:cNvSpPr>
            <p:nvPr/>
          </p:nvSpPr>
          <p:spPr bwMode="auto">
            <a:xfrm>
              <a:off x="2146300" y="2135187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79" name="Freeform 128"/>
            <p:cNvSpPr>
              <a:spLocks/>
            </p:cNvSpPr>
            <p:nvPr/>
          </p:nvSpPr>
          <p:spPr bwMode="auto">
            <a:xfrm>
              <a:off x="2146300" y="2135187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0" name="Freeform 129"/>
            <p:cNvSpPr>
              <a:spLocks/>
            </p:cNvSpPr>
            <p:nvPr/>
          </p:nvSpPr>
          <p:spPr bwMode="auto">
            <a:xfrm>
              <a:off x="2544763" y="1890712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1" name="Freeform 130"/>
            <p:cNvSpPr>
              <a:spLocks/>
            </p:cNvSpPr>
            <p:nvPr/>
          </p:nvSpPr>
          <p:spPr bwMode="auto">
            <a:xfrm>
              <a:off x="2544763" y="1890712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2" name="Freeform 131"/>
            <p:cNvSpPr>
              <a:spLocks/>
            </p:cNvSpPr>
            <p:nvPr/>
          </p:nvSpPr>
          <p:spPr bwMode="auto">
            <a:xfrm>
              <a:off x="2944813" y="1920875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8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8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3" name="Freeform 132"/>
            <p:cNvSpPr>
              <a:spLocks/>
            </p:cNvSpPr>
            <p:nvPr/>
          </p:nvSpPr>
          <p:spPr bwMode="auto">
            <a:xfrm>
              <a:off x="2944813" y="1920875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8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8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8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4" name="Freeform 133"/>
            <p:cNvSpPr>
              <a:spLocks/>
            </p:cNvSpPr>
            <p:nvPr/>
          </p:nvSpPr>
          <p:spPr bwMode="auto">
            <a:xfrm>
              <a:off x="3341688" y="1892300"/>
              <a:ext cx="103188" cy="103187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8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8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5" name="Freeform 134"/>
            <p:cNvSpPr>
              <a:spLocks/>
            </p:cNvSpPr>
            <p:nvPr/>
          </p:nvSpPr>
          <p:spPr bwMode="auto">
            <a:xfrm>
              <a:off x="3341688" y="1892300"/>
              <a:ext cx="103188" cy="103187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8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8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6" name="Freeform 135"/>
            <p:cNvSpPr>
              <a:spLocks/>
            </p:cNvSpPr>
            <p:nvPr/>
          </p:nvSpPr>
          <p:spPr bwMode="auto">
            <a:xfrm>
              <a:off x="3741738" y="2027237"/>
              <a:ext cx="101600" cy="101600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7 h 128"/>
                <a:gd name="T4" fmla="*/ 122 w 128"/>
                <a:gd name="T5" fmla="*/ 88 h 128"/>
                <a:gd name="T6" fmla="*/ 117 w 128"/>
                <a:gd name="T7" fmla="*/ 100 h 128"/>
                <a:gd name="T8" fmla="*/ 109 w 128"/>
                <a:gd name="T9" fmla="*/ 109 h 128"/>
                <a:gd name="T10" fmla="*/ 99 w 128"/>
                <a:gd name="T11" fmla="*/ 117 h 128"/>
                <a:gd name="T12" fmla="*/ 88 w 128"/>
                <a:gd name="T13" fmla="*/ 123 h 128"/>
                <a:gd name="T14" fmla="*/ 76 w 128"/>
                <a:gd name="T15" fmla="*/ 127 h 128"/>
                <a:gd name="T16" fmla="*/ 63 w 128"/>
                <a:gd name="T17" fmla="*/ 128 h 128"/>
                <a:gd name="T18" fmla="*/ 49 w 128"/>
                <a:gd name="T19" fmla="*/ 127 h 128"/>
                <a:gd name="T20" fmla="*/ 38 w 128"/>
                <a:gd name="T21" fmla="*/ 123 h 128"/>
                <a:gd name="T22" fmla="*/ 26 w 128"/>
                <a:gd name="T23" fmla="*/ 117 h 128"/>
                <a:gd name="T24" fmla="*/ 17 w 128"/>
                <a:gd name="T25" fmla="*/ 109 h 128"/>
                <a:gd name="T26" fmla="*/ 9 w 128"/>
                <a:gd name="T27" fmla="*/ 100 h 128"/>
                <a:gd name="T28" fmla="*/ 3 w 128"/>
                <a:gd name="T29" fmla="*/ 88 h 128"/>
                <a:gd name="T30" fmla="*/ 0 w 128"/>
                <a:gd name="T31" fmla="*/ 77 h 128"/>
                <a:gd name="T32" fmla="*/ 0 w 128"/>
                <a:gd name="T33" fmla="*/ 63 h 128"/>
                <a:gd name="T34" fmla="*/ 0 w 128"/>
                <a:gd name="T35" fmla="*/ 50 h 128"/>
                <a:gd name="T36" fmla="*/ 3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6 w 128"/>
                <a:gd name="T43" fmla="*/ 9 h 128"/>
                <a:gd name="T44" fmla="*/ 38 w 128"/>
                <a:gd name="T45" fmla="*/ 4 h 128"/>
                <a:gd name="T46" fmla="*/ 49 w 128"/>
                <a:gd name="T47" fmla="*/ 0 h 128"/>
                <a:gd name="T48" fmla="*/ 63 w 128"/>
                <a:gd name="T49" fmla="*/ 0 h 128"/>
                <a:gd name="T50" fmla="*/ 76 w 128"/>
                <a:gd name="T51" fmla="*/ 0 h 128"/>
                <a:gd name="T52" fmla="*/ 88 w 128"/>
                <a:gd name="T53" fmla="*/ 4 h 128"/>
                <a:gd name="T54" fmla="*/ 99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2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8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7" name="Freeform 136"/>
            <p:cNvSpPr>
              <a:spLocks/>
            </p:cNvSpPr>
            <p:nvPr/>
          </p:nvSpPr>
          <p:spPr bwMode="auto">
            <a:xfrm>
              <a:off x="3741738" y="2027237"/>
              <a:ext cx="101600" cy="101600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7 h 128"/>
                <a:gd name="T4" fmla="*/ 122 w 128"/>
                <a:gd name="T5" fmla="*/ 88 h 128"/>
                <a:gd name="T6" fmla="*/ 117 w 128"/>
                <a:gd name="T7" fmla="*/ 100 h 128"/>
                <a:gd name="T8" fmla="*/ 109 w 128"/>
                <a:gd name="T9" fmla="*/ 109 h 128"/>
                <a:gd name="T10" fmla="*/ 99 w 128"/>
                <a:gd name="T11" fmla="*/ 117 h 128"/>
                <a:gd name="T12" fmla="*/ 88 w 128"/>
                <a:gd name="T13" fmla="*/ 123 h 128"/>
                <a:gd name="T14" fmla="*/ 76 w 128"/>
                <a:gd name="T15" fmla="*/ 127 h 128"/>
                <a:gd name="T16" fmla="*/ 63 w 128"/>
                <a:gd name="T17" fmla="*/ 128 h 128"/>
                <a:gd name="T18" fmla="*/ 49 w 128"/>
                <a:gd name="T19" fmla="*/ 127 h 128"/>
                <a:gd name="T20" fmla="*/ 38 w 128"/>
                <a:gd name="T21" fmla="*/ 123 h 128"/>
                <a:gd name="T22" fmla="*/ 26 w 128"/>
                <a:gd name="T23" fmla="*/ 117 h 128"/>
                <a:gd name="T24" fmla="*/ 17 w 128"/>
                <a:gd name="T25" fmla="*/ 109 h 128"/>
                <a:gd name="T26" fmla="*/ 9 w 128"/>
                <a:gd name="T27" fmla="*/ 100 h 128"/>
                <a:gd name="T28" fmla="*/ 3 w 128"/>
                <a:gd name="T29" fmla="*/ 88 h 128"/>
                <a:gd name="T30" fmla="*/ 0 w 128"/>
                <a:gd name="T31" fmla="*/ 77 h 128"/>
                <a:gd name="T32" fmla="*/ 0 w 128"/>
                <a:gd name="T33" fmla="*/ 63 h 128"/>
                <a:gd name="T34" fmla="*/ 0 w 128"/>
                <a:gd name="T35" fmla="*/ 50 h 128"/>
                <a:gd name="T36" fmla="*/ 3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6 w 128"/>
                <a:gd name="T43" fmla="*/ 9 h 128"/>
                <a:gd name="T44" fmla="*/ 38 w 128"/>
                <a:gd name="T45" fmla="*/ 4 h 128"/>
                <a:gd name="T46" fmla="*/ 49 w 128"/>
                <a:gd name="T47" fmla="*/ 0 h 128"/>
                <a:gd name="T48" fmla="*/ 63 w 128"/>
                <a:gd name="T49" fmla="*/ 0 h 128"/>
                <a:gd name="T50" fmla="*/ 76 w 128"/>
                <a:gd name="T51" fmla="*/ 0 h 128"/>
                <a:gd name="T52" fmla="*/ 88 w 128"/>
                <a:gd name="T53" fmla="*/ 4 h 128"/>
                <a:gd name="T54" fmla="*/ 99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2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8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8" name="Freeform 137"/>
            <p:cNvSpPr>
              <a:spLocks/>
            </p:cNvSpPr>
            <p:nvPr/>
          </p:nvSpPr>
          <p:spPr bwMode="auto">
            <a:xfrm>
              <a:off x="4140200" y="2065337"/>
              <a:ext cx="103188" cy="101600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7 h 128"/>
                <a:gd name="T4" fmla="*/ 122 w 128"/>
                <a:gd name="T5" fmla="*/ 88 h 128"/>
                <a:gd name="T6" fmla="*/ 117 w 128"/>
                <a:gd name="T7" fmla="*/ 100 h 128"/>
                <a:gd name="T8" fmla="*/ 109 w 128"/>
                <a:gd name="T9" fmla="*/ 109 h 128"/>
                <a:gd name="T10" fmla="*/ 99 w 128"/>
                <a:gd name="T11" fmla="*/ 117 h 128"/>
                <a:gd name="T12" fmla="*/ 88 w 128"/>
                <a:gd name="T13" fmla="*/ 123 h 128"/>
                <a:gd name="T14" fmla="*/ 76 w 128"/>
                <a:gd name="T15" fmla="*/ 127 h 128"/>
                <a:gd name="T16" fmla="*/ 63 w 128"/>
                <a:gd name="T17" fmla="*/ 128 h 128"/>
                <a:gd name="T18" fmla="*/ 50 w 128"/>
                <a:gd name="T19" fmla="*/ 127 h 128"/>
                <a:gd name="T20" fmla="*/ 38 w 128"/>
                <a:gd name="T21" fmla="*/ 123 h 128"/>
                <a:gd name="T22" fmla="*/ 26 w 128"/>
                <a:gd name="T23" fmla="*/ 117 h 128"/>
                <a:gd name="T24" fmla="*/ 17 w 128"/>
                <a:gd name="T25" fmla="*/ 109 h 128"/>
                <a:gd name="T26" fmla="*/ 9 w 128"/>
                <a:gd name="T27" fmla="*/ 100 h 128"/>
                <a:gd name="T28" fmla="*/ 3 w 128"/>
                <a:gd name="T29" fmla="*/ 88 h 128"/>
                <a:gd name="T30" fmla="*/ 0 w 128"/>
                <a:gd name="T31" fmla="*/ 77 h 128"/>
                <a:gd name="T32" fmla="*/ 0 w 128"/>
                <a:gd name="T33" fmla="*/ 63 h 128"/>
                <a:gd name="T34" fmla="*/ 0 w 128"/>
                <a:gd name="T35" fmla="*/ 50 h 128"/>
                <a:gd name="T36" fmla="*/ 3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6 w 128"/>
                <a:gd name="T43" fmla="*/ 9 h 128"/>
                <a:gd name="T44" fmla="*/ 38 w 128"/>
                <a:gd name="T45" fmla="*/ 4 h 128"/>
                <a:gd name="T46" fmla="*/ 50 w 128"/>
                <a:gd name="T47" fmla="*/ 0 h 128"/>
                <a:gd name="T48" fmla="*/ 63 w 128"/>
                <a:gd name="T49" fmla="*/ 0 h 128"/>
                <a:gd name="T50" fmla="*/ 76 w 128"/>
                <a:gd name="T51" fmla="*/ 0 h 128"/>
                <a:gd name="T52" fmla="*/ 88 w 128"/>
                <a:gd name="T53" fmla="*/ 4 h 128"/>
                <a:gd name="T54" fmla="*/ 99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2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8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89" name="Freeform 138"/>
            <p:cNvSpPr>
              <a:spLocks/>
            </p:cNvSpPr>
            <p:nvPr/>
          </p:nvSpPr>
          <p:spPr bwMode="auto">
            <a:xfrm>
              <a:off x="4140200" y="2065337"/>
              <a:ext cx="103188" cy="101600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7 h 128"/>
                <a:gd name="T4" fmla="*/ 122 w 128"/>
                <a:gd name="T5" fmla="*/ 88 h 128"/>
                <a:gd name="T6" fmla="*/ 117 w 128"/>
                <a:gd name="T7" fmla="*/ 100 h 128"/>
                <a:gd name="T8" fmla="*/ 109 w 128"/>
                <a:gd name="T9" fmla="*/ 109 h 128"/>
                <a:gd name="T10" fmla="*/ 99 w 128"/>
                <a:gd name="T11" fmla="*/ 117 h 128"/>
                <a:gd name="T12" fmla="*/ 88 w 128"/>
                <a:gd name="T13" fmla="*/ 123 h 128"/>
                <a:gd name="T14" fmla="*/ 76 w 128"/>
                <a:gd name="T15" fmla="*/ 127 h 128"/>
                <a:gd name="T16" fmla="*/ 63 w 128"/>
                <a:gd name="T17" fmla="*/ 128 h 128"/>
                <a:gd name="T18" fmla="*/ 50 w 128"/>
                <a:gd name="T19" fmla="*/ 127 h 128"/>
                <a:gd name="T20" fmla="*/ 38 w 128"/>
                <a:gd name="T21" fmla="*/ 123 h 128"/>
                <a:gd name="T22" fmla="*/ 26 w 128"/>
                <a:gd name="T23" fmla="*/ 117 h 128"/>
                <a:gd name="T24" fmla="*/ 17 w 128"/>
                <a:gd name="T25" fmla="*/ 109 h 128"/>
                <a:gd name="T26" fmla="*/ 9 w 128"/>
                <a:gd name="T27" fmla="*/ 100 h 128"/>
                <a:gd name="T28" fmla="*/ 3 w 128"/>
                <a:gd name="T29" fmla="*/ 88 h 128"/>
                <a:gd name="T30" fmla="*/ 0 w 128"/>
                <a:gd name="T31" fmla="*/ 77 h 128"/>
                <a:gd name="T32" fmla="*/ 0 w 128"/>
                <a:gd name="T33" fmla="*/ 63 h 128"/>
                <a:gd name="T34" fmla="*/ 0 w 128"/>
                <a:gd name="T35" fmla="*/ 50 h 128"/>
                <a:gd name="T36" fmla="*/ 3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6 w 128"/>
                <a:gd name="T43" fmla="*/ 9 h 128"/>
                <a:gd name="T44" fmla="*/ 38 w 128"/>
                <a:gd name="T45" fmla="*/ 4 h 128"/>
                <a:gd name="T46" fmla="*/ 50 w 128"/>
                <a:gd name="T47" fmla="*/ 0 h 128"/>
                <a:gd name="T48" fmla="*/ 63 w 128"/>
                <a:gd name="T49" fmla="*/ 0 h 128"/>
                <a:gd name="T50" fmla="*/ 76 w 128"/>
                <a:gd name="T51" fmla="*/ 0 h 128"/>
                <a:gd name="T52" fmla="*/ 88 w 128"/>
                <a:gd name="T53" fmla="*/ 4 h 128"/>
                <a:gd name="T54" fmla="*/ 99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2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8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0" name="Freeform 139"/>
            <p:cNvSpPr>
              <a:spLocks/>
            </p:cNvSpPr>
            <p:nvPr/>
          </p:nvSpPr>
          <p:spPr bwMode="auto">
            <a:xfrm>
              <a:off x="4538663" y="2225675"/>
              <a:ext cx="101600" cy="101600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3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100 w 128"/>
                <a:gd name="T11" fmla="*/ 118 h 129"/>
                <a:gd name="T12" fmla="*/ 88 w 128"/>
                <a:gd name="T13" fmla="*/ 123 h 129"/>
                <a:gd name="T14" fmla="*/ 77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8 h 129"/>
                <a:gd name="T24" fmla="*/ 17 w 128"/>
                <a:gd name="T25" fmla="*/ 110 h 129"/>
                <a:gd name="T26" fmla="*/ 9 w 128"/>
                <a:gd name="T27" fmla="*/ 100 h 129"/>
                <a:gd name="T28" fmla="*/ 4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4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7 w 128"/>
                <a:gd name="T51" fmla="*/ 0 h 129"/>
                <a:gd name="T52" fmla="*/ 88 w 128"/>
                <a:gd name="T53" fmla="*/ 4 h 129"/>
                <a:gd name="T54" fmla="*/ 100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3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8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6" y="50"/>
                  </a:lnTo>
                  <a:lnTo>
                    <a:pt x="128" y="6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1" name="Freeform 140"/>
            <p:cNvSpPr>
              <a:spLocks/>
            </p:cNvSpPr>
            <p:nvPr/>
          </p:nvSpPr>
          <p:spPr bwMode="auto">
            <a:xfrm>
              <a:off x="4538663" y="2225675"/>
              <a:ext cx="101600" cy="101600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3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100 w 128"/>
                <a:gd name="T11" fmla="*/ 118 h 129"/>
                <a:gd name="T12" fmla="*/ 88 w 128"/>
                <a:gd name="T13" fmla="*/ 123 h 129"/>
                <a:gd name="T14" fmla="*/ 77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8 h 129"/>
                <a:gd name="T24" fmla="*/ 17 w 128"/>
                <a:gd name="T25" fmla="*/ 110 h 129"/>
                <a:gd name="T26" fmla="*/ 9 w 128"/>
                <a:gd name="T27" fmla="*/ 100 h 129"/>
                <a:gd name="T28" fmla="*/ 4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4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7 w 128"/>
                <a:gd name="T51" fmla="*/ 0 h 129"/>
                <a:gd name="T52" fmla="*/ 88 w 128"/>
                <a:gd name="T53" fmla="*/ 4 h 129"/>
                <a:gd name="T54" fmla="*/ 100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3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8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8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2" name="Freeform 141"/>
            <p:cNvSpPr>
              <a:spLocks/>
            </p:cNvSpPr>
            <p:nvPr/>
          </p:nvSpPr>
          <p:spPr bwMode="auto">
            <a:xfrm>
              <a:off x="4937125" y="2239962"/>
              <a:ext cx="103188" cy="103187"/>
            </a:xfrm>
            <a:custGeom>
              <a:avLst/>
              <a:gdLst>
                <a:gd name="T0" fmla="*/ 128 w 128"/>
                <a:gd name="T1" fmla="*/ 63 h 128"/>
                <a:gd name="T2" fmla="*/ 127 w 128"/>
                <a:gd name="T3" fmla="*/ 76 h 128"/>
                <a:gd name="T4" fmla="*/ 123 w 128"/>
                <a:gd name="T5" fmla="*/ 88 h 128"/>
                <a:gd name="T6" fmla="*/ 117 w 128"/>
                <a:gd name="T7" fmla="*/ 99 h 128"/>
                <a:gd name="T8" fmla="*/ 109 w 128"/>
                <a:gd name="T9" fmla="*/ 109 h 128"/>
                <a:gd name="T10" fmla="*/ 100 w 128"/>
                <a:gd name="T11" fmla="*/ 117 h 128"/>
                <a:gd name="T12" fmla="*/ 88 w 128"/>
                <a:gd name="T13" fmla="*/ 122 h 128"/>
                <a:gd name="T14" fmla="*/ 77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2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99 h 128"/>
                <a:gd name="T28" fmla="*/ 4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50 h 128"/>
                <a:gd name="T36" fmla="*/ 4 w 128"/>
                <a:gd name="T37" fmla="*/ 38 h 128"/>
                <a:gd name="T38" fmla="*/ 9 w 128"/>
                <a:gd name="T39" fmla="*/ 26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3 h 128"/>
                <a:gd name="T46" fmla="*/ 50 w 128"/>
                <a:gd name="T47" fmla="*/ 0 h 128"/>
                <a:gd name="T48" fmla="*/ 63 w 128"/>
                <a:gd name="T49" fmla="*/ 0 h 128"/>
                <a:gd name="T50" fmla="*/ 77 w 128"/>
                <a:gd name="T51" fmla="*/ 0 h 128"/>
                <a:gd name="T52" fmla="*/ 88 w 128"/>
                <a:gd name="T53" fmla="*/ 3 h 128"/>
                <a:gd name="T54" fmla="*/ 100 w 128"/>
                <a:gd name="T55" fmla="*/ 9 h 128"/>
                <a:gd name="T56" fmla="*/ 109 w 128"/>
                <a:gd name="T57" fmla="*/ 17 h 128"/>
                <a:gd name="T58" fmla="*/ 117 w 128"/>
                <a:gd name="T59" fmla="*/ 26 h 128"/>
                <a:gd name="T60" fmla="*/ 123 w 128"/>
                <a:gd name="T61" fmla="*/ 38 h 128"/>
                <a:gd name="T62" fmla="*/ 127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2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3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3" name="Freeform 142"/>
            <p:cNvSpPr>
              <a:spLocks/>
            </p:cNvSpPr>
            <p:nvPr/>
          </p:nvSpPr>
          <p:spPr bwMode="auto">
            <a:xfrm>
              <a:off x="4937125" y="2239962"/>
              <a:ext cx="103188" cy="103187"/>
            </a:xfrm>
            <a:custGeom>
              <a:avLst/>
              <a:gdLst>
                <a:gd name="T0" fmla="*/ 128 w 128"/>
                <a:gd name="T1" fmla="*/ 63 h 128"/>
                <a:gd name="T2" fmla="*/ 127 w 128"/>
                <a:gd name="T3" fmla="*/ 76 h 128"/>
                <a:gd name="T4" fmla="*/ 123 w 128"/>
                <a:gd name="T5" fmla="*/ 88 h 128"/>
                <a:gd name="T6" fmla="*/ 117 w 128"/>
                <a:gd name="T7" fmla="*/ 99 h 128"/>
                <a:gd name="T8" fmla="*/ 109 w 128"/>
                <a:gd name="T9" fmla="*/ 109 h 128"/>
                <a:gd name="T10" fmla="*/ 100 w 128"/>
                <a:gd name="T11" fmla="*/ 117 h 128"/>
                <a:gd name="T12" fmla="*/ 88 w 128"/>
                <a:gd name="T13" fmla="*/ 122 h 128"/>
                <a:gd name="T14" fmla="*/ 77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2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99 h 128"/>
                <a:gd name="T28" fmla="*/ 4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50 h 128"/>
                <a:gd name="T36" fmla="*/ 4 w 128"/>
                <a:gd name="T37" fmla="*/ 38 h 128"/>
                <a:gd name="T38" fmla="*/ 9 w 128"/>
                <a:gd name="T39" fmla="*/ 26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3 h 128"/>
                <a:gd name="T46" fmla="*/ 50 w 128"/>
                <a:gd name="T47" fmla="*/ 0 h 128"/>
                <a:gd name="T48" fmla="*/ 63 w 128"/>
                <a:gd name="T49" fmla="*/ 0 h 128"/>
                <a:gd name="T50" fmla="*/ 77 w 128"/>
                <a:gd name="T51" fmla="*/ 0 h 128"/>
                <a:gd name="T52" fmla="*/ 88 w 128"/>
                <a:gd name="T53" fmla="*/ 3 h 128"/>
                <a:gd name="T54" fmla="*/ 100 w 128"/>
                <a:gd name="T55" fmla="*/ 9 h 128"/>
                <a:gd name="T56" fmla="*/ 109 w 128"/>
                <a:gd name="T57" fmla="*/ 17 h 128"/>
                <a:gd name="T58" fmla="*/ 117 w 128"/>
                <a:gd name="T59" fmla="*/ 26 h 128"/>
                <a:gd name="T60" fmla="*/ 123 w 128"/>
                <a:gd name="T61" fmla="*/ 38 h 128"/>
                <a:gd name="T62" fmla="*/ 127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7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2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3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4" name="Freeform 143"/>
            <p:cNvSpPr>
              <a:spLocks/>
            </p:cNvSpPr>
            <p:nvPr/>
          </p:nvSpPr>
          <p:spPr bwMode="auto">
            <a:xfrm>
              <a:off x="5337175" y="1812925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5" name="Freeform 144"/>
            <p:cNvSpPr>
              <a:spLocks/>
            </p:cNvSpPr>
            <p:nvPr/>
          </p:nvSpPr>
          <p:spPr bwMode="auto">
            <a:xfrm>
              <a:off x="5337175" y="1812925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6" name="Freeform 145"/>
            <p:cNvSpPr>
              <a:spLocks/>
            </p:cNvSpPr>
            <p:nvPr/>
          </p:nvSpPr>
          <p:spPr bwMode="auto">
            <a:xfrm>
              <a:off x="5735638" y="2005012"/>
              <a:ext cx="103188" cy="103187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7" name="Freeform 146"/>
            <p:cNvSpPr>
              <a:spLocks/>
            </p:cNvSpPr>
            <p:nvPr/>
          </p:nvSpPr>
          <p:spPr bwMode="auto">
            <a:xfrm>
              <a:off x="5735638" y="2005012"/>
              <a:ext cx="103188" cy="103187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8" name="Freeform 147"/>
            <p:cNvSpPr>
              <a:spLocks/>
            </p:cNvSpPr>
            <p:nvPr/>
          </p:nvSpPr>
          <p:spPr bwMode="auto">
            <a:xfrm>
              <a:off x="6134100" y="1755775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99" name="Freeform 148"/>
            <p:cNvSpPr>
              <a:spLocks/>
            </p:cNvSpPr>
            <p:nvPr/>
          </p:nvSpPr>
          <p:spPr bwMode="auto">
            <a:xfrm>
              <a:off x="6134100" y="1755775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0" name="Freeform 149"/>
            <p:cNvSpPr>
              <a:spLocks/>
            </p:cNvSpPr>
            <p:nvPr/>
          </p:nvSpPr>
          <p:spPr bwMode="auto">
            <a:xfrm>
              <a:off x="6534150" y="2441575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1" name="Freeform 150"/>
            <p:cNvSpPr>
              <a:spLocks/>
            </p:cNvSpPr>
            <p:nvPr/>
          </p:nvSpPr>
          <p:spPr bwMode="auto">
            <a:xfrm>
              <a:off x="6534150" y="2441575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2" name="Freeform 151"/>
            <p:cNvSpPr>
              <a:spLocks/>
            </p:cNvSpPr>
            <p:nvPr/>
          </p:nvSpPr>
          <p:spPr bwMode="auto">
            <a:xfrm>
              <a:off x="6932613" y="2667000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3" name="Freeform 152"/>
            <p:cNvSpPr>
              <a:spLocks/>
            </p:cNvSpPr>
            <p:nvPr/>
          </p:nvSpPr>
          <p:spPr bwMode="auto">
            <a:xfrm>
              <a:off x="6932613" y="2667000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4" name="Freeform 153"/>
            <p:cNvSpPr>
              <a:spLocks/>
            </p:cNvSpPr>
            <p:nvPr/>
          </p:nvSpPr>
          <p:spPr bwMode="auto">
            <a:xfrm>
              <a:off x="7331075" y="2065337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8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7 h 128"/>
                <a:gd name="T16" fmla="*/ 64 w 129"/>
                <a:gd name="T17" fmla="*/ 128 h 128"/>
                <a:gd name="T18" fmla="*/ 50 w 129"/>
                <a:gd name="T19" fmla="*/ 127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8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8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5" name="Freeform 154"/>
            <p:cNvSpPr>
              <a:spLocks/>
            </p:cNvSpPr>
            <p:nvPr/>
          </p:nvSpPr>
          <p:spPr bwMode="auto">
            <a:xfrm>
              <a:off x="7331075" y="2065337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8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7 h 128"/>
                <a:gd name="T16" fmla="*/ 64 w 129"/>
                <a:gd name="T17" fmla="*/ 128 h 128"/>
                <a:gd name="T18" fmla="*/ 50 w 129"/>
                <a:gd name="T19" fmla="*/ 127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8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8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6" name="Freeform 155"/>
            <p:cNvSpPr>
              <a:spLocks/>
            </p:cNvSpPr>
            <p:nvPr/>
          </p:nvSpPr>
          <p:spPr bwMode="auto">
            <a:xfrm>
              <a:off x="7729538" y="2081212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49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10 h 129"/>
                <a:gd name="T44" fmla="*/ 38 w 128"/>
                <a:gd name="T45" fmla="*/ 4 h 129"/>
                <a:gd name="T46" fmla="*/ 49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7" name="Freeform 156"/>
            <p:cNvSpPr>
              <a:spLocks/>
            </p:cNvSpPr>
            <p:nvPr/>
          </p:nvSpPr>
          <p:spPr bwMode="auto">
            <a:xfrm>
              <a:off x="7729538" y="2081212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6 w 128"/>
                <a:gd name="T3" fmla="*/ 77 h 129"/>
                <a:gd name="T4" fmla="*/ 122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49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3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3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6 w 128"/>
                <a:gd name="T43" fmla="*/ 10 h 129"/>
                <a:gd name="T44" fmla="*/ 38 w 128"/>
                <a:gd name="T45" fmla="*/ 4 h 129"/>
                <a:gd name="T46" fmla="*/ 49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2 w 128"/>
                <a:gd name="T61" fmla="*/ 38 h 129"/>
                <a:gd name="T62" fmla="*/ 126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8" name="Freeform 157"/>
            <p:cNvSpPr>
              <a:spLocks/>
            </p:cNvSpPr>
            <p:nvPr/>
          </p:nvSpPr>
          <p:spPr bwMode="auto">
            <a:xfrm>
              <a:off x="8129588" y="1765300"/>
              <a:ext cx="101600" cy="101600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6 h 128"/>
                <a:gd name="T4" fmla="*/ 123 w 128"/>
                <a:gd name="T5" fmla="*/ 88 h 128"/>
                <a:gd name="T6" fmla="*/ 117 w 128"/>
                <a:gd name="T7" fmla="*/ 99 h 128"/>
                <a:gd name="T8" fmla="*/ 109 w 128"/>
                <a:gd name="T9" fmla="*/ 109 h 128"/>
                <a:gd name="T10" fmla="*/ 99 w 128"/>
                <a:gd name="T11" fmla="*/ 117 h 128"/>
                <a:gd name="T12" fmla="*/ 88 w 128"/>
                <a:gd name="T13" fmla="*/ 123 h 128"/>
                <a:gd name="T14" fmla="*/ 76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3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99 h 128"/>
                <a:gd name="T28" fmla="*/ 3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50 h 128"/>
                <a:gd name="T36" fmla="*/ 3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4 h 128"/>
                <a:gd name="T46" fmla="*/ 50 w 128"/>
                <a:gd name="T47" fmla="*/ 0 h 128"/>
                <a:gd name="T48" fmla="*/ 63 w 128"/>
                <a:gd name="T49" fmla="*/ 0 h 128"/>
                <a:gd name="T50" fmla="*/ 76 w 128"/>
                <a:gd name="T51" fmla="*/ 0 h 128"/>
                <a:gd name="T52" fmla="*/ 88 w 128"/>
                <a:gd name="T53" fmla="*/ 4 h 128"/>
                <a:gd name="T54" fmla="*/ 99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3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09" name="Freeform 158"/>
            <p:cNvSpPr>
              <a:spLocks/>
            </p:cNvSpPr>
            <p:nvPr/>
          </p:nvSpPr>
          <p:spPr bwMode="auto">
            <a:xfrm>
              <a:off x="8129588" y="1765300"/>
              <a:ext cx="101600" cy="101600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6 h 128"/>
                <a:gd name="T4" fmla="*/ 123 w 128"/>
                <a:gd name="T5" fmla="*/ 88 h 128"/>
                <a:gd name="T6" fmla="*/ 117 w 128"/>
                <a:gd name="T7" fmla="*/ 99 h 128"/>
                <a:gd name="T8" fmla="*/ 109 w 128"/>
                <a:gd name="T9" fmla="*/ 109 h 128"/>
                <a:gd name="T10" fmla="*/ 99 w 128"/>
                <a:gd name="T11" fmla="*/ 117 h 128"/>
                <a:gd name="T12" fmla="*/ 88 w 128"/>
                <a:gd name="T13" fmla="*/ 123 h 128"/>
                <a:gd name="T14" fmla="*/ 76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3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99 h 128"/>
                <a:gd name="T28" fmla="*/ 3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50 h 128"/>
                <a:gd name="T36" fmla="*/ 3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4 h 128"/>
                <a:gd name="T46" fmla="*/ 50 w 128"/>
                <a:gd name="T47" fmla="*/ 0 h 128"/>
                <a:gd name="T48" fmla="*/ 63 w 128"/>
                <a:gd name="T49" fmla="*/ 0 h 128"/>
                <a:gd name="T50" fmla="*/ 76 w 128"/>
                <a:gd name="T51" fmla="*/ 0 h 128"/>
                <a:gd name="T52" fmla="*/ 88 w 128"/>
                <a:gd name="T53" fmla="*/ 4 h 128"/>
                <a:gd name="T54" fmla="*/ 99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3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0" name="Freeform 159"/>
            <p:cNvSpPr>
              <a:spLocks/>
            </p:cNvSpPr>
            <p:nvPr/>
          </p:nvSpPr>
          <p:spPr bwMode="auto">
            <a:xfrm>
              <a:off x="1371600" y="2074862"/>
              <a:ext cx="6835775" cy="955675"/>
            </a:xfrm>
            <a:custGeom>
              <a:avLst/>
              <a:gdLst>
                <a:gd name="T0" fmla="*/ 462 w 8612"/>
                <a:gd name="T1" fmla="*/ 774 h 1206"/>
                <a:gd name="T2" fmla="*/ 894 w 8612"/>
                <a:gd name="T3" fmla="*/ 530 h 1206"/>
                <a:gd name="T4" fmla="*/ 1334 w 8612"/>
                <a:gd name="T5" fmla="*/ 219 h 1206"/>
                <a:gd name="T6" fmla="*/ 1666 w 8612"/>
                <a:gd name="T7" fmla="*/ 94 h 1206"/>
                <a:gd name="T8" fmla="*/ 2047 w 8612"/>
                <a:gd name="T9" fmla="*/ 139 h 1206"/>
                <a:gd name="T10" fmla="*/ 2553 w 8612"/>
                <a:gd name="T11" fmla="*/ 162 h 1206"/>
                <a:gd name="T12" fmla="*/ 2999 w 8612"/>
                <a:gd name="T13" fmla="*/ 311 h 1206"/>
                <a:gd name="T14" fmla="*/ 3435 w 8612"/>
                <a:gd name="T15" fmla="*/ 417 h 1206"/>
                <a:gd name="T16" fmla="*/ 3729 w 8612"/>
                <a:gd name="T17" fmla="*/ 557 h 1206"/>
                <a:gd name="T18" fmla="*/ 4019 w 8612"/>
                <a:gd name="T19" fmla="*/ 732 h 1206"/>
                <a:gd name="T20" fmla="*/ 4264 w 8612"/>
                <a:gd name="T21" fmla="*/ 711 h 1206"/>
                <a:gd name="T22" fmla="*/ 4568 w 8612"/>
                <a:gd name="T23" fmla="*/ 547 h 1206"/>
                <a:gd name="T24" fmla="*/ 4846 w 8612"/>
                <a:gd name="T25" fmla="*/ 261 h 1206"/>
                <a:gd name="T26" fmla="*/ 5029 w 8612"/>
                <a:gd name="T27" fmla="*/ 119 h 1206"/>
                <a:gd name="T28" fmla="*/ 5222 w 8612"/>
                <a:gd name="T29" fmla="*/ 100 h 1206"/>
                <a:gd name="T30" fmla="*/ 5539 w 8612"/>
                <a:gd name="T31" fmla="*/ 200 h 1206"/>
                <a:gd name="T32" fmla="*/ 5810 w 8612"/>
                <a:gd name="T33" fmla="*/ 187 h 1206"/>
                <a:gd name="T34" fmla="*/ 6033 w 8612"/>
                <a:gd name="T35" fmla="*/ 219 h 1206"/>
                <a:gd name="T36" fmla="*/ 6204 w 8612"/>
                <a:gd name="T37" fmla="*/ 375 h 1206"/>
                <a:gd name="T38" fmla="*/ 6455 w 8612"/>
                <a:gd name="T39" fmla="*/ 778 h 1206"/>
                <a:gd name="T40" fmla="*/ 6622 w 8612"/>
                <a:gd name="T41" fmla="*/ 972 h 1206"/>
                <a:gd name="T42" fmla="*/ 6889 w 8612"/>
                <a:gd name="T43" fmla="*/ 1127 h 1206"/>
                <a:gd name="T44" fmla="*/ 7027 w 8612"/>
                <a:gd name="T45" fmla="*/ 1123 h 1206"/>
                <a:gd name="T46" fmla="*/ 7168 w 8612"/>
                <a:gd name="T47" fmla="*/ 1004 h 1206"/>
                <a:gd name="T48" fmla="*/ 7385 w 8612"/>
                <a:gd name="T49" fmla="*/ 663 h 1206"/>
                <a:gd name="T50" fmla="*/ 7552 w 8612"/>
                <a:gd name="T51" fmla="*/ 476 h 1206"/>
                <a:gd name="T52" fmla="*/ 7734 w 8612"/>
                <a:gd name="T53" fmla="*/ 446 h 1206"/>
                <a:gd name="T54" fmla="*/ 7970 w 8612"/>
                <a:gd name="T55" fmla="*/ 513 h 1206"/>
                <a:gd name="T56" fmla="*/ 8103 w 8612"/>
                <a:gd name="T57" fmla="*/ 475 h 1206"/>
                <a:gd name="T58" fmla="*/ 8331 w 8612"/>
                <a:gd name="T59" fmla="*/ 258 h 1206"/>
                <a:gd name="T60" fmla="*/ 8602 w 8612"/>
                <a:gd name="T61" fmla="*/ 10 h 1206"/>
                <a:gd name="T62" fmla="*/ 8383 w 8612"/>
                <a:gd name="T63" fmla="*/ 304 h 1206"/>
                <a:gd name="T64" fmla="*/ 8141 w 8612"/>
                <a:gd name="T65" fmla="*/ 536 h 1206"/>
                <a:gd name="T66" fmla="*/ 7961 w 8612"/>
                <a:gd name="T67" fmla="*/ 584 h 1206"/>
                <a:gd name="T68" fmla="*/ 7723 w 8612"/>
                <a:gd name="T69" fmla="*/ 517 h 1206"/>
                <a:gd name="T70" fmla="*/ 7592 w 8612"/>
                <a:gd name="T71" fmla="*/ 534 h 1206"/>
                <a:gd name="T72" fmla="*/ 7444 w 8612"/>
                <a:gd name="T73" fmla="*/ 701 h 1206"/>
                <a:gd name="T74" fmla="*/ 7223 w 8612"/>
                <a:gd name="T75" fmla="*/ 1047 h 1206"/>
                <a:gd name="T76" fmla="*/ 7049 w 8612"/>
                <a:gd name="T77" fmla="*/ 1191 h 1206"/>
                <a:gd name="T78" fmla="*/ 6872 w 8612"/>
                <a:gd name="T79" fmla="*/ 1196 h 1206"/>
                <a:gd name="T80" fmla="*/ 6576 w 8612"/>
                <a:gd name="T81" fmla="*/ 1025 h 1206"/>
                <a:gd name="T82" fmla="*/ 6396 w 8612"/>
                <a:gd name="T83" fmla="*/ 816 h 1206"/>
                <a:gd name="T84" fmla="*/ 6146 w 8612"/>
                <a:gd name="T85" fmla="*/ 419 h 1206"/>
                <a:gd name="T86" fmla="*/ 6002 w 8612"/>
                <a:gd name="T87" fmla="*/ 283 h 1206"/>
                <a:gd name="T88" fmla="*/ 5818 w 8612"/>
                <a:gd name="T89" fmla="*/ 258 h 1206"/>
                <a:gd name="T90" fmla="*/ 5522 w 8612"/>
                <a:gd name="T91" fmla="*/ 269 h 1206"/>
                <a:gd name="T92" fmla="*/ 5211 w 8612"/>
                <a:gd name="T93" fmla="*/ 171 h 1206"/>
                <a:gd name="T94" fmla="*/ 5059 w 8612"/>
                <a:gd name="T95" fmla="*/ 183 h 1206"/>
                <a:gd name="T96" fmla="*/ 4896 w 8612"/>
                <a:gd name="T97" fmla="*/ 311 h 1206"/>
                <a:gd name="T98" fmla="*/ 4610 w 8612"/>
                <a:gd name="T99" fmla="*/ 605 h 1206"/>
                <a:gd name="T100" fmla="*/ 4285 w 8612"/>
                <a:gd name="T101" fmla="*/ 778 h 1206"/>
                <a:gd name="T102" fmla="*/ 3997 w 8612"/>
                <a:gd name="T103" fmla="*/ 801 h 1206"/>
                <a:gd name="T104" fmla="*/ 3688 w 8612"/>
                <a:gd name="T105" fmla="*/ 617 h 1206"/>
                <a:gd name="T106" fmla="*/ 3418 w 8612"/>
                <a:gd name="T107" fmla="*/ 486 h 1206"/>
                <a:gd name="T108" fmla="*/ 2974 w 8612"/>
                <a:gd name="T109" fmla="*/ 377 h 1206"/>
                <a:gd name="T110" fmla="*/ 2542 w 8612"/>
                <a:gd name="T111" fmla="*/ 233 h 1206"/>
                <a:gd name="T112" fmla="*/ 2043 w 8612"/>
                <a:gd name="T113" fmla="*/ 208 h 1206"/>
                <a:gd name="T114" fmla="*/ 1670 w 8612"/>
                <a:gd name="T115" fmla="*/ 165 h 1206"/>
                <a:gd name="T116" fmla="*/ 1375 w 8612"/>
                <a:gd name="T117" fmla="*/ 277 h 1206"/>
                <a:gd name="T118" fmla="*/ 933 w 8612"/>
                <a:gd name="T119" fmla="*/ 590 h 1206"/>
                <a:gd name="T120" fmla="*/ 487 w 8612"/>
                <a:gd name="T121" fmla="*/ 841 h 1206"/>
                <a:gd name="T122" fmla="*/ 30 w 8612"/>
                <a:gd name="T123" fmla="*/ 970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612" h="1206">
                  <a:moveTo>
                    <a:pt x="25" y="901"/>
                  </a:moveTo>
                  <a:lnTo>
                    <a:pt x="88" y="881"/>
                  </a:lnTo>
                  <a:lnTo>
                    <a:pt x="151" y="866"/>
                  </a:lnTo>
                  <a:lnTo>
                    <a:pt x="215" y="849"/>
                  </a:lnTo>
                  <a:lnTo>
                    <a:pt x="276" y="834"/>
                  </a:lnTo>
                  <a:lnTo>
                    <a:pt x="340" y="816"/>
                  </a:lnTo>
                  <a:lnTo>
                    <a:pt x="370" y="807"/>
                  </a:lnTo>
                  <a:lnTo>
                    <a:pt x="401" y="797"/>
                  </a:lnTo>
                  <a:lnTo>
                    <a:pt x="432" y="786"/>
                  </a:lnTo>
                  <a:lnTo>
                    <a:pt x="462" y="774"/>
                  </a:lnTo>
                  <a:lnTo>
                    <a:pt x="493" y="762"/>
                  </a:lnTo>
                  <a:lnTo>
                    <a:pt x="522" y="749"/>
                  </a:lnTo>
                  <a:lnTo>
                    <a:pt x="553" y="734"/>
                  </a:lnTo>
                  <a:lnTo>
                    <a:pt x="583" y="718"/>
                  </a:lnTo>
                  <a:lnTo>
                    <a:pt x="614" y="703"/>
                  </a:lnTo>
                  <a:lnTo>
                    <a:pt x="645" y="686"/>
                  </a:lnTo>
                  <a:lnTo>
                    <a:pt x="708" y="649"/>
                  </a:lnTo>
                  <a:lnTo>
                    <a:pt x="770" y="611"/>
                  </a:lnTo>
                  <a:lnTo>
                    <a:pt x="831" y="571"/>
                  </a:lnTo>
                  <a:lnTo>
                    <a:pt x="894" y="530"/>
                  </a:lnTo>
                  <a:lnTo>
                    <a:pt x="958" y="488"/>
                  </a:lnTo>
                  <a:lnTo>
                    <a:pt x="1021" y="448"/>
                  </a:lnTo>
                  <a:lnTo>
                    <a:pt x="1052" y="428"/>
                  </a:lnTo>
                  <a:lnTo>
                    <a:pt x="1083" y="407"/>
                  </a:lnTo>
                  <a:lnTo>
                    <a:pt x="1113" y="384"/>
                  </a:lnTo>
                  <a:lnTo>
                    <a:pt x="1144" y="361"/>
                  </a:lnTo>
                  <a:lnTo>
                    <a:pt x="1206" y="313"/>
                  </a:lnTo>
                  <a:lnTo>
                    <a:pt x="1269" y="265"/>
                  </a:lnTo>
                  <a:lnTo>
                    <a:pt x="1302" y="242"/>
                  </a:lnTo>
                  <a:lnTo>
                    <a:pt x="1334" y="219"/>
                  </a:lnTo>
                  <a:lnTo>
                    <a:pt x="1365" y="198"/>
                  </a:lnTo>
                  <a:lnTo>
                    <a:pt x="1398" y="177"/>
                  </a:lnTo>
                  <a:lnTo>
                    <a:pt x="1430" y="160"/>
                  </a:lnTo>
                  <a:lnTo>
                    <a:pt x="1463" y="142"/>
                  </a:lnTo>
                  <a:lnTo>
                    <a:pt x="1497" y="127"/>
                  </a:lnTo>
                  <a:lnTo>
                    <a:pt x="1530" y="116"/>
                  </a:lnTo>
                  <a:lnTo>
                    <a:pt x="1565" y="108"/>
                  </a:lnTo>
                  <a:lnTo>
                    <a:pt x="1599" y="100"/>
                  </a:lnTo>
                  <a:lnTo>
                    <a:pt x="1632" y="96"/>
                  </a:lnTo>
                  <a:lnTo>
                    <a:pt x="1666" y="94"/>
                  </a:lnTo>
                  <a:lnTo>
                    <a:pt x="1699" y="94"/>
                  </a:lnTo>
                  <a:lnTo>
                    <a:pt x="1732" y="96"/>
                  </a:lnTo>
                  <a:lnTo>
                    <a:pt x="1764" y="100"/>
                  </a:lnTo>
                  <a:lnTo>
                    <a:pt x="1797" y="104"/>
                  </a:lnTo>
                  <a:lnTo>
                    <a:pt x="1862" y="114"/>
                  </a:lnTo>
                  <a:lnTo>
                    <a:pt x="1924" y="123"/>
                  </a:lnTo>
                  <a:lnTo>
                    <a:pt x="1956" y="129"/>
                  </a:lnTo>
                  <a:lnTo>
                    <a:pt x="1987" y="133"/>
                  </a:lnTo>
                  <a:lnTo>
                    <a:pt x="2016" y="135"/>
                  </a:lnTo>
                  <a:lnTo>
                    <a:pt x="2047" y="139"/>
                  </a:lnTo>
                  <a:lnTo>
                    <a:pt x="2108" y="140"/>
                  </a:lnTo>
                  <a:lnTo>
                    <a:pt x="2171" y="140"/>
                  </a:lnTo>
                  <a:lnTo>
                    <a:pt x="2233" y="140"/>
                  </a:lnTo>
                  <a:lnTo>
                    <a:pt x="2296" y="140"/>
                  </a:lnTo>
                  <a:lnTo>
                    <a:pt x="2360" y="142"/>
                  </a:lnTo>
                  <a:lnTo>
                    <a:pt x="2423" y="146"/>
                  </a:lnTo>
                  <a:lnTo>
                    <a:pt x="2456" y="148"/>
                  </a:lnTo>
                  <a:lnTo>
                    <a:pt x="2488" y="152"/>
                  </a:lnTo>
                  <a:lnTo>
                    <a:pt x="2521" y="156"/>
                  </a:lnTo>
                  <a:lnTo>
                    <a:pt x="2553" y="162"/>
                  </a:lnTo>
                  <a:lnTo>
                    <a:pt x="2586" y="169"/>
                  </a:lnTo>
                  <a:lnTo>
                    <a:pt x="2619" y="177"/>
                  </a:lnTo>
                  <a:lnTo>
                    <a:pt x="2651" y="187"/>
                  </a:lnTo>
                  <a:lnTo>
                    <a:pt x="2682" y="196"/>
                  </a:lnTo>
                  <a:lnTo>
                    <a:pt x="2715" y="206"/>
                  </a:lnTo>
                  <a:lnTo>
                    <a:pt x="2747" y="217"/>
                  </a:lnTo>
                  <a:lnTo>
                    <a:pt x="2811" y="240"/>
                  </a:lnTo>
                  <a:lnTo>
                    <a:pt x="2874" y="265"/>
                  </a:lnTo>
                  <a:lnTo>
                    <a:pt x="2936" y="288"/>
                  </a:lnTo>
                  <a:lnTo>
                    <a:pt x="2999" y="311"/>
                  </a:lnTo>
                  <a:lnTo>
                    <a:pt x="3030" y="321"/>
                  </a:lnTo>
                  <a:lnTo>
                    <a:pt x="3060" y="331"/>
                  </a:lnTo>
                  <a:lnTo>
                    <a:pt x="3091" y="338"/>
                  </a:lnTo>
                  <a:lnTo>
                    <a:pt x="3122" y="346"/>
                  </a:lnTo>
                  <a:lnTo>
                    <a:pt x="3183" y="361"/>
                  </a:lnTo>
                  <a:lnTo>
                    <a:pt x="3245" y="375"/>
                  </a:lnTo>
                  <a:lnTo>
                    <a:pt x="3308" y="388"/>
                  </a:lnTo>
                  <a:lnTo>
                    <a:pt x="3371" y="402"/>
                  </a:lnTo>
                  <a:lnTo>
                    <a:pt x="3404" y="409"/>
                  </a:lnTo>
                  <a:lnTo>
                    <a:pt x="3435" y="417"/>
                  </a:lnTo>
                  <a:lnTo>
                    <a:pt x="3467" y="427"/>
                  </a:lnTo>
                  <a:lnTo>
                    <a:pt x="3500" y="438"/>
                  </a:lnTo>
                  <a:lnTo>
                    <a:pt x="3533" y="448"/>
                  </a:lnTo>
                  <a:lnTo>
                    <a:pt x="3565" y="461"/>
                  </a:lnTo>
                  <a:lnTo>
                    <a:pt x="3583" y="469"/>
                  </a:lnTo>
                  <a:lnTo>
                    <a:pt x="3598" y="476"/>
                  </a:lnTo>
                  <a:lnTo>
                    <a:pt x="3631" y="494"/>
                  </a:lnTo>
                  <a:lnTo>
                    <a:pt x="3665" y="513"/>
                  </a:lnTo>
                  <a:lnTo>
                    <a:pt x="3698" y="534"/>
                  </a:lnTo>
                  <a:lnTo>
                    <a:pt x="3729" y="557"/>
                  </a:lnTo>
                  <a:lnTo>
                    <a:pt x="3761" y="580"/>
                  </a:lnTo>
                  <a:lnTo>
                    <a:pt x="3825" y="626"/>
                  </a:lnTo>
                  <a:lnTo>
                    <a:pt x="3855" y="647"/>
                  </a:lnTo>
                  <a:lnTo>
                    <a:pt x="3886" y="666"/>
                  </a:lnTo>
                  <a:lnTo>
                    <a:pt x="3917" y="686"/>
                  </a:lnTo>
                  <a:lnTo>
                    <a:pt x="3946" y="703"/>
                  </a:lnTo>
                  <a:lnTo>
                    <a:pt x="3976" y="716"/>
                  </a:lnTo>
                  <a:lnTo>
                    <a:pt x="3990" y="722"/>
                  </a:lnTo>
                  <a:lnTo>
                    <a:pt x="4003" y="728"/>
                  </a:lnTo>
                  <a:lnTo>
                    <a:pt x="4019" y="732"/>
                  </a:lnTo>
                  <a:lnTo>
                    <a:pt x="4032" y="736"/>
                  </a:lnTo>
                  <a:lnTo>
                    <a:pt x="4045" y="738"/>
                  </a:lnTo>
                  <a:lnTo>
                    <a:pt x="4059" y="739"/>
                  </a:lnTo>
                  <a:lnTo>
                    <a:pt x="4088" y="741"/>
                  </a:lnTo>
                  <a:lnTo>
                    <a:pt x="4116" y="741"/>
                  </a:lnTo>
                  <a:lnTo>
                    <a:pt x="4145" y="739"/>
                  </a:lnTo>
                  <a:lnTo>
                    <a:pt x="4174" y="734"/>
                  </a:lnTo>
                  <a:lnTo>
                    <a:pt x="4205" y="728"/>
                  </a:lnTo>
                  <a:lnTo>
                    <a:pt x="4234" y="720"/>
                  </a:lnTo>
                  <a:lnTo>
                    <a:pt x="4264" y="711"/>
                  </a:lnTo>
                  <a:lnTo>
                    <a:pt x="4293" y="699"/>
                  </a:lnTo>
                  <a:lnTo>
                    <a:pt x="4324" y="686"/>
                  </a:lnTo>
                  <a:lnTo>
                    <a:pt x="4355" y="672"/>
                  </a:lnTo>
                  <a:lnTo>
                    <a:pt x="4383" y="657"/>
                  </a:lnTo>
                  <a:lnTo>
                    <a:pt x="4414" y="642"/>
                  </a:lnTo>
                  <a:lnTo>
                    <a:pt x="4445" y="624"/>
                  </a:lnTo>
                  <a:lnTo>
                    <a:pt x="4476" y="605"/>
                  </a:lnTo>
                  <a:lnTo>
                    <a:pt x="4539" y="567"/>
                  </a:lnTo>
                  <a:lnTo>
                    <a:pt x="4552" y="557"/>
                  </a:lnTo>
                  <a:lnTo>
                    <a:pt x="4568" y="547"/>
                  </a:lnTo>
                  <a:lnTo>
                    <a:pt x="4583" y="536"/>
                  </a:lnTo>
                  <a:lnTo>
                    <a:pt x="4597" y="523"/>
                  </a:lnTo>
                  <a:lnTo>
                    <a:pt x="4612" y="509"/>
                  </a:lnTo>
                  <a:lnTo>
                    <a:pt x="4627" y="496"/>
                  </a:lnTo>
                  <a:lnTo>
                    <a:pt x="4658" y="465"/>
                  </a:lnTo>
                  <a:lnTo>
                    <a:pt x="4689" y="434"/>
                  </a:lnTo>
                  <a:lnTo>
                    <a:pt x="4719" y="400"/>
                  </a:lnTo>
                  <a:lnTo>
                    <a:pt x="4783" y="331"/>
                  </a:lnTo>
                  <a:lnTo>
                    <a:pt x="4814" y="296"/>
                  </a:lnTo>
                  <a:lnTo>
                    <a:pt x="4846" y="261"/>
                  </a:lnTo>
                  <a:lnTo>
                    <a:pt x="4877" y="231"/>
                  </a:lnTo>
                  <a:lnTo>
                    <a:pt x="4894" y="215"/>
                  </a:lnTo>
                  <a:lnTo>
                    <a:pt x="4910" y="200"/>
                  </a:lnTo>
                  <a:lnTo>
                    <a:pt x="4927" y="185"/>
                  </a:lnTo>
                  <a:lnTo>
                    <a:pt x="4942" y="171"/>
                  </a:lnTo>
                  <a:lnTo>
                    <a:pt x="4959" y="160"/>
                  </a:lnTo>
                  <a:lnTo>
                    <a:pt x="4977" y="148"/>
                  </a:lnTo>
                  <a:lnTo>
                    <a:pt x="4994" y="137"/>
                  </a:lnTo>
                  <a:lnTo>
                    <a:pt x="5011" y="127"/>
                  </a:lnTo>
                  <a:lnTo>
                    <a:pt x="5029" y="119"/>
                  </a:lnTo>
                  <a:lnTo>
                    <a:pt x="5046" y="112"/>
                  </a:lnTo>
                  <a:lnTo>
                    <a:pt x="5065" y="106"/>
                  </a:lnTo>
                  <a:lnTo>
                    <a:pt x="5082" y="102"/>
                  </a:lnTo>
                  <a:lnTo>
                    <a:pt x="5100" y="98"/>
                  </a:lnTo>
                  <a:lnTo>
                    <a:pt x="5117" y="96"/>
                  </a:lnTo>
                  <a:lnTo>
                    <a:pt x="5136" y="94"/>
                  </a:lnTo>
                  <a:lnTo>
                    <a:pt x="5153" y="94"/>
                  </a:lnTo>
                  <a:lnTo>
                    <a:pt x="5171" y="94"/>
                  </a:lnTo>
                  <a:lnTo>
                    <a:pt x="5188" y="96"/>
                  </a:lnTo>
                  <a:lnTo>
                    <a:pt x="5222" y="100"/>
                  </a:lnTo>
                  <a:lnTo>
                    <a:pt x="5255" y="108"/>
                  </a:lnTo>
                  <a:lnTo>
                    <a:pt x="5290" y="117"/>
                  </a:lnTo>
                  <a:lnTo>
                    <a:pt x="5322" y="129"/>
                  </a:lnTo>
                  <a:lnTo>
                    <a:pt x="5353" y="139"/>
                  </a:lnTo>
                  <a:lnTo>
                    <a:pt x="5386" y="152"/>
                  </a:lnTo>
                  <a:lnTo>
                    <a:pt x="5416" y="164"/>
                  </a:lnTo>
                  <a:lnTo>
                    <a:pt x="5449" y="173"/>
                  </a:lnTo>
                  <a:lnTo>
                    <a:pt x="5480" y="185"/>
                  </a:lnTo>
                  <a:lnTo>
                    <a:pt x="5509" y="192"/>
                  </a:lnTo>
                  <a:lnTo>
                    <a:pt x="5539" y="200"/>
                  </a:lnTo>
                  <a:lnTo>
                    <a:pt x="5568" y="206"/>
                  </a:lnTo>
                  <a:lnTo>
                    <a:pt x="5582" y="206"/>
                  </a:lnTo>
                  <a:lnTo>
                    <a:pt x="5595" y="208"/>
                  </a:lnTo>
                  <a:lnTo>
                    <a:pt x="5626" y="208"/>
                  </a:lnTo>
                  <a:lnTo>
                    <a:pt x="5655" y="206"/>
                  </a:lnTo>
                  <a:lnTo>
                    <a:pt x="5683" y="204"/>
                  </a:lnTo>
                  <a:lnTo>
                    <a:pt x="5714" y="200"/>
                  </a:lnTo>
                  <a:lnTo>
                    <a:pt x="5745" y="194"/>
                  </a:lnTo>
                  <a:lnTo>
                    <a:pt x="5777" y="190"/>
                  </a:lnTo>
                  <a:lnTo>
                    <a:pt x="5810" y="187"/>
                  </a:lnTo>
                  <a:lnTo>
                    <a:pt x="5843" y="185"/>
                  </a:lnTo>
                  <a:lnTo>
                    <a:pt x="5875" y="183"/>
                  </a:lnTo>
                  <a:lnTo>
                    <a:pt x="5910" y="185"/>
                  </a:lnTo>
                  <a:lnTo>
                    <a:pt x="5927" y="187"/>
                  </a:lnTo>
                  <a:lnTo>
                    <a:pt x="5944" y="190"/>
                  </a:lnTo>
                  <a:lnTo>
                    <a:pt x="5962" y="194"/>
                  </a:lnTo>
                  <a:lnTo>
                    <a:pt x="5979" y="198"/>
                  </a:lnTo>
                  <a:lnTo>
                    <a:pt x="5996" y="204"/>
                  </a:lnTo>
                  <a:lnTo>
                    <a:pt x="6014" y="210"/>
                  </a:lnTo>
                  <a:lnTo>
                    <a:pt x="6033" y="219"/>
                  </a:lnTo>
                  <a:lnTo>
                    <a:pt x="6050" y="227"/>
                  </a:lnTo>
                  <a:lnTo>
                    <a:pt x="6067" y="238"/>
                  </a:lnTo>
                  <a:lnTo>
                    <a:pt x="6085" y="250"/>
                  </a:lnTo>
                  <a:lnTo>
                    <a:pt x="6102" y="263"/>
                  </a:lnTo>
                  <a:lnTo>
                    <a:pt x="6119" y="279"/>
                  </a:lnTo>
                  <a:lnTo>
                    <a:pt x="6136" y="296"/>
                  </a:lnTo>
                  <a:lnTo>
                    <a:pt x="6154" y="313"/>
                  </a:lnTo>
                  <a:lnTo>
                    <a:pt x="6169" y="332"/>
                  </a:lnTo>
                  <a:lnTo>
                    <a:pt x="6186" y="354"/>
                  </a:lnTo>
                  <a:lnTo>
                    <a:pt x="6204" y="375"/>
                  </a:lnTo>
                  <a:lnTo>
                    <a:pt x="6219" y="398"/>
                  </a:lnTo>
                  <a:lnTo>
                    <a:pt x="6234" y="421"/>
                  </a:lnTo>
                  <a:lnTo>
                    <a:pt x="6252" y="446"/>
                  </a:lnTo>
                  <a:lnTo>
                    <a:pt x="6282" y="496"/>
                  </a:lnTo>
                  <a:lnTo>
                    <a:pt x="6315" y="547"/>
                  </a:lnTo>
                  <a:lnTo>
                    <a:pt x="6346" y="599"/>
                  </a:lnTo>
                  <a:lnTo>
                    <a:pt x="6378" y="651"/>
                  </a:lnTo>
                  <a:lnTo>
                    <a:pt x="6409" y="703"/>
                  </a:lnTo>
                  <a:lnTo>
                    <a:pt x="6440" y="753"/>
                  </a:lnTo>
                  <a:lnTo>
                    <a:pt x="6455" y="778"/>
                  </a:lnTo>
                  <a:lnTo>
                    <a:pt x="6471" y="801"/>
                  </a:lnTo>
                  <a:lnTo>
                    <a:pt x="6486" y="824"/>
                  </a:lnTo>
                  <a:lnTo>
                    <a:pt x="6501" y="845"/>
                  </a:lnTo>
                  <a:lnTo>
                    <a:pt x="6517" y="866"/>
                  </a:lnTo>
                  <a:lnTo>
                    <a:pt x="6532" y="883"/>
                  </a:lnTo>
                  <a:lnTo>
                    <a:pt x="6547" y="903"/>
                  </a:lnTo>
                  <a:lnTo>
                    <a:pt x="6563" y="918"/>
                  </a:lnTo>
                  <a:lnTo>
                    <a:pt x="6576" y="933"/>
                  </a:lnTo>
                  <a:lnTo>
                    <a:pt x="6592" y="947"/>
                  </a:lnTo>
                  <a:lnTo>
                    <a:pt x="6622" y="972"/>
                  </a:lnTo>
                  <a:lnTo>
                    <a:pt x="6653" y="997"/>
                  </a:lnTo>
                  <a:lnTo>
                    <a:pt x="6684" y="1020"/>
                  </a:lnTo>
                  <a:lnTo>
                    <a:pt x="6713" y="1043"/>
                  </a:lnTo>
                  <a:lnTo>
                    <a:pt x="6743" y="1062"/>
                  </a:lnTo>
                  <a:lnTo>
                    <a:pt x="6774" y="1079"/>
                  </a:lnTo>
                  <a:lnTo>
                    <a:pt x="6803" y="1097"/>
                  </a:lnTo>
                  <a:lnTo>
                    <a:pt x="6834" y="1110"/>
                  </a:lnTo>
                  <a:lnTo>
                    <a:pt x="6862" y="1120"/>
                  </a:lnTo>
                  <a:lnTo>
                    <a:pt x="6876" y="1123"/>
                  </a:lnTo>
                  <a:lnTo>
                    <a:pt x="6889" y="1127"/>
                  </a:lnTo>
                  <a:lnTo>
                    <a:pt x="6905" y="1131"/>
                  </a:lnTo>
                  <a:lnTo>
                    <a:pt x="6918" y="1133"/>
                  </a:lnTo>
                  <a:lnTo>
                    <a:pt x="6931" y="1135"/>
                  </a:lnTo>
                  <a:lnTo>
                    <a:pt x="6945" y="1135"/>
                  </a:lnTo>
                  <a:lnTo>
                    <a:pt x="6960" y="1135"/>
                  </a:lnTo>
                  <a:lnTo>
                    <a:pt x="6974" y="1135"/>
                  </a:lnTo>
                  <a:lnTo>
                    <a:pt x="6987" y="1133"/>
                  </a:lnTo>
                  <a:lnTo>
                    <a:pt x="7001" y="1129"/>
                  </a:lnTo>
                  <a:lnTo>
                    <a:pt x="7014" y="1127"/>
                  </a:lnTo>
                  <a:lnTo>
                    <a:pt x="7027" y="1123"/>
                  </a:lnTo>
                  <a:lnTo>
                    <a:pt x="7041" y="1118"/>
                  </a:lnTo>
                  <a:lnTo>
                    <a:pt x="7056" y="1112"/>
                  </a:lnTo>
                  <a:lnTo>
                    <a:pt x="7068" y="1104"/>
                  </a:lnTo>
                  <a:lnTo>
                    <a:pt x="7081" y="1097"/>
                  </a:lnTo>
                  <a:lnTo>
                    <a:pt x="7095" y="1085"/>
                  </a:lnTo>
                  <a:lnTo>
                    <a:pt x="7108" y="1072"/>
                  </a:lnTo>
                  <a:lnTo>
                    <a:pt x="7123" y="1058"/>
                  </a:lnTo>
                  <a:lnTo>
                    <a:pt x="7137" y="1041"/>
                  </a:lnTo>
                  <a:lnTo>
                    <a:pt x="7152" y="1024"/>
                  </a:lnTo>
                  <a:lnTo>
                    <a:pt x="7168" y="1004"/>
                  </a:lnTo>
                  <a:lnTo>
                    <a:pt x="7183" y="983"/>
                  </a:lnTo>
                  <a:lnTo>
                    <a:pt x="7198" y="962"/>
                  </a:lnTo>
                  <a:lnTo>
                    <a:pt x="7212" y="939"/>
                  </a:lnTo>
                  <a:lnTo>
                    <a:pt x="7229" y="914"/>
                  </a:lnTo>
                  <a:lnTo>
                    <a:pt x="7260" y="866"/>
                  </a:lnTo>
                  <a:lnTo>
                    <a:pt x="7290" y="814"/>
                  </a:lnTo>
                  <a:lnTo>
                    <a:pt x="7321" y="764"/>
                  </a:lnTo>
                  <a:lnTo>
                    <a:pt x="7354" y="713"/>
                  </a:lnTo>
                  <a:lnTo>
                    <a:pt x="7369" y="688"/>
                  </a:lnTo>
                  <a:lnTo>
                    <a:pt x="7385" y="663"/>
                  </a:lnTo>
                  <a:lnTo>
                    <a:pt x="7402" y="640"/>
                  </a:lnTo>
                  <a:lnTo>
                    <a:pt x="7417" y="617"/>
                  </a:lnTo>
                  <a:lnTo>
                    <a:pt x="7433" y="595"/>
                  </a:lnTo>
                  <a:lnTo>
                    <a:pt x="7450" y="574"/>
                  </a:lnTo>
                  <a:lnTo>
                    <a:pt x="7465" y="553"/>
                  </a:lnTo>
                  <a:lnTo>
                    <a:pt x="7483" y="534"/>
                  </a:lnTo>
                  <a:lnTo>
                    <a:pt x="7500" y="517"/>
                  </a:lnTo>
                  <a:lnTo>
                    <a:pt x="7517" y="501"/>
                  </a:lnTo>
                  <a:lnTo>
                    <a:pt x="7534" y="488"/>
                  </a:lnTo>
                  <a:lnTo>
                    <a:pt x="7552" y="476"/>
                  </a:lnTo>
                  <a:lnTo>
                    <a:pt x="7571" y="465"/>
                  </a:lnTo>
                  <a:lnTo>
                    <a:pt x="7588" y="457"/>
                  </a:lnTo>
                  <a:lnTo>
                    <a:pt x="7607" y="450"/>
                  </a:lnTo>
                  <a:lnTo>
                    <a:pt x="7627" y="446"/>
                  </a:lnTo>
                  <a:lnTo>
                    <a:pt x="7646" y="442"/>
                  </a:lnTo>
                  <a:lnTo>
                    <a:pt x="7663" y="440"/>
                  </a:lnTo>
                  <a:lnTo>
                    <a:pt x="7682" y="440"/>
                  </a:lnTo>
                  <a:lnTo>
                    <a:pt x="7699" y="442"/>
                  </a:lnTo>
                  <a:lnTo>
                    <a:pt x="7717" y="444"/>
                  </a:lnTo>
                  <a:lnTo>
                    <a:pt x="7734" y="446"/>
                  </a:lnTo>
                  <a:lnTo>
                    <a:pt x="7753" y="450"/>
                  </a:lnTo>
                  <a:lnTo>
                    <a:pt x="7769" y="455"/>
                  </a:lnTo>
                  <a:lnTo>
                    <a:pt x="7803" y="465"/>
                  </a:lnTo>
                  <a:lnTo>
                    <a:pt x="7834" y="476"/>
                  </a:lnTo>
                  <a:lnTo>
                    <a:pt x="7867" y="486"/>
                  </a:lnTo>
                  <a:lnTo>
                    <a:pt x="7897" y="498"/>
                  </a:lnTo>
                  <a:lnTo>
                    <a:pt x="7928" y="505"/>
                  </a:lnTo>
                  <a:lnTo>
                    <a:pt x="7941" y="509"/>
                  </a:lnTo>
                  <a:lnTo>
                    <a:pt x="7955" y="511"/>
                  </a:lnTo>
                  <a:lnTo>
                    <a:pt x="7970" y="513"/>
                  </a:lnTo>
                  <a:lnTo>
                    <a:pt x="7984" y="515"/>
                  </a:lnTo>
                  <a:lnTo>
                    <a:pt x="7997" y="515"/>
                  </a:lnTo>
                  <a:lnTo>
                    <a:pt x="8009" y="513"/>
                  </a:lnTo>
                  <a:lnTo>
                    <a:pt x="8022" y="511"/>
                  </a:lnTo>
                  <a:lnTo>
                    <a:pt x="8036" y="509"/>
                  </a:lnTo>
                  <a:lnTo>
                    <a:pt x="8047" y="505"/>
                  </a:lnTo>
                  <a:lnTo>
                    <a:pt x="8060" y="499"/>
                  </a:lnTo>
                  <a:lnTo>
                    <a:pt x="8074" y="492"/>
                  </a:lnTo>
                  <a:lnTo>
                    <a:pt x="8089" y="484"/>
                  </a:lnTo>
                  <a:lnTo>
                    <a:pt x="8103" y="475"/>
                  </a:lnTo>
                  <a:lnTo>
                    <a:pt x="8118" y="465"/>
                  </a:lnTo>
                  <a:lnTo>
                    <a:pt x="8132" y="455"/>
                  </a:lnTo>
                  <a:lnTo>
                    <a:pt x="8147" y="444"/>
                  </a:lnTo>
                  <a:lnTo>
                    <a:pt x="8162" y="430"/>
                  </a:lnTo>
                  <a:lnTo>
                    <a:pt x="8178" y="417"/>
                  </a:lnTo>
                  <a:lnTo>
                    <a:pt x="8208" y="390"/>
                  </a:lnTo>
                  <a:lnTo>
                    <a:pt x="8237" y="359"/>
                  </a:lnTo>
                  <a:lnTo>
                    <a:pt x="8268" y="327"/>
                  </a:lnTo>
                  <a:lnTo>
                    <a:pt x="8299" y="292"/>
                  </a:lnTo>
                  <a:lnTo>
                    <a:pt x="8331" y="258"/>
                  </a:lnTo>
                  <a:lnTo>
                    <a:pt x="8362" y="221"/>
                  </a:lnTo>
                  <a:lnTo>
                    <a:pt x="8425" y="148"/>
                  </a:lnTo>
                  <a:lnTo>
                    <a:pt x="8456" y="112"/>
                  </a:lnTo>
                  <a:lnTo>
                    <a:pt x="8489" y="77"/>
                  </a:lnTo>
                  <a:lnTo>
                    <a:pt x="8519" y="43"/>
                  </a:lnTo>
                  <a:lnTo>
                    <a:pt x="8552" y="10"/>
                  </a:lnTo>
                  <a:lnTo>
                    <a:pt x="8564" y="2"/>
                  </a:lnTo>
                  <a:lnTo>
                    <a:pt x="8577" y="0"/>
                  </a:lnTo>
                  <a:lnTo>
                    <a:pt x="8590" y="2"/>
                  </a:lnTo>
                  <a:lnTo>
                    <a:pt x="8602" y="10"/>
                  </a:lnTo>
                  <a:lnTo>
                    <a:pt x="8610" y="21"/>
                  </a:lnTo>
                  <a:lnTo>
                    <a:pt x="8612" y="35"/>
                  </a:lnTo>
                  <a:lnTo>
                    <a:pt x="8610" y="48"/>
                  </a:lnTo>
                  <a:lnTo>
                    <a:pt x="8602" y="60"/>
                  </a:lnTo>
                  <a:lnTo>
                    <a:pt x="8571" y="91"/>
                  </a:lnTo>
                  <a:lnTo>
                    <a:pt x="8541" y="125"/>
                  </a:lnTo>
                  <a:lnTo>
                    <a:pt x="8510" y="160"/>
                  </a:lnTo>
                  <a:lnTo>
                    <a:pt x="8479" y="194"/>
                  </a:lnTo>
                  <a:lnTo>
                    <a:pt x="8416" y="267"/>
                  </a:lnTo>
                  <a:lnTo>
                    <a:pt x="8383" y="304"/>
                  </a:lnTo>
                  <a:lnTo>
                    <a:pt x="8352" y="340"/>
                  </a:lnTo>
                  <a:lnTo>
                    <a:pt x="8320" y="375"/>
                  </a:lnTo>
                  <a:lnTo>
                    <a:pt x="8289" y="409"/>
                  </a:lnTo>
                  <a:lnTo>
                    <a:pt x="8256" y="442"/>
                  </a:lnTo>
                  <a:lnTo>
                    <a:pt x="8224" y="471"/>
                  </a:lnTo>
                  <a:lnTo>
                    <a:pt x="8206" y="486"/>
                  </a:lnTo>
                  <a:lnTo>
                    <a:pt x="8191" y="499"/>
                  </a:lnTo>
                  <a:lnTo>
                    <a:pt x="8174" y="513"/>
                  </a:lnTo>
                  <a:lnTo>
                    <a:pt x="8156" y="524"/>
                  </a:lnTo>
                  <a:lnTo>
                    <a:pt x="8141" y="536"/>
                  </a:lnTo>
                  <a:lnTo>
                    <a:pt x="8124" y="546"/>
                  </a:lnTo>
                  <a:lnTo>
                    <a:pt x="8107" y="555"/>
                  </a:lnTo>
                  <a:lnTo>
                    <a:pt x="8087" y="565"/>
                  </a:lnTo>
                  <a:lnTo>
                    <a:pt x="8070" y="572"/>
                  </a:lnTo>
                  <a:lnTo>
                    <a:pt x="8051" y="578"/>
                  </a:lnTo>
                  <a:lnTo>
                    <a:pt x="8032" y="582"/>
                  </a:lnTo>
                  <a:lnTo>
                    <a:pt x="8014" y="584"/>
                  </a:lnTo>
                  <a:lnTo>
                    <a:pt x="7995" y="586"/>
                  </a:lnTo>
                  <a:lnTo>
                    <a:pt x="7978" y="586"/>
                  </a:lnTo>
                  <a:lnTo>
                    <a:pt x="7961" y="584"/>
                  </a:lnTo>
                  <a:lnTo>
                    <a:pt x="7941" y="582"/>
                  </a:lnTo>
                  <a:lnTo>
                    <a:pt x="7926" y="578"/>
                  </a:lnTo>
                  <a:lnTo>
                    <a:pt x="7907" y="574"/>
                  </a:lnTo>
                  <a:lnTo>
                    <a:pt x="7874" y="565"/>
                  </a:lnTo>
                  <a:lnTo>
                    <a:pt x="7844" y="553"/>
                  </a:lnTo>
                  <a:lnTo>
                    <a:pt x="7811" y="544"/>
                  </a:lnTo>
                  <a:lnTo>
                    <a:pt x="7782" y="532"/>
                  </a:lnTo>
                  <a:lnTo>
                    <a:pt x="7751" y="524"/>
                  </a:lnTo>
                  <a:lnTo>
                    <a:pt x="7738" y="521"/>
                  </a:lnTo>
                  <a:lnTo>
                    <a:pt x="7723" y="517"/>
                  </a:lnTo>
                  <a:lnTo>
                    <a:pt x="7709" y="515"/>
                  </a:lnTo>
                  <a:lnTo>
                    <a:pt x="7696" y="513"/>
                  </a:lnTo>
                  <a:lnTo>
                    <a:pt x="7682" y="511"/>
                  </a:lnTo>
                  <a:lnTo>
                    <a:pt x="7669" y="511"/>
                  </a:lnTo>
                  <a:lnTo>
                    <a:pt x="7655" y="513"/>
                  </a:lnTo>
                  <a:lnTo>
                    <a:pt x="7644" y="515"/>
                  </a:lnTo>
                  <a:lnTo>
                    <a:pt x="7630" y="517"/>
                  </a:lnTo>
                  <a:lnTo>
                    <a:pt x="7619" y="523"/>
                  </a:lnTo>
                  <a:lnTo>
                    <a:pt x="7605" y="528"/>
                  </a:lnTo>
                  <a:lnTo>
                    <a:pt x="7592" y="534"/>
                  </a:lnTo>
                  <a:lnTo>
                    <a:pt x="7579" y="544"/>
                  </a:lnTo>
                  <a:lnTo>
                    <a:pt x="7565" y="555"/>
                  </a:lnTo>
                  <a:lnTo>
                    <a:pt x="7550" y="567"/>
                  </a:lnTo>
                  <a:lnTo>
                    <a:pt x="7536" y="582"/>
                  </a:lnTo>
                  <a:lnTo>
                    <a:pt x="7521" y="599"/>
                  </a:lnTo>
                  <a:lnTo>
                    <a:pt x="7506" y="617"/>
                  </a:lnTo>
                  <a:lnTo>
                    <a:pt x="7490" y="636"/>
                  </a:lnTo>
                  <a:lnTo>
                    <a:pt x="7475" y="657"/>
                  </a:lnTo>
                  <a:lnTo>
                    <a:pt x="7459" y="680"/>
                  </a:lnTo>
                  <a:lnTo>
                    <a:pt x="7444" y="701"/>
                  </a:lnTo>
                  <a:lnTo>
                    <a:pt x="7429" y="726"/>
                  </a:lnTo>
                  <a:lnTo>
                    <a:pt x="7413" y="751"/>
                  </a:lnTo>
                  <a:lnTo>
                    <a:pt x="7383" y="801"/>
                  </a:lnTo>
                  <a:lnTo>
                    <a:pt x="7352" y="853"/>
                  </a:lnTo>
                  <a:lnTo>
                    <a:pt x="7319" y="905"/>
                  </a:lnTo>
                  <a:lnTo>
                    <a:pt x="7289" y="954"/>
                  </a:lnTo>
                  <a:lnTo>
                    <a:pt x="7271" y="977"/>
                  </a:lnTo>
                  <a:lnTo>
                    <a:pt x="7256" y="1002"/>
                  </a:lnTo>
                  <a:lnTo>
                    <a:pt x="7239" y="1025"/>
                  </a:lnTo>
                  <a:lnTo>
                    <a:pt x="7223" y="1047"/>
                  </a:lnTo>
                  <a:lnTo>
                    <a:pt x="7206" y="1068"/>
                  </a:lnTo>
                  <a:lnTo>
                    <a:pt x="7191" y="1089"/>
                  </a:lnTo>
                  <a:lnTo>
                    <a:pt x="7173" y="1108"/>
                  </a:lnTo>
                  <a:lnTo>
                    <a:pt x="7156" y="1125"/>
                  </a:lnTo>
                  <a:lnTo>
                    <a:pt x="7139" y="1141"/>
                  </a:lnTo>
                  <a:lnTo>
                    <a:pt x="7122" y="1154"/>
                  </a:lnTo>
                  <a:lnTo>
                    <a:pt x="7102" y="1168"/>
                  </a:lnTo>
                  <a:lnTo>
                    <a:pt x="7083" y="1177"/>
                  </a:lnTo>
                  <a:lnTo>
                    <a:pt x="7066" y="1185"/>
                  </a:lnTo>
                  <a:lnTo>
                    <a:pt x="7049" y="1191"/>
                  </a:lnTo>
                  <a:lnTo>
                    <a:pt x="7031" y="1196"/>
                  </a:lnTo>
                  <a:lnTo>
                    <a:pt x="7012" y="1200"/>
                  </a:lnTo>
                  <a:lnTo>
                    <a:pt x="6995" y="1202"/>
                  </a:lnTo>
                  <a:lnTo>
                    <a:pt x="6978" y="1206"/>
                  </a:lnTo>
                  <a:lnTo>
                    <a:pt x="6960" y="1206"/>
                  </a:lnTo>
                  <a:lnTo>
                    <a:pt x="6943" y="1206"/>
                  </a:lnTo>
                  <a:lnTo>
                    <a:pt x="6924" y="1204"/>
                  </a:lnTo>
                  <a:lnTo>
                    <a:pt x="6906" y="1202"/>
                  </a:lnTo>
                  <a:lnTo>
                    <a:pt x="6889" y="1200"/>
                  </a:lnTo>
                  <a:lnTo>
                    <a:pt x="6872" y="1196"/>
                  </a:lnTo>
                  <a:lnTo>
                    <a:pt x="6855" y="1192"/>
                  </a:lnTo>
                  <a:lnTo>
                    <a:pt x="6837" y="1187"/>
                  </a:lnTo>
                  <a:lnTo>
                    <a:pt x="6803" y="1173"/>
                  </a:lnTo>
                  <a:lnTo>
                    <a:pt x="6770" y="1158"/>
                  </a:lnTo>
                  <a:lnTo>
                    <a:pt x="6737" y="1141"/>
                  </a:lnTo>
                  <a:lnTo>
                    <a:pt x="6705" y="1121"/>
                  </a:lnTo>
                  <a:lnTo>
                    <a:pt x="6672" y="1100"/>
                  </a:lnTo>
                  <a:lnTo>
                    <a:pt x="6640" y="1077"/>
                  </a:lnTo>
                  <a:lnTo>
                    <a:pt x="6607" y="1052"/>
                  </a:lnTo>
                  <a:lnTo>
                    <a:pt x="6576" y="1025"/>
                  </a:lnTo>
                  <a:lnTo>
                    <a:pt x="6544" y="999"/>
                  </a:lnTo>
                  <a:lnTo>
                    <a:pt x="6526" y="983"/>
                  </a:lnTo>
                  <a:lnTo>
                    <a:pt x="6509" y="966"/>
                  </a:lnTo>
                  <a:lnTo>
                    <a:pt x="6494" y="949"/>
                  </a:lnTo>
                  <a:lnTo>
                    <a:pt x="6476" y="928"/>
                  </a:lnTo>
                  <a:lnTo>
                    <a:pt x="6459" y="908"/>
                  </a:lnTo>
                  <a:lnTo>
                    <a:pt x="6444" y="885"/>
                  </a:lnTo>
                  <a:lnTo>
                    <a:pt x="6428" y="864"/>
                  </a:lnTo>
                  <a:lnTo>
                    <a:pt x="6411" y="839"/>
                  </a:lnTo>
                  <a:lnTo>
                    <a:pt x="6396" y="816"/>
                  </a:lnTo>
                  <a:lnTo>
                    <a:pt x="6380" y="791"/>
                  </a:lnTo>
                  <a:lnTo>
                    <a:pt x="6348" y="739"/>
                  </a:lnTo>
                  <a:lnTo>
                    <a:pt x="6317" y="688"/>
                  </a:lnTo>
                  <a:lnTo>
                    <a:pt x="6286" y="636"/>
                  </a:lnTo>
                  <a:lnTo>
                    <a:pt x="6254" y="584"/>
                  </a:lnTo>
                  <a:lnTo>
                    <a:pt x="6223" y="534"/>
                  </a:lnTo>
                  <a:lnTo>
                    <a:pt x="6192" y="484"/>
                  </a:lnTo>
                  <a:lnTo>
                    <a:pt x="6177" y="461"/>
                  </a:lnTo>
                  <a:lnTo>
                    <a:pt x="6161" y="440"/>
                  </a:lnTo>
                  <a:lnTo>
                    <a:pt x="6146" y="419"/>
                  </a:lnTo>
                  <a:lnTo>
                    <a:pt x="6131" y="398"/>
                  </a:lnTo>
                  <a:lnTo>
                    <a:pt x="6115" y="380"/>
                  </a:lnTo>
                  <a:lnTo>
                    <a:pt x="6102" y="361"/>
                  </a:lnTo>
                  <a:lnTo>
                    <a:pt x="6087" y="346"/>
                  </a:lnTo>
                  <a:lnTo>
                    <a:pt x="6073" y="332"/>
                  </a:lnTo>
                  <a:lnTo>
                    <a:pt x="6058" y="319"/>
                  </a:lnTo>
                  <a:lnTo>
                    <a:pt x="6044" y="308"/>
                  </a:lnTo>
                  <a:lnTo>
                    <a:pt x="6031" y="298"/>
                  </a:lnTo>
                  <a:lnTo>
                    <a:pt x="6016" y="290"/>
                  </a:lnTo>
                  <a:lnTo>
                    <a:pt x="6002" y="283"/>
                  </a:lnTo>
                  <a:lnTo>
                    <a:pt x="5989" y="277"/>
                  </a:lnTo>
                  <a:lnTo>
                    <a:pt x="5975" y="271"/>
                  </a:lnTo>
                  <a:lnTo>
                    <a:pt x="5962" y="267"/>
                  </a:lnTo>
                  <a:lnTo>
                    <a:pt x="5946" y="263"/>
                  </a:lnTo>
                  <a:lnTo>
                    <a:pt x="5933" y="260"/>
                  </a:lnTo>
                  <a:lnTo>
                    <a:pt x="5920" y="258"/>
                  </a:lnTo>
                  <a:lnTo>
                    <a:pt x="5906" y="256"/>
                  </a:lnTo>
                  <a:lnTo>
                    <a:pt x="5877" y="254"/>
                  </a:lnTo>
                  <a:lnTo>
                    <a:pt x="5848" y="256"/>
                  </a:lnTo>
                  <a:lnTo>
                    <a:pt x="5818" y="258"/>
                  </a:lnTo>
                  <a:lnTo>
                    <a:pt x="5787" y="261"/>
                  </a:lnTo>
                  <a:lnTo>
                    <a:pt x="5756" y="265"/>
                  </a:lnTo>
                  <a:lnTo>
                    <a:pt x="5724" y="269"/>
                  </a:lnTo>
                  <a:lnTo>
                    <a:pt x="5691" y="273"/>
                  </a:lnTo>
                  <a:lnTo>
                    <a:pt x="5658" y="277"/>
                  </a:lnTo>
                  <a:lnTo>
                    <a:pt x="5624" y="279"/>
                  </a:lnTo>
                  <a:lnTo>
                    <a:pt x="5591" y="279"/>
                  </a:lnTo>
                  <a:lnTo>
                    <a:pt x="5574" y="277"/>
                  </a:lnTo>
                  <a:lnTo>
                    <a:pt x="5557" y="275"/>
                  </a:lnTo>
                  <a:lnTo>
                    <a:pt x="5522" y="269"/>
                  </a:lnTo>
                  <a:lnTo>
                    <a:pt x="5489" y="261"/>
                  </a:lnTo>
                  <a:lnTo>
                    <a:pt x="5457" y="252"/>
                  </a:lnTo>
                  <a:lnTo>
                    <a:pt x="5424" y="240"/>
                  </a:lnTo>
                  <a:lnTo>
                    <a:pt x="5393" y="229"/>
                  </a:lnTo>
                  <a:lnTo>
                    <a:pt x="5361" y="217"/>
                  </a:lnTo>
                  <a:lnTo>
                    <a:pt x="5330" y="206"/>
                  </a:lnTo>
                  <a:lnTo>
                    <a:pt x="5299" y="196"/>
                  </a:lnTo>
                  <a:lnTo>
                    <a:pt x="5270" y="187"/>
                  </a:lnTo>
                  <a:lnTo>
                    <a:pt x="5240" y="177"/>
                  </a:lnTo>
                  <a:lnTo>
                    <a:pt x="5211" y="171"/>
                  </a:lnTo>
                  <a:lnTo>
                    <a:pt x="5182" y="167"/>
                  </a:lnTo>
                  <a:lnTo>
                    <a:pt x="5169" y="165"/>
                  </a:lnTo>
                  <a:lnTo>
                    <a:pt x="5153" y="165"/>
                  </a:lnTo>
                  <a:lnTo>
                    <a:pt x="5140" y="165"/>
                  </a:lnTo>
                  <a:lnTo>
                    <a:pt x="5126" y="165"/>
                  </a:lnTo>
                  <a:lnTo>
                    <a:pt x="5113" y="167"/>
                  </a:lnTo>
                  <a:lnTo>
                    <a:pt x="5100" y="171"/>
                  </a:lnTo>
                  <a:lnTo>
                    <a:pt x="5086" y="173"/>
                  </a:lnTo>
                  <a:lnTo>
                    <a:pt x="5073" y="177"/>
                  </a:lnTo>
                  <a:lnTo>
                    <a:pt x="5059" y="183"/>
                  </a:lnTo>
                  <a:lnTo>
                    <a:pt x="5046" y="190"/>
                  </a:lnTo>
                  <a:lnTo>
                    <a:pt x="5030" y="198"/>
                  </a:lnTo>
                  <a:lnTo>
                    <a:pt x="5017" y="206"/>
                  </a:lnTo>
                  <a:lnTo>
                    <a:pt x="5002" y="217"/>
                  </a:lnTo>
                  <a:lnTo>
                    <a:pt x="4988" y="227"/>
                  </a:lnTo>
                  <a:lnTo>
                    <a:pt x="4973" y="240"/>
                  </a:lnTo>
                  <a:lnTo>
                    <a:pt x="4958" y="252"/>
                  </a:lnTo>
                  <a:lnTo>
                    <a:pt x="4942" y="265"/>
                  </a:lnTo>
                  <a:lnTo>
                    <a:pt x="4927" y="281"/>
                  </a:lnTo>
                  <a:lnTo>
                    <a:pt x="4896" y="311"/>
                  </a:lnTo>
                  <a:lnTo>
                    <a:pt x="4865" y="344"/>
                  </a:lnTo>
                  <a:lnTo>
                    <a:pt x="4835" y="379"/>
                  </a:lnTo>
                  <a:lnTo>
                    <a:pt x="4771" y="448"/>
                  </a:lnTo>
                  <a:lnTo>
                    <a:pt x="4741" y="482"/>
                  </a:lnTo>
                  <a:lnTo>
                    <a:pt x="4708" y="517"/>
                  </a:lnTo>
                  <a:lnTo>
                    <a:pt x="4675" y="547"/>
                  </a:lnTo>
                  <a:lnTo>
                    <a:pt x="4660" y="563"/>
                  </a:lnTo>
                  <a:lnTo>
                    <a:pt x="4643" y="578"/>
                  </a:lnTo>
                  <a:lnTo>
                    <a:pt x="4625" y="592"/>
                  </a:lnTo>
                  <a:lnTo>
                    <a:pt x="4610" y="605"/>
                  </a:lnTo>
                  <a:lnTo>
                    <a:pt x="4593" y="617"/>
                  </a:lnTo>
                  <a:lnTo>
                    <a:pt x="4575" y="628"/>
                  </a:lnTo>
                  <a:lnTo>
                    <a:pt x="4512" y="666"/>
                  </a:lnTo>
                  <a:lnTo>
                    <a:pt x="4479" y="686"/>
                  </a:lnTo>
                  <a:lnTo>
                    <a:pt x="4449" y="703"/>
                  </a:lnTo>
                  <a:lnTo>
                    <a:pt x="4416" y="720"/>
                  </a:lnTo>
                  <a:lnTo>
                    <a:pt x="4383" y="738"/>
                  </a:lnTo>
                  <a:lnTo>
                    <a:pt x="4351" y="751"/>
                  </a:lnTo>
                  <a:lnTo>
                    <a:pt x="4318" y="766"/>
                  </a:lnTo>
                  <a:lnTo>
                    <a:pt x="4285" y="778"/>
                  </a:lnTo>
                  <a:lnTo>
                    <a:pt x="4253" y="789"/>
                  </a:lnTo>
                  <a:lnTo>
                    <a:pt x="4218" y="797"/>
                  </a:lnTo>
                  <a:lnTo>
                    <a:pt x="4186" y="805"/>
                  </a:lnTo>
                  <a:lnTo>
                    <a:pt x="4151" y="810"/>
                  </a:lnTo>
                  <a:lnTo>
                    <a:pt x="4118" y="812"/>
                  </a:lnTo>
                  <a:lnTo>
                    <a:pt x="4084" y="812"/>
                  </a:lnTo>
                  <a:lnTo>
                    <a:pt x="4049" y="810"/>
                  </a:lnTo>
                  <a:lnTo>
                    <a:pt x="4032" y="809"/>
                  </a:lnTo>
                  <a:lnTo>
                    <a:pt x="4015" y="805"/>
                  </a:lnTo>
                  <a:lnTo>
                    <a:pt x="3997" y="801"/>
                  </a:lnTo>
                  <a:lnTo>
                    <a:pt x="3980" y="795"/>
                  </a:lnTo>
                  <a:lnTo>
                    <a:pt x="3963" y="787"/>
                  </a:lnTo>
                  <a:lnTo>
                    <a:pt x="3946" y="782"/>
                  </a:lnTo>
                  <a:lnTo>
                    <a:pt x="3911" y="764"/>
                  </a:lnTo>
                  <a:lnTo>
                    <a:pt x="3878" y="747"/>
                  </a:lnTo>
                  <a:lnTo>
                    <a:pt x="3846" y="726"/>
                  </a:lnTo>
                  <a:lnTo>
                    <a:pt x="3815" y="705"/>
                  </a:lnTo>
                  <a:lnTo>
                    <a:pt x="3782" y="684"/>
                  </a:lnTo>
                  <a:lnTo>
                    <a:pt x="3719" y="638"/>
                  </a:lnTo>
                  <a:lnTo>
                    <a:pt x="3688" y="617"/>
                  </a:lnTo>
                  <a:lnTo>
                    <a:pt x="3658" y="594"/>
                  </a:lnTo>
                  <a:lnTo>
                    <a:pt x="3629" y="574"/>
                  </a:lnTo>
                  <a:lnTo>
                    <a:pt x="3598" y="557"/>
                  </a:lnTo>
                  <a:lnTo>
                    <a:pt x="3569" y="540"/>
                  </a:lnTo>
                  <a:lnTo>
                    <a:pt x="3554" y="534"/>
                  </a:lnTo>
                  <a:lnTo>
                    <a:pt x="3539" y="528"/>
                  </a:lnTo>
                  <a:lnTo>
                    <a:pt x="3510" y="515"/>
                  </a:lnTo>
                  <a:lnTo>
                    <a:pt x="3479" y="505"/>
                  </a:lnTo>
                  <a:lnTo>
                    <a:pt x="3448" y="496"/>
                  </a:lnTo>
                  <a:lnTo>
                    <a:pt x="3418" y="486"/>
                  </a:lnTo>
                  <a:lnTo>
                    <a:pt x="3387" y="478"/>
                  </a:lnTo>
                  <a:lnTo>
                    <a:pt x="3356" y="471"/>
                  </a:lnTo>
                  <a:lnTo>
                    <a:pt x="3293" y="457"/>
                  </a:lnTo>
                  <a:lnTo>
                    <a:pt x="3231" y="444"/>
                  </a:lnTo>
                  <a:lnTo>
                    <a:pt x="3168" y="430"/>
                  </a:lnTo>
                  <a:lnTo>
                    <a:pt x="3103" y="415"/>
                  </a:lnTo>
                  <a:lnTo>
                    <a:pt x="3072" y="407"/>
                  </a:lnTo>
                  <a:lnTo>
                    <a:pt x="3039" y="398"/>
                  </a:lnTo>
                  <a:lnTo>
                    <a:pt x="3007" y="388"/>
                  </a:lnTo>
                  <a:lnTo>
                    <a:pt x="2974" y="377"/>
                  </a:lnTo>
                  <a:lnTo>
                    <a:pt x="2911" y="356"/>
                  </a:lnTo>
                  <a:lnTo>
                    <a:pt x="2849" y="331"/>
                  </a:lnTo>
                  <a:lnTo>
                    <a:pt x="2786" y="308"/>
                  </a:lnTo>
                  <a:lnTo>
                    <a:pt x="2724" y="284"/>
                  </a:lnTo>
                  <a:lnTo>
                    <a:pt x="2694" y="273"/>
                  </a:lnTo>
                  <a:lnTo>
                    <a:pt x="2663" y="263"/>
                  </a:lnTo>
                  <a:lnTo>
                    <a:pt x="2632" y="254"/>
                  </a:lnTo>
                  <a:lnTo>
                    <a:pt x="2601" y="246"/>
                  </a:lnTo>
                  <a:lnTo>
                    <a:pt x="2571" y="238"/>
                  </a:lnTo>
                  <a:lnTo>
                    <a:pt x="2542" y="233"/>
                  </a:lnTo>
                  <a:lnTo>
                    <a:pt x="2511" y="227"/>
                  </a:lnTo>
                  <a:lnTo>
                    <a:pt x="2481" y="223"/>
                  </a:lnTo>
                  <a:lnTo>
                    <a:pt x="2450" y="219"/>
                  </a:lnTo>
                  <a:lnTo>
                    <a:pt x="2419" y="217"/>
                  </a:lnTo>
                  <a:lnTo>
                    <a:pt x="2358" y="213"/>
                  </a:lnTo>
                  <a:lnTo>
                    <a:pt x="2296" y="212"/>
                  </a:lnTo>
                  <a:lnTo>
                    <a:pt x="2233" y="212"/>
                  </a:lnTo>
                  <a:lnTo>
                    <a:pt x="2169" y="212"/>
                  </a:lnTo>
                  <a:lnTo>
                    <a:pt x="2106" y="212"/>
                  </a:lnTo>
                  <a:lnTo>
                    <a:pt x="2043" y="208"/>
                  </a:lnTo>
                  <a:lnTo>
                    <a:pt x="2010" y="206"/>
                  </a:lnTo>
                  <a:lnTo>
                    <a:pt x="1977" y="204"/>
                  </a:lnTo>
                  <a:lnTo>
                    <a:pt x="1945" y="198"/>
                  </a:lnTo>
                  <a:lnTo>
                    <a:pt x="1914" y="194"/>
                  </a:lnTo>
                  <a:lnTo>
                    <a:pt x="1851" y="185"/>
                  </a:lnTo>
                  <a:lnTo>
                    <a:pt x="1789" y="175"/>
                  </a:lnTo>
                  <a:lnTo>
                    <a:pt x="1759" y="171"/>
                  </a:lnTo>
                  <a:lnTo>
                    <a:pt x="1728" y="167"/>
                  </a:lnTo>
                  <a:lnTo>
                    <a:pt x="1699" y="165"/>
                  </a:lnTo>
                  <a:lnTo>
                    <a:pt x="1670" y="165"/>
                  </a:lnTo>
                  <a:lnTo>
                    <a:pt x="1639" y="167"/>
                  </a:lnTo>
                  <a:lnTo>
                    <a:pt x="1611" y="171"/>
                  </a:lnTo>
                  <a:lnTo>
                    <a:pt x="1582" y="175"/>
                  </a:lnTo>
                  <a:lnTo>
                    <a:pt x="1553" y="183"/>
                  </a:lnTo>
                  <a:lnTo>
                    <a:pt x="1524" y="192"/>
                  </a:lnTo>
                  <a:lnTo>
                    <a:pt x="1495" y="206"/>
                  </a:lnTo>
                  <a:lnTo>
                    <a:pt x="1465" y="221"/>
                  </a:lnTo>
                  <a:lnTo>
                    <a:pt x="1436" y="238"/>
                  </a:lnTo>
                  <a:lnTo>
                    <a:pt x="1405" y="258"/>
                  </a:lnTo>
                  <a:lnTo>
                    <a:pt x="1375" y="277"/>
                  </a:lnTo>
                  <a:lnTo>
                    <a:pt x="1344" y="300"/>
                  </a:lnTo>
                  <a:lnTo>
                    <a:pt x="1313" y="321"/>
                  </a:lnTo>
                  <a:lnTo>
                    <a:pt x="1250" y="369"/>
                  </a:lnTo>
                  <a:lnTo>
                    <a:pt x="1186" y="419"/>
                  </a:lnTo>
                  <a:lnTo>
                    <a:pt x="1156" y="442"/>
                  </a:lnTo>
                  <a:lnTo>
                    <a:pt x="1123" y="465"/>
                  </a:lnTo>
                  <a:lnTo>
                    <a:pt x="1090" y="488"/>
                  </a:lnTo>
                  <a:lnTo>
                    <a:pt x="1060" y="509"/>
                  </a:lnTo>
                  <a:lnTo>
                    <a:pt x="996" y="547"/>
                  </a:lnTo>
                  <a:lnTo>
                    <a:pt x="933" y="590"/>
                  </a:lnTo>
                  <a:lnTo>
                    <a:pt x="870" y="630"/>
                  </a:lnTo>
                  <a:lnTo>
                    <a:pt x="806" y="670"/>
                  </a:lnTo>
                  <a:lnTo>
                    <a:pt x="743" y="711"/>
                  </a:lnTo>
                  <a:lnTo>
                    <a:pt x="679" y="747"/>
                  </a:lnTo>
                  <a:lnTo>
                    <a:pt x="649" y="766"/>
                  </a:lnTo>
                  <a:lnTo>
                    <a:pt x="616" y="782"/>
                  </a:lnTo>
                  <a:lnTo>
                    <a:pt x="583" y="799"/>
                  </a:lnTo>
                  <a:lnTo>
                    <a:pt x="551" y="814"/>
                  </a:lnTo>
                  <a:lnTo>
                    <a:pt x="518" y="828"/>
                  </a:lnTo>
                  <a:lnTo>
                    <a:pt x="487" y="841"/>
                  </a:lnTo>
                  <a:lnTo>
                    <a:pt x="455" y="853"/>
                  </a:lnTo>
                  <a:lnTo>
                    <a:pt x="422" y="864"/>
                  </a:lnTo>
                  <a:lnTo>
                    <a:pt x="389" y="874"/>
                  </a:lnTo>
                  <a:lnTo>
                    <a:pt x="359" y="883"/>
                  </a:lnTo>
                  <a:lnTo>
                    <a:pt x="295" y="903"/>
                  </a:lnTo>
                  <a:lnTo>
                    <a:pt x="232" y="918"/>
                  </a:lnTo>
                  <a:lnTo>
                    <a:pt x="169" y="933"/>
                  </a:lnTo>
                  <a:lnTo>
                    <a:pt x="107" y="951"/>
                  </a:lnTo>
                  <a:lnTo>
                    <a:pt x="44" y="968"/>
                  </a:lnTo>
                  <a:lnTo>
                    <a:pt x="30" y="970"/>
                  </a:lnTo>
                  <a:lnTo>
                    <a:pt x="17" y="966"/>
                  </a:lnTo>
                  <a:lnTo>
                    <a:pt x="7" y="956"/>
                  </a:lnTo>
                  <a:lnTo>
                    <a:pt x="0" y="945"/>
                  </a:lnTo>
                  <a:lnTo>
                    <a:pt x="0" y="929"/>
                  </a:lnTo>
                  <a:lnTo>
                    <a:pt x="4" y="918"/>
                  </a:lnTo>
                  <a:lnTo>
                    <a:pt x="13" y="906"/>
                  </a:lnTo>
                  <a:lnTo>
                    <a:pt x="25" y="901"/>
                  </a:lnTo>
                  <a:lnTo>
                    <a:pt x="25" y="901"/>
                  </a:lnTo>
                  <a:close/>
                </a:path>
              </a:pathLst>
            </a:custGeom>
            <a:solidFill>
              <a:srgbClr val="00B0F0"/>
            </a:solidFill>
            <a:ln w="1588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1" name="Freeform 160"/>
            <p:cNvSpPr>
              <a:spLocks/>
            </p:cNvSpPr>
            <p:nvPr/>
          </p:nvSpPr>
          <p:spPr bwMode="auto">
            <a:xfrm>
              <a:off x="1347788" y="2763837"/>
              <a:ext cx="103188" cy="103187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9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9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2" name="Freeform 161"/>
            <p:cNvSpPr>
              <a:spLocks/>
            </p:cNvSpPr>
            <p:nvPr/>
          </p:nvSpPr>
          <p:spPr bwMode="auto">
            <a:xfrm>
              <a:off x="1347788" y="2763837"/>
              <a:ext cx="103188" cy="103187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9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9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3" name="Freeform 162"/>
            <p:cNvSpPr>
              <a:spLocks/>
            </p:cNvSpPr>
            <p:nvPr/>
          </p:nvSpPr>
          <p:spPr bwMode="auto">
            <a:xfrm>
              <a:off x="1747838" y="2644775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09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4" name="Freeform 163"/>
            <p:cNvSpPr>
              <a:spLocks/>
            </p:cNvSpPr>
            <p:nvPr/>
          </p:nvSpPr>
          <p:spPr bwMode="auto">
            <a:xfrm>
              <a:off x="1747838" y="2644775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09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5" name="Freeform 164"/>
            <p:cNvSpPr>
              <a:spLocks/>
            </p:cNvSpPr>
            <p:nvPr/>
          </p:nvSpPr>
          <p:spPr bwMode="auto">
            <a:xfrm>
              <a:off x="2146300" y="2403475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6" name="Freeform 165"/>
            <p:cNvSpPr>
              <a:spLocks/>
            </p:cNvSpPr>
            <p:nvPr/>
          </p:nvSpPr>
          <p:spPr bwMode="auto">
            <a:xfrm>
              <a:off x="2146300" y="2403475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7" name="Freeform 166"/>
            <p:cNvSpPr>
              <a:spLocks/>
            </p:cNvSpPr>
            <p:nvPr/>
          </p:nvSpPr>
          <p:spPr bwMode="auto">
            <a:xfrm>
              <a:off x="2544763" y="2141537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7 h 128"/>
                <a:gd name="T16" fmla="*/ 64 w 129"/>
                <a:gd name="T17" fmla="*/ 128 h 128"/>
                <a:gd name="T18" fmla="*/ 50 w 129"/>
                <a:gd name="T19" fmla="*/ 127 h 128"/>
                <a:gd name="T20" fmla="*/ 39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8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8" name="Freeform 167"/>
            <p:cNvSpPr>
              <a:spLocks/>
            </p:cNvSpPr>
            <p:nvPr/>
          </p:nvSpPr>
          <p:spPr bwMode="auto">
            <a:xfrm>
              <a:off x="2544763" y="2141537"/>
              <a:ext cx="101600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7 h 128"/>
                <a:gd name="T16" fmla="*/ 64 w 129"/>
                <a:gd name="T17" fmla="*/ 128 h 128"/>
                <a:gd name="T18" fmla="*/ 50 w 129"/>
                <a:gd name="T19" fmla="*/ 127 h 128"/>
                <a:gd name="T20" fmla="*/ 39 w 129"/>
                <a:gd name="T21" fmla="*/ 123 h 128"/>
                <a:gd name="T22" fmla="*/ 27 w 129"/>
                <a:gd name="T23" fmla="*/ 117 h 128"/>
                <a:gd name="T24" fmla="*/ 17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7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8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19" name="Freeform 168"/>
            <p:cNvSpPr>
              <a:spLocks/>
            </p:cNvSpPr>
            <p:nvPr/>
          </p:nvSpPr>
          <p:spPr bwMode="auto">
            <a:xfrm>
              <a:off x="2944813" y="2160587"/>
              <a:ext cx="101600" cy="103187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0" name="Freeform 169"/>
            <p:cNvSpPr>
              <a:spLocks/>
            </p:cNvSpPr>
            <p:nvPr/>
          </p:nvSpPr>
          <p:spPr bwMode="auto">
            <a:xfrm>
              <a:off x="2944813" y="2160587"/>
              <a:ext cx="101600" cy="103187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7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6 h 128"/>
                <a:gd name="T16" fmla="*/ 64 w 129"/>
                <a:gd name="T17" fmla="*/ 128 h 128"/>
                <a:gd name="T18" fmla="*/ 50 w 129"/>
                <a:gd name="T19" fmla="*/ 126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7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6"/>
                  </a:lnTo>
                  <a:lnTo>
                    <a:pt x="64" y="128"/>
                  </a:lnTo>
                  <a:lnTo>
                    <a:pt x="50" y="126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1" name="Freeform 170"/>
            <p:cNvSpPr>
              <a:spLocks/>
            </p:cNvSpPr>
            <p:nvPr/>
          </p:nvSpPr>
          <p:spPr bwMode="auto">
            <a:xfrm>
              <a:off x="3341688" y="2179637"/>
              <a:ext cx="103188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8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7 h 128"/>
                <a:gd name="T16" fmla="*/ 64 w 129"/>
                <a:gd name="T17" fmla="*/ 128 h 128"/>
                <a:gd name="T18" fmla="*/ 50 w 129"/>
                <a:gd name="T19" fmla="*/ 127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8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8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2" name="Freeform 171"/>
            <p:cNvSpPr>
              <a:spLocks/>
            </p:cNvSpPr>
            <p:nvPr/>
          </p:nvSpPr>
          <p:spPr bwMode="auto">
            <a:xfrm>
              <a:off x="3341688" y="2179637"/>
              <a:ext cx="103188" cy="101600"/>
            </a:xfrm>
            <a:custGeom>
              <a:avLst/>
              <a:gdLst>
                <a:gd name="T0" fmla="*/ 129 w 129"/>
                <a:gd name="T1" fmla="*/ 63 h 128"/>
                <a:gd name="T2" fmla="*/ 127 w 129"/>
                <a:gd name="T3" fmla="*/ 77 h 128"/>
                <a:gd name="T4" fmla="*/ 123 w 129"/>
                <a:gd name="T5" fmla="*/ 88 h 128"/>
                <a:gd name="T6" fmla="*/ 118 w 129"/>
                <a:gd name="T7" fmla="*/ 100 h 128"/>
                <a:gd name="T8" fmla="*/ 110 w 129"/>
                <a:gd name="T9" fmla="*/ 109 h 128"/>
                <a:gd name="T10" fmla="*/ 100 w 129"/>
                <a:gd name="T11" fmla="*/ 117 h 128"/>
                <a:gd name="T12" fmla="*/ 89 w 129"/>
                <a:gd name="T13" fmla="*/ 123 h 128"/>
                <a:gd name="T14" fmla="*/ 77 w 129"/>
                <a:gd name="T15" fmla="*/ 127 h 128"/>
                <a:gd name="T16" fmla="*/ 64 w 129"/>
                <a:gd name="T17" fmla="*/ 128 h 128"/>
                <a:gd name="T18" fmla="*/ 50 w 129"/>
                <a:gd name="T19" fmla="*/ 127 h 128"/>
                <a:gd name="T20" fmla="*/ 39 w 129"/>
                <a:gd name="T21" fmla="*/ 123 h 128"/>
                <a:gd name="T22" fmla="*/ 27 w 129"/>
                <a:gd name="T23" fmla="*/ 117 h 128"/>
                <a:gd name="T24" fmla="*/ 18 w 129"/>
                <a:gd name="T25" fmla="*/ 109 h 128"/>
                <a:gd name="T26" fmla="*/ 10 w 129"/>
                <a:gd name="T27" fmla="*/ 100 h 128"/>
                <a:gd name="T28" fmla="*/ 4 w 129"/>
                <a:gd name="T29" fmla="*/ 88 h 128"/>
                <a:gd name="T30" fmla="*/ 0 w 129"/>
                <a:gd name="T31" fmla="*/ 77 h 128"/>
                <a:gd name="T32" fmla="*/ 0 w 129"/>
                <a:gd name="T33" fmla="*/ 63 h 128"/>
                <a:gd name="T34" fmla="*/ 0 w 129"/>
                <a:gd name="T35" fmla="*/ 50 h 128"/>
                <a:gd name="T36" fmla="*/ 4 w 129"/>
                <a:gd name="T37" fmla="*/ 38 h 128"/>
                <a:gd name="T38" fmla="*/ 10 w 129"/>
                <a:gd name="T39" fmla="*/ 27 h 128"/>
                <a:gd name="T40" fmla="*/ 18 w 129"/>
                <a:gd name="T41" fmla="*/ 17 h 128"/>
                <a:gd name="T42" fmla="*/ 27 w 129"/>
                <a:gd name="T43" fmla="*/ 9 h 128"/>
                <a:gd name="T44" fmla="*/ 39 w 129"/>
                <a:gd name="T45" fmla="*/ 4 h 128"/>
                <a:gd name="T46" fmla="*/ 50 w 129"/>
                <a:gd name="T47" fmla="*/ 0 h 128"/>
                <a:gd name="T48" fmla="*/ 64 w 129"/>
                <a:gd name="T49" fmla="*/ 0 h 128"/>
                <a:gd name="T50" fmla="*/ 77 w 129"/>
                <a:gd name="T51" fmla="*/ 0 h 128"/>
                <a:gd name="T52" fmla="*/ 89 w 129"/>
                <a:gd name="T53" fmla="*/ 4 h 128"/>
                <a:gd name="T54" fmla="*/ 100 w 129"/>
                <a:gd name="T55" fmla="*/ 9 h 128"/>
                <a:gd name="T56" fmla="*/ 110 w 129"/>
                <a:gd name="T57" fmla="*/ 17 h 128"/>
                <a:gd name="T58" fmla="*/ 118 w 129"/>
                <a:gd name="T59" fmla="*/ 27 h 128"/>
                <a:gd name="T60" fmla="*/ 123 w 129"/>
                <a:gd name="T61" fmla="*/ 38 h 128"/>
                <a:gd name="T62" fmla="*/ 127 w 129"/>
                <a:gd name="T63" fmla="*/ 50 h 128"/>
                <a:gd name="T64" fmla="*/ 129 w 129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8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8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3" name="Freeform 172"/>
            <p:cNvSpPr>
              <a:spLocks/>
            </p:cNvSpPr>
            <p:nvPr/>
          </p:nvSpPr>
          <p:spPr bwMode="auto">
            <a:xfrm>
              <a:off x="3741738" y="2311400"/>
              <a:ext cx="101600" cy="103187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7 h 128"/>
                <a:gd name="T4" fmla="*/ 122 w 128"/>
                <a:gd name="T5" fmla="*/ 88 h 128"/>
                <a:gd name="T6" fmla="*/ 117 w 128"/>
                <a:gd name="T7" fmla="*/ 100 h 128"/>
                <a:gd name="T8" fmla="*/ 109 w 128"/>
                <a:gd name="T9" fmla="*/ 109 h 128"/>
                <a:gd name="T10" fmla="*/ 99 w 128"/>
                <a:gd name="T11" fmla="*/ 117 h 128"/>
                <a:gd name="T12" fmla="*/ 88 w 128"/>
                <a:gd name="T13" fmla="*/ 123 h 128"/>
                <a:gd name="T14" fmla="*/ 76 w 128"/>
                <a:gd name="T15" fmla="*/ 127 h 128"/>
                <a:gd name="T16" fmla="*/ 63 w 128"/>
                <a:gd name="T17" fmla="*/ 128 h 128"/>
                <a:gd name="T18" fmla="*/ 49 w 128"/>
                <a:gd name="T19" fmla="*/ 127 h 128"/>
                <a:gd name="T20" fmla="*/ 38 w 128"/>
                <a:gd name="T21" fmla="*/ 123 h 128"/>
                <a:gd name="T22" fmla="*/ 26 w 128"/>
                <a:gd name="T23" fmla="*/ 117 h 128"/>
                <a:gd name="T24" fmla="*/ 17 w 128"/>
                <a:gd name="T25" fmla="*/ 109 h 128"/>
                <a:gd name="T26" fmla="*/ 9 w 128"/>
                <a:gd name="T27" fmla="*/ 100 h 128"/>
                <a:gd name="T28" fmla="*/ 3 w 128"/>
                <a:gd name="T29" fmla="*/ 88 h 128"/>
                <a:gd name="T30" fmla="*/ 0 w 128"/>
                <a:gd name="T31" fmla="*/ 77 h 128"/>
                <a:gd name="T32" fmla="*/ 0 w 128"/>
                <a:gd name="T33" fmla="*/ 63 h 128"/>
                <a:gd name="T34" fmla="*/ 0 w 128"/>
                <a:gd name="T35" fmla="*/ 50 h 128"/>
                <a:gd name="T36" fmla="*/ 3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6 w 128"/>
                <a:gd name="T43" fmla="*/ 9 h 128"/>
                <a:gd name="T44" fmla="*/ 38 w 128"/>
                <a:gd name="T45" fmla="*/ 4 h 128"/>
                <a:gd name="T46" fmla="*/ 49 w 128"/>
                <a:gd name="T47" fmla="*/ 0 h 128"/>
                <a:gd name="T48" fmla="*/ 63 w 128"/>
                <a:gd name="T49" fmla="*/ 0 h 128"/>
                <a:gd name="T50" fmla="*/ 76 w 128"/>
                <a:gd name="T51" fmla="*/ 0 h 128"/>
                <a:gd name="T52" fmla="*/ 88 w 128"/>
                <a:gd name="T53" fmla="*/ 4 h 128"/>
                <a:gd name="T54" fmla="*/ 99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2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8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4" name="Freeform 173"/>
            <p:cNvSpPr>
              <a:spLocks/>
            </p:cNvSpPr>
            <p:nvPr/>
          </p:nvSpPr>
          <p:spPr bwMode="auto">
            <a:xfrm>
              <a:off x="3741738" y="2311400"/>
              <a:ext cx="101600" cy="103187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7 h 128"/>
                <a:gd name="T4" fmla="*/ 122 w 128"/>
                <a:gd name="T5" fmla="*/ 88 h 128"/>
                <a:gd name="T6" fmla="*/ 117 w 128"/>
                <a:gd name="T7" fmla="*/ 100 h 128"/>
                <a:gd name="T8" fmla="*/ 109 w 128"/>
                <a:gd name="T9" fmla="*/ 109 h 128"/>
                <a:gd name="T10" fmla="*/ 99 w 128"/>
                <a:gd name="T11" fmla="*/ 117 h 128"/>
                <a:gd name="T12" fmla="*/ 88 w 128"/>
                <a:gd name="T13" fmla="*/ 123 h 128"/>
                <a:gd name="T14" fmla="*/ 76 w 128"/>
                <a:gd name="T15" fmla="*/ 127 h 128"/>
                <a:gd name="T16" fmla="*/ 63 w 128"/>
                <a:gd name="T17" fmla="*/ 128 h 128"/>
                <a:gd name="T18" fmla="*/ 49 w 128"/>
                <a:gd name="T19" fmla="*/ 127 h 128"/>
                <a:gd name="T20" fmla="*/ 38 w 128"/>
                <a:gd name="T21" fmla="*/ 123 h 128"/>
                <a:gd name="T22" fmla="*/ 26 w 128"/>
                <a:gd name="T23" fmla="*/ 117 h 128"/>
                <a:gd name="T24" fmla="*/ 17 w 128"/>
                <a:gd name="T25" fmla="*/ 109 h 128"/>
                <a:gd name="T26" fmla="*/ 9 w 128"/>
                <a:gd name="T27" fmla="*/ 100 h 128"/>
                <a:gd name="T28" fmla="*/ 3 w 128"/>
                <a:gd name="T29" fmla="*/ 88 h 128"/>
                <a:gd name="T30" fmla="*/ 0 w 128"/>
                <a:gd name="T31" fmla="*/ 77 h 128"/>
                <a:gd name="T32" fmla="*/ 0 w 128"/>
                <a:gd name="T33" fmla="*/ 63 h 128"/>
                <a:gd name="T34" fmla="*/ 0 w 128"/>
                <a:gd name="T35" fmla="*/ 50 h 128"/>
                <a:gd name="T36" fmla="*/ 3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6 w 128"/>
                <a:gd name="T43" fmla="*/ 9 h 128"/>
                <a:gd name="T44" fmla="*/ 38 w 128"/>
                <a:gd name="T45" fmla="*/ 4 h 128"/>
                <a:gd name="T46" fmla="*/ 49 w 128"/>
                <a:gd name="T47" fmla="*/ 0 h 128"/>
                <a:gd name="T48" fmla="*/ 63 w 128"/>
                <a:gd name="T49" fmla="*/ 0 h 128"/>
                <a:gd name="T50" fmla="*/ 76 w 128"/>
                <a:gd name="T51" fmla="*/ 0 h 128"/>
                <a:gd name="T52" fmla="*/ 88 w 128"/>
                <a:gd name="T53" fmla="*/ 4 h 128"/>
                <a:gd name="T54" fmla="*/ 99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2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8"/>
                  </a:lnTo>
                  <a:lnTo>
                    <a:pt x="49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5" name="Freeform 174"/>
            <p:cNvSpPr>
              <a:spLocks/>
            </p:cNvSpPr>
            <p:nvPr/>
          </p:nvSpPr>
          <p:spPr bwMode="auto">
            <a:xfrm>
              <a:off x="4140200" y="2416175"/>
              <a:ext cx="103188" cy="101600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2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6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2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2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2" y="39"/>
                  </a:lnTo>
                  <a:lnTo>
                    <a:pt x="126" y="50"/>
                  </a:lnTo>
                  <a:lnTo>
                    <a:pt x="128" y="6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6" name="Freeform 175"/>
            <p:cNvSpPr>
              <a:spLocks/>
            </p:cNvSpPr>
            <p:nvPr/>
          </p:nvSpPr>
          <p:spPr bwMode="auto">
            <a:xfrm>
              <a:off x="4140200" y="2416175"/>
              <a:ext cx="103188" cy="101600"/>
            </a:xfrm>
            <a:custGeom>
              <a:avLst/>
              <a:gdLst>
                <a:gd name="T0" fmla="*/ 128 w 128"/>
                <a:gd name="T1" fmla="*/ 64 h 129"/>
                <a:gd name="T2" fmla="*/ 126 w 128"/>
                <a:gd name="T3" fmla="*/ 77 h 129"/>
                <a:gd name="T4" fmla="*/ 122 w 128"/>
                <a:gd name="T5" fmla="*/ 89 h 129"/>
                <a:gd name="T6" fmla="*/ 117 w 128"/>
                <a:gd name="T7" fmla="*/ 100 h 129"/>
                <a:gd name="T8" fmla="*/ 109 w 128"/>
                <a:gd name="T9" fmla="*/ 110 h 129"/>
                <a:gd name="T10" fmla="*/ 99 w 128"/>
                <a:gd name="T11" fmla="*/ 117 h 129"/>
                <a:gd name="T12" fmla="*/ 88 w 128"/>
                <a:gd name="T13" fmla="*/ 123 h 129"/>
                <a:gd name="T14" fmla="*/ 76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6 w 128"/>
                <a:gd name="T23" fmla="*/ 117 h 129"/>
                <a:gd name="T24" fmla="*/ 17 w 128"/>
                <a:gd name="T25" fmla="*/ 110 h 129"/>
                <a:gd name="T26" fmla="*/ 9 w 128"/>
                <a:gd name="T27" fmla="*/ 100 h 129"/>
                <a:gd name="T28" fmla="*/ 3 w 128"/>
                <a:gd name="T29" fmla="*/ 89 h 129"/>
                <a:gd name="T30" fmla="*/ 0 w 128"/>
                <a:gd name="T31" fmla="*/ 77 h 129"/>
                <a:gd name="T32" fmla="*/ 0 w 128"/>
                <a:gd name="T33" fmla="*/ 64 h 129"/>
                <a:gd name="T34" fmla="*/ 0 w 128"/>
                <a:gd name="T35" fmla="*/ 50 h 129"/>
                <a:gd name="T36" fmla="*/ 3 w 128"/>
                <a:gd name="T37" fmla="*/ 39 h 129"/>
                <a:gd name="T38" fmla="*/ 9 w 128"/>
                <a:gd name="T39" fmla="*/ 27 h 129"/>
                <a:gd name="T40" fmla="*/ 17 w 128"/>
                <a:gd name="T41" fmla="*/ 18 h 129"/>
                <a:gd name="T42" fmla="*/ 26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6 w 128"/>
                <a:gd name="T51" fmla="*/ 0 h 129"/>
                <a:gd name="T52" fmla="*/ 88 w 128"/>
                <a:gd name="T53" fmla="*/ 4 h 129"/>
                <a:gd name="T54" fmla="*/ 99 w 128"/>
                <a:gd name="T55" fmla="*/ 10 h 129"/>
                <a:gd name="T56" fmla="*/ 109 w 128"/>
                <a:gd name="T57" fmla="*/ 18 h 129"/>
                <a:gd name="T58" fmla="*/ 117 w 128"/>
                <a:gd name="T59" fmla="*/ 27 h 129"/>
                <a:gd name="T60" fmla="*/ 122 w 128"/>
                <a:gd name="T61" fmla="*/ 39 h 129"/>
                <a:gd name="T62" fmla="*/ 126 w 128"/>
                <a:gd name="T63" fmla="*/ 50 h 129"/>
                <a:gd name="T64" fmla="*/ 128 w 128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4"/>
                  </a:moveTo>
                  <a:lnTo>
                    <a:pt x="126" y="77"/>
                  </a:lnTo>
                  <a:lnTo>
                    <a:pt x="122" y="89"/>
                  </a:lnTo>
                  <a:lnTo>
                    <a:pt x="117" y="100"/>
                  </a:lnTo>
                  <a:lnTo>
                    <a:pt x="109" y="110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10"/>
                  </a:lnTo>
                  <a:lnTo>
                    <a:pt x="9" y="100"/>
                  </a:lnTo>
                  <a:lnTo>
                    <a:pt x="3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3" y="39"/>
                  </a:lnTo>
                  <a:lnTo>
                    <a:pt x="9" y="27"/>
                  </a:lnTo>
                  <a:lnTo>
                    <a:pt x="17" y="18"/>
                  </a:lnTo>
                  <a:lnTo>
                    <a:pt x="26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10"/>
                  </a:lnTo>
                  <a:lnTo>
                    <a:pt x="109" y="18"/>
                  </a:lnTo>
                  <a:lnTo>
                    <a:pt x="117" y="27"/>
                  </a:lnTo>
                  <a:lnTo>
                    <a:pt x="122" y="39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7" name="Freeform 176"/>
            <p:cNvSpPr>
              <a:spLocks/>
            </p:cNvSpPr>
            <p:nvPr/>
          </p:nvSpPr>
          <p:spPr bwMode="auto">
            <a:xfrm>
              <a:off x="4538663" y="2638425"/>
              <a:ext cx="101600" cy="101600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6 h 128"/>
                <a:gd name="T4" fmla="*/ 123 w 128"/>
                <a:gd name="T5" fmla="*/ 88 h 128"/>
                <a:gd name="T6" fmla="*/ 117 w 128"/>
                <a:gd name="T7" fmla="*/ 99 h 128"/>
                <a:gd name="T8" fmla="*/ 109 w 128"/>
                <a:gd name="T9" fmla="*/ 109 h 128"/>
                <a:gd name="T10" fmla="*/ 100 w 128"/>
                <a:gd name="T11" fmla="*/ 117 h 128"/>
                <a:gd name="T12" fmla="*/ 88 w 128"/>
                <a:gd name="T13" fmla="*/ 123 h 128"/>
                <a:gd name="T14" fmla="*/ 77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3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99 h 128"/>
                <a:gd name="T28" fmla="*/ 4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50 h 128"/>
                <a:gd name="T36" fmla="*/ 4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3 h 128"/>
                <a:gd name="T46" fmla="*/ 50 w 128"/>
                <a:gd name="T47" fmla="*/ 0 h 128"/>
                <a:gd name="T48" fmla="*/ 63 w 128"/>
                <a:gd name="T49" fmla="*/ 0 h 128"/>
                <a:gd name="T50" fmla="*/ 77 w 128"/>
                <a:gd name="T51" fmla="*/ 0 h 128"/>
                <a:gd name="T52" fmla="*/ 88 w 128"/>
                <a:gd name="T53" fmla="*/ 3 h 128"/>
                <a:gd name="T54" fmla="*/ 100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3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3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8" name="Freeform 177"/>
            <p:cNvSpPr>
              <a:spLocks/>
            </p:cNvSpPr>
            <p:nvPr/>
          </p:nvSpPr>
          <p:spPr bwMode="auto">
            <a:xfrm>
              <a:off x="4538663" y="2638425"/>
              <a:ext cx="101600" cy="101600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6 h 128"/>
                <a:gd name="T4" fmla="*/ 123 w 128"/>
                <a:gd name="T5" fmla="*/ 88 h 128"/>
                <a:gd name="T6" fmla="*/ 117 w 128"/>
                <a:gd name="T7" fmla="*/ 99 h 128"/>
                <a:gd name="T8" fmla="*/ 109 w 128"/>
                <a:gd name="T9" fmla="*/ 109 h 128"/>
                <a:gd name="T10" fmla="*/ 100 w 128"/>
                <a:gd name="T11" fmla="*/ 117 h 128"/>
                <a:gd name="T12" fmla="*/ 88 w 128"/>
                <a:gd name="T13" fmla="*/ 123 h 128"/>
                <a:gd name="T14" fmla="*/ 77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3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99 h 128"/>
                <a:gd name="T28" fmla="*/ 4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50 h 128"/>
                <a:gd name="T36" fmla="*/ 4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3 h 128"/>
                <a:gd name="T46" fmla="*/ 50 w 128"/>
                <a:gd name="T47" fmla="*/ 0 h 128"/>
                <a:gd name="T48" fmla="*/ 63 w 128"/>
                <a:gd name="T49" fmla="*/ 0 h 128"/>
                <a:gd name="T50" fmla="*/ 77 w 128"/>
                <a:gd name="T51" fmla="*/ 0 h 128"/>
                <a:gd name="T52" fmla="*/ 88 w 128"/>
                <a:gd name="T53" fmla="*/ 3 h 128"/>
                <a:gd name="T54" fmla="*/ 100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3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99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3"/>
                  </a:lnTo>
                  <a:lnTo>
                    <a:pt x="100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29" name="Freeform 178"/>
            <p:cNvSpPr>
              <a:spLocks/>
            </p:cNvSpPr>
            <p:nvPr/>
          </p:nvSpPr>
          <p:spPr bwMode="auto">
            <a:xfrm>
              <a:off x="4937125" y="2498725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7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100 w 128"/>
                <a:gd name="T11" fmla="*/ 117 h 129"/>
                <a:gd name="T12" fmla="*/ 88 w 128"/>
                <a:gd name="T13" fmla="*/ 123 h 129"/>
                <a:gd name="T14" fmla="*/ 77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4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4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7 w 128"/>
                <a:gd name="T51" fmla="*/ 0 h 129"/>
                <a:gd name="T52" fmla="*/ 88 w 128"/>
                <a:gd name="T53" fmla="*/ 4 h 129"/>
                <a:gd name="T54" fmla="*/ 100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8 h 129"/>
                <a:gd name="T62" fmla="*/ 127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0" name="Freeform 179"/>
            <p:cNvSpPr>
              <a:spLocks/>
            </p:cNvSpPr>
            <p:nvPr/>
          </p:nvSpPr>
          <p:spPr bwMode="auto">
            <a:xfrm>
              <a:off x="4937125" y="2498725"/>
              <a:ext cx="103188" cy="101600"/>
            </a:xfrm>
            <a:custGeom>
              <a:avLst/>
              <a:gdLst>
                <a:gd name="T0" fmla="*/ 128 w 128"/>
                <a:gd name="T1" fmla="*/ 63 h 129"/>
                <a:gd name="T2" fmla="*/ 127 w 128"/>
                <a:gd name="T3" fmla="*/ 77 h 129"/>
                <a:gd name="T4" fmla="*/ 123 w 128"/>
                <a:gd name="T5" fmla="*/ 88 h 129"/>
                <a:gd name="T6" fmla="*/ 117 w 128"/>
                <a:gd name="T7" fmla="*/ 100 h 129"/>
                <a:gd name="T8" fmla="*/ 109 w 128"/>
                <a:gd name="T9" fmla="*/ 109 h 129"/>
                <a:gd name="T10" fmla="*/ 100 w 128"/>
                <a:gd name="T11" fmla="*/ 117 h 129"/>
                <a:gd name="T12" fmla="*/ 88 w 128"/>
                <a:gd name="T13" fmla="*/ 123 h 129"/>
                <a:gd name="T14" fmla="*/ 77 w 128"/>
                <a:gd name="T15" fmla="*/ 127 h 129"/>
                <a:gd name="T16" fmla="*/ 63 w 128"/>
                <a:gd name="T17" fmla="*/ 129 h 129"/>
                <a:gd name="T18" fmla="*/ 50 w 128"/>
                <a:gd name="T19" fmla="*/ 127 h 129"/>
                <a:gd name="T20" fmla="*/ 38 w 128"/>
                <a:gd name="T21" fmla="*/ 123 h 129"/>
                <a:gd name="T22" fmla="*/ 27 w 128"/>
                <a:gd name="T23" fmla="*/ 117 h 129"/>
                <a:gd name="T24" fmla="*/ 17 w 128"/>
                <a:gd name="T25" fmla="*/ 109 h 129"/>
                <a:gd name="T26" fmla="*/ 9 w 128"/>
                <a:gd name="T27" fmla="*/ 100 h 129"/>
                <a:gd name="T28" fmla="*/ 4 w 128"/>
                <a:gd name="T29" fmla="*/ 88 h 129"/>
                <a:gd name="T30" fmla="*/ 0 w 128"/>
                <a:gd name="T31" fmla="*/ 77 h 129"/>
                <a:gd name="T32" fmla="*/ 0 w 128"/>
                <a:gd name="T33" fmla="*/ 63 h 129"/>
                <a:gd name="T34" fmla="*/ 0 w 128"/>
                <a:gd name="T35" fmla="*/ 50 h 129"/>
                <a:gd name="T36" fmla="*/ 4 w 128"/>
                <a:gd name="T37" fmla="*/ 38 h 129"/>
                <a:gd name="T38" fmla="*/ 9 w 128"/>
                <a:gd name="T39" fmla="*/ 27 h 129"/>
                <a:gd name="T40" fmla="*/ 17 w 128"/>
                <a:gd name="T41" fmla="*/ 17 h 129"/>
                <a:gd name="T42" fmla="*/ 27 w 128"/>
                <a:gd name="T43" fmla="*/ 10 h 129"/>
                <a:gd name="T44" fmla="*/ 38 w 128"/>
                <a:gd name="T45" fmla="*/ 4 h 129"/>
                <a:gd name="T46" fmla="*/ 50 w 128"/>
                <a:gd name="T47" fmla="*/ 0 h 129"/>
                <a:gd name="T48" fmla="*/ 63 w 128"/>
                <a:gd name="T49" fmla="*/ 0 h 129"/>
                <a:gd name="T50" fmla="*/ 77 w 128"/>
                <a:gd name="T51" fmla="*/ 0 h 129"/>
                <a:gd name="T52" fmla="*/ 88 w 128"/>
                <a:gd name="T53" fmla="*/ 4 h 129"/>
                <a:gd name="T54" fmla="*/ 100 w 128"/>
                <a:gd name="T55" fmla="*/ 10 h 129"/>
                <a:gd name="T56" fmla="*/ 109 w 128"/>
                <a:gd name="T57" fmla="*/ 17 h 129"/>
                <a:gd name="T58" fmla="*/ 117 w 128"/>
                <a:gd name="T59" fmla="*/ 27 h 129"/>
                <a:gd name="T60" fmla="*/ 123 w 128"/>
                <a:gd name="T61" fmla="*/ 38 h 129"/>
                <a:gd name="T62" fmla="*/ 127 w 128"/>
                <a:gd name="T63" fmla="*/ 50 h 129"/>
                <a:gd name="T64" fmla="*/ 128 w 128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9">
                  <a:moveTo>
                    <a:pt x="128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1" name="Freeform 180"/>
            <p:cNvSpPr>
              <a:spLocks/>
            </p:cNvSpPr>
            <p:nvPr/>
          </p:nvSpPr>
          <p:spPr bwMode="auto">
            <a:xfrm>
              <a:off x="5337175" y="2138362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2" name="Freeform 181"/>
            <p:cNvSpPr>
              <a:spLocks/>
            </p:cNvSpPr>
            <p:nvPr/>
          </p:nvSpPr>
          <p:spPr bwMode="auto">
            <a:xfrm>
              <a:off x="5337175" y="2138362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3" name="Freeform 182"/>
            <p:cNvSpPr>
              <a:spLocks/>
            </p:cNvSpPr>
            <p:nvPr/>
          </p:nvSpPr>
          <p:spPr bwMode="auto">
            <a:xfrm>
              <a:off x="5735638" y="2214562"/>
              <a:ext cx="103188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4" name="Freeform 183"/>
            <p:cNvSpPr>
              <a:spLocks/>
            </p:cNvSpPr>
            <p:nvPr/>
          </p:nvSpPr>
          <p:spPr bwMode="auto">
            <a:xfrm>
              <a:off x="5735638" y="2214562"/>
              <a:ext cx="103188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09 w 129"/>
                <a:gd name="T9" fmla="*/ 109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3 w 129"/>
                <a:gd name="T17" fmla="*/ 129 h 129"/>
                <a:gd name="T18" fmla="*/ 50 w 129"/>
                <a:gd name="T19" fmla="*/ 127 h 129"/>
                <a:gd name="T20" fmla="*/ 38 w 129"/>
                <a:gd name="T21" fmla="*/ 123 h 129"/>
                <a:gd name="T22" fmla="*/ 27 w 129"/>
                <a:gd name="T23" fmla="*/ 117 h 129"/>
                <a:gd name="T24" fmla="*/ 17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7 w 129"/>
                <a:gd name="T41" fmla="*/ 17 h 129"/>
                <a:gd name="T42" fmla="*/ 27 w 129"/>
                <a:gd name="T43" fmla="*/ 10 h 129"/>
                <a:gd name="T44" fmla="*/ 38 w 129"/>
                <a:gd name="T45" fmla="*/ 4 h 129"/>
                <a:gd name="T46" fmla="*/ 50 w 129"/>
                <a:gd name="T47" fmla="*/ 0 h 129"/>
                <a:gd name="T48" fmla="*/ 63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09 w 129"/>
                <a:gd name="T57" fmla="*/ 17 h 129"/>
                <a:gd name="T58" fmla="*/ 117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3" y="129"/>
                  </a:lnTo>
                  <a:lnTo>
                    <a:pt x="50" y="127"/>
                  </a:lnTo>
                  <a:lnTo>
                    <a:pt x="38" y="123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7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5" name="Freeform 184"/>
            <p:cNvSpPr>
              <a:spLocks/>
            </p:cNvSpPr>
            <p:nvPr/>
          </p:nvSpPr>
          <p:spPr bwMode="auto">
            <a:xfrm>
              <a:off x="6134100" y="2244725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6" name="Freeform 185"/>
            <p:cNvSpPr>
              <a:spLocks/>
            </p:cNvSpPr>
            <p:nvPr/>
          </p:nvSpPr>
          <p:spPr bwMode="auto">
            <a:xfrm>
              <a:off x="6134100" y="2244725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8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7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7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8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8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7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8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7" name="Freeform 186"/>
            <p:cNvSpPr>
              <a:spLocks/>
            </p:cNvSpPr>
            <p:nvPr/>
          </p:nvSpPr>
          <p:spPr bwMode="auto">
            <a:xfrm>
              <a:off x="6534150" y="2795587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8" name="Freeform 187"/>
            <p:cNvSpPr>
              <a:spLocks/>
            </p:cNvSpPr>
            <p:nvPr/>
          </p:nvSpPr>
          <p:spPr bwMode="auto">
            <a:xfrm>
              <a:off x="6534150" y="2795587"/>
              <a:ext cx="101600" cy="101600"/>
            </a:xfrm>
            <a:custGeom>
              <a:avLst/>
              <a:gdLst>
                <a:gd name="T0" fmla="*/ 129 w 129"/>
                <a:gd name="T1" fmla="*/ 64 h 129"/>
                <a:gd name="T2" fmla="*/ 127 w 129"/>
                <a:gd name="T3" fmla="*/ 77 h 129"/>
                <a:gd name="T4" fmla="*/ 123 w 129"/>
                <a:gd name="T5" fmla="*/ 89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9 h 129"/>
                <a:gd name="T30" fmla="*/ 0 w 129"/>
                <a:gd name="T31" fmla="*/ 77 h 129"/>
                <a:gd name="T32" fmla="*/ 0 w 129"/>
                <a:gd name="T33" fmla="*/ 64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8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8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4"/>
                  </a:moveTo>
                  <a:lnTo>
                    <a:pt x="127" y="77"/>
                  </a:lnTo>
                  <a:lnTo>
                    <a:pt x="123" y="89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9"/>
                  </a:lnTo>
                  <a:lnTo>
                    <a:pt x="0" y="77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8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8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4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39" name="Freeform 188"/>
            <p:cNvSpPr>
              <a:spLocks/>
            </p:cNvSpPr>
            <p:nvPr/>
          </p:nvSpPr>
          <p:spPr bwMode="auto">
            <a:xfrm>
              <a:off x="6932613" y="2932112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0" name="Freeform 189"/>
            <p:cNvSpPr>
              <a:spLocks/>
            </p:cNvSpPr>
            <p:nvPr/>
          </p:nvSpPr>
          <p:spPr bwMode="auto">
            <a:xfrm>
              <a:off x="6932613" y="2932112"/>
              <a:ext cx="101600" cy="101600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7 w 129"/>
                <a:gd name="T7" fmla="*/ 100 h 129"/>
                <a:gd name="T8" fmla="*/ 110 w 129"/>
                <a:gd name="T9" fmla="*/ 110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10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9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10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10 h 129"/>
                <a:gd name="T56" fmla="*/ 110 w 129"/>
                <a:gd name="T57" fmla="*/ 17 h 129"/>
                <a:gd name="T58" fmla="*/ 117 w 129"/>
                <a:gd name="T59" fmla="*/ 27 h 129"/>
                <a:gd name="T60" fmla="*/ 123 w 129"/>
                <a:gd name="T61" fmla="*/ 39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7" y="100"/>
                  </a:lnTo>
                  <a:lnTo>
                    <a:pt x="110" y="110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10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9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10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10"/>
                  </a:lnTo>
                  <a:lnTo>
                    <a:pt x="110" y="17"/>
                  </a:lnTo>
                  <a:lnTo>
                    <a:pt x="117" y="27"/>
                  </a:lnTo>
                  <a:lnTo>
                    <a:pt x="123" y="39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1" name="Freeform 190"/>
            <p:cNvSpPr>
              <a:spLocks/>
            </p:cNvSpPr>
            <p:nvPr/>
          </p:nvSpPr>
          <p:spPr bwMode="auto">
            <a:xfrm>
              <a:off x="7331075" y="2424112"/>
              <a:ext cx="101600" cy="103187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8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9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9 h 129"/>
                <a:gd name="T56" fmla="*/ 110 w 129"/>
                <a:gd name="T57" fmla="*/ 17 h 129"/>
                <a:gd name="T58" fmla="*/ 118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2" name="Freeform 191"/>
            <p:cNvSpPr>
              <a:spLocks/>
            </p:cNvSpPr>
            <p:nvPr/>
          </p:nvSpPr>
          <p:spPr bwMode="auto">
            <a:xfrm>
              <a:off x="7331075" y="2424112"/>
              <a:ext cx="101600" cy="103187"/>
            </a:xfrm>
            <a:custGeom>
              <a:avLst/>
              <a:gdLst>
                <a:gd name="T0" fmla="*/ 129 w 129"/>
                <a:gd name="T1" fmla="*/ 63 h 129"/>
                <a:gd name="T2" fmla="*/ 127 w 129"/>
                <a:gd name="T3" fmla="*/ 77 h 129"/>
                <a:gd name="T4" fmla="*/ 123 w 129"/>
                <a:gd name="T5" fmla="*/ 88 h 129"/>
                <a:gd name="T6" fmla="*/ 118 w 129"/>
                <a:gd name="T7" fmla="*/ 100 h 129"/>
                <a:gd name="T8" fmla="*/ 110 w 129"/>
                <a:gd name="T9" fmla="*/ 109 h 129"/>
                <a:gd name="T10" fmla="*/ 100 w 129"/>
                <a:gd name="T11" fmla="*/ 117 h 129"/>
                <a:gd name="T12" fmla="*/ 89 w 129"/>
                <a:gd name="T13" fmla="*/ 123 h 129"/>
                <a:gd name="T14" fmla="*/ 77 w 129"/>
                <a:gd name="T15" fmla="*/ 127 h 129"/>
                <a:gd name="T16" fmla="*/ 64 w 129"/>
                <a:gd name="T17" fmla="*/ 129 h 129"/>
                <a:gd name="T18" fmla="*/ 50 w 129"/>
                <a:gd name="T19" fmla="*/ 127 h 129"/>
                <a:gd name="T20" fmla="*/ 39 w 129"/>
                <a:gd name="T21" fmla="*/ 123 h 129"/>
                <a:gd name="T22" fmla="*/ 27 w 129"/>
                <a:gd name="T23" fmla="*/ 117 h 129"/>
                <a:gd name="T24" fmla="*/ 18 w 129"/>
                <a:gd name="T25" fmla="*/ 109 h 129"/>
                <a:gd name="T26" fmla="*/ 10 w 129"/>
                <a:gd name="T27" fmla="*/ 100 h 129"/>
                <a:gd name="T28" fmla="*/ 4 w 129"/>
                <a:gd name="T29" fmla="*/ 88 h 129"/>
                <a:gd name="T30" fmla="*/ 0 w 129"/>
                <a:gd name="T31" fmla="*/ 77 h 129"/>
                <a:gd name="T32" fmla="*/ 0 w 129"/>
                <a:gd name="T33" fmla="*/ 63 h 129"/>
                <a:gd name="T34" fmla="*/ 0 w 129"/>
                <a:gd name="T35" fmla="*/ 50 h 129"/>
                <a:gd name="T36" fmla="*/ 4 w 129"/>
                <a:gd name="T37" fmla="*/ 38 h 129"/>
                <a:gd name="T38" fmla="*/ 10 w 129"/>
                <a:gd name="T39" fmla="*/ 27 h 129"/>
                <a:gd name="T40" fmla="*/ 18 w 129"/>
                <a:gd name="T41" fmla="*/ 17 h 129"/>
                <a:gd name="T42" fmla="*/ 27 w 129"/>
                <a:gd name="T43" fmla="*/ 9 h 129"/>
                <a:gd name="T44" fmla="*/ 39 w 129"/>
                <a:gd name="T45" fmla="*/ 4 h 129"/>
                <a:gd name="T46" fmla="*/ 50 w 129"/>
                <a:gd name="T47" fmla="*/ 0 h 129"/>
                <a:gd name="T48" fmla="*/ 64 w 129"/>
                <a:gd name="T49" fmla="*/ 0 h 129"/>
                <a:gd name="T50" fmla="*/ 77 w 129"/>
                <a:gd name="T51" fmla="*/ 0 h 129"/>
                <a:gd name="T52" fmla="*/ 89 w 129"/>
                <a:gd name="T53" fmla="*/ 4 h 129"/>
                <a:gd name="T54" fmla="*/ 100 w 129"/>
                <a:gd name="T55" fmla="*/ 9 h 129"/>
                <a:gd name="T56" fmla="*/ 110 w 129"/>
                <a:gd name="T57" fmla="*/ 17 h 129"/>
                <a:gd name="T58" fmla="*/ 118 w 129"/>
                <a:gd name="T59" fmla="*/ 27 h 129"/>
                <a:gd name="T60" fmla="*/ 123 w 129"/>
                <a:gd name="T61" fmla="*/ 38 h 129"/>
                <a:gd name="T62" fmla="*/ 127 w 129"/>
                <a:gd name="T63" fmla="*/ 50 h 129"/>
                <a:gd name="T64" fmla="*/ 129 w 129"/>
                <a:gd name="T65" fmla="*/ 6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9" h="129">
                  <a:moveTo>
                    <a:pt x="129" y="63"/>
                  </a:moveTo>
                  <a:lnTo>
                    <a:pt x="127" y="77"/>
                  </a:lnTo>
                  <a:lnTo>
                    <a:pt x="123" y="88"/>
                  </a:lnTo>
                  <a:lnTo>
                    <a:pt x="118" y="100"/>
                  </a:lnTo>
                  <a:lnTo>
                    <a:pt x="110" y="109"/>
                  </a:lnTo>
                  <a:lnTo>
                    <a:pt x="100" y="117"/>
                  </a:lnTo>
                  <a:lnTo>
                    <a:pt x="89" y="123"/>
                  </a:lnTo>
                  <a:lnTo>
                    <a:pt x="77" y="127"/>
                  </a:lnTo>
                  <a:lnTo>
                    <a:pt x="64" y="129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7" y="117"/>
                  </a:lnTo>
                  <a:lnTo>
                    <a:pt x="18" y="109"/>
                  </a:lnTo>
                  <a:lnTo>
                    <a:pt x="10" y="100"/>
                  </a:lnTo>
                  <a:lnTo>
                    <a:pt x="4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8" y="17"/>
                  </a:lnTo>
                  <a:lnTo>
                    <a:pt x="27" y="9"/>
                  </a:lnTo>
                  <a:lnTo>
                    <a:pt x="39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89" y="4"/>
                  </a:lnTo>
                  <a:lnTo>
                    <a:pt x="100" y="9"/>
                  </a:lnTo>
                  <a:lnTo>
                    <a:pt x="110" y="17"/>
                  </a:lnTo>
                  <a:lnTo>
                    <a:pt x="118" y="27"/>
                  </a:lnTo>
                  <a:lnTo>
                    <a:pt x="123" y="38"/>
                  </a:lnTo>
                  <a:lnTo>
                    <a:pt x="127" y="50"/>
                  </a:lnTo>
                  <a:lnTo>
                    <a:pt x="129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3" name="Freeform 192"/>
            <p:cNvSpPr>
              <a:spLocks/>
            </p:cNvSpPr>
            <p:nvPr/>
          </p:nvSpPr>
          <p:spPr bwMode="auto">
            <a:xfrm>
              <a:off x="7729538" y="2446337"/>
              <a:ext cx="103188" cy="101600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7 h 128"/>
                <a:gd name="T4" fmla="*/ 122 w 128"/>
                <a:gd name="T5" fmla="*/ 88 h 128"/>
                <a:gd name="T6" fmla="*/ 117 w 128"/>
                <a:gd name="T7" fmla="*/ 100 h 128"/>
                <a:gd name="T8" fmla="*/ 109 w 128"/>
                <a:gd name="T9" fmla="*/ 109 h 128"/>
                <a:gd name="T10" fmla="*/ 99 w 128"/>
                <a:gd name="T11" fmla="*/ 117 h 128"/>
                <a:gd name="T12" fmla="*/ 88 w 128"/>
                <a:gd name="T13" fmla="*/ 123 h 128"/>
                <a:gd name="T14" fmla="*/ 76 w 128"/>
                <a:gd name="T15" fmla="*/ 126 h 128"/>
                <a:gd name="T16" fmla="*/ 63 w 128"/>
                <a:gd name="T17" fmla="*/ 128 h 128"/>
                <a:gd name="T18" fmla="*/ 49 w 128"/>
                <a:gd name="T19" fmla="*/ 126 h 128"/>
                <a:gd name="T20" fmla="*/ 38 w 128"/>
                <a:gd name="T21" fmla="*/ 123 h 128"/>
                <a:gd name="T22" fmla="*/ 26 w 128"/>
                <a:gd name="T23" fmla="*/ 117 h 128"/>
                <a:gd name="T24" fmla="*/ 17 w 128"/>
                <a:gd name="T25" fmla="*/ 109 h 128"/>
                <a:gd name="T26" fmla="*/ 9 w 128"/>
                <a:gd name="T27" fmla="*/ 100 h 128"/>
                <a:gd name="T28" fmla="*/ 3 w 128"/>
                <a:gd name="T29" fmla="*/ 88 h 128"/>
                <a:gd name="T30" fmla="*/ 0 w 128"/>
                <a:gd name="T31" fmla="*/ 77 h 128"/>
                <a:gd name="T32" fmla="*/ 0 w 128"/>
                <a:gd name="T33" fmla="*/ 63 h 128"/>
                <a:gd name="T34" fmla="*/ 0 w 128"/>
                <a:gd name="T35" fmla="*/ 50 h 128"/>
                <a:gd name="T36" fmla="*/ 3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6 w 128"/>
                <a:gd name="T43" fmla="*/ 9 h 128"/>
                <a:gd name="T44" fmla="*/ 38 w 128"/>
                <a:gd name="T45" fmla="*/ 4 h 128"/>
                <a:gd name="T46" fmla="*/ 49 w 128"/>
                <a:gd name="T47" fmla="*/ 0 h 128"/>
                <a:gd name="T48" fmla="*/ 63 w 128"/>
                <a:gd name="T49" fmla="*/ 0 h 128"/>
                <a:gd name="T50" fmla="*/ 76 w 128"/>
                <a:gd name="T51" fmla="*/ 0 h 128"/>
                <a:gd name="T52" fmla="*/ 88 w 128"/>
                <a:gd name="T53" fmla="*/ 4 h 128"/>
                <a:gd name="T54" fmla="*/ 99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2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6"/>
                  </a:lnTo>
                  <a:lnTo>
                    <a:pt x="63" y="128"/>
                  </a:lnTo>
                  <a:lnTo>
                    <a:pt x="49" y="126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4" name="Freeform 193"/>
            <p:cNvSpPr>
              <a:spLocks/>
            </p:cNvSpPr>
            <p:nvPr/>
          </p:nvSpPr>
          <p:spPr bwMode="auto">
            <a:xfrm>
              <a:off x="7729538" y="2446337"/>
              <a:ext cx="103188" cy="101600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7 h 128"/>
                <a:gd name="T4" fmla="*/ 122 w 128"/>
                <a:gd name="T5" fmla="*/ 88 h 128"/>
                <a:gd name="T6" fmla="*/ 117 w 128"/>
                <a:gd name="T7" fmla="*/ 100 h 128"/>
                <a:gd name="T8" fmla="*/ 109 w 128"/>
                <a:gd name="T9" fmla="*/ 109 h 128"/>
                <a:gd name="T10" fmla="*/ 99 w 128"/>
                <a:gd name="T11" fmla="*/ 117 h 128"/>
                <a:gd name="T12" fmla="*/ 88 w 128"/>
                <a:gd name="T13" fmla="*/ 123 h 128"/>
                <a:gd name="T14" fmla="*/ 76 w 128"/>
                <a:gd name="T15" fmla="*/ 126 h 128"/>
                <a:gd name="T16" fmla="*/ 63 w 128"/>
                <a:gd name="T17" fmla="*/ 128 h 128"/>
                <a:gd name="T18" fmla="*/ 49 w 128"/>
                <a:gd name="T19" fmla="*/ 126 h 128"/>
                <a:gd name="T20" fmla="*/ 38 w 128"/>
                <a:gd name="T21" fmla="*/ 123 h 128"/>
                <a:gd name="T22" fmla="*/ 26 w 128"/>
                <a:gd name="T23" fmla="*/ 117 h 128"/>
                <a:gd name="T24" fmla="*/ 17 w 128"/>
                <a:gd name="T25" fmla="*/ 109 h 128"/>
                <a:gd name="T26" fmla="*/ 9 w 128"/>
                <a:gd name="T27" fmla="*/ 100 h 128"/>
                <a:gd name="T28" fmla="*/ 3 w 128"/>
                <a:gd name="T29" fmla="*/ 88 h 128"/>
                <a:gd name="T30" fmla="*/ 0 w 128"/>
                <a:gd name="T31" fmla="*/ 77 h 128"/>
                <a:gd name="T32" fmla="*/ 0 w 128"/>
                <a:gd name="T33" fmla="*/ 63 h 128"/>
                <a:gd name="T34" fmla="*/ 0 w 128"/>
                <a:gd name="T35" fmla="*/ 50 h 128"/>
                <a:gd name="T36" fmla="*/ 3 w 128"/>
                <a:gd name="T37" fmla="*/ 38 h 128"/>
                <a:gd name="T38" fmla="*/ 9 w 128"/>
                <a:gd name="T39" fmla="*/ 27 h 128"/>
                <a:gd name="T40" fmla="*/ 17 w 128"/>
                <a:gd name="T41" fmla="*/ 17 h 128"/>
                <a:gd name="T42" fmla="*/ 26 w 128"/>
                <a:gd name="T43" fmla="*/ 9 h 128"/>
                <a:gd name="T44" fmla="*/ 38 w 128"/>
                <a:gd name="T45" fmla="*/ 4 h 128"/>
                <a:gd name="T46" fmla="*/ 49 w 128"/>
                <a:gd name="T47" fmla="*/ 0 h 128"/>
                <a:gd name="T48" fmla="*/ 63 w 128"/>
                <a:gd name="T49" fmla="*/ 0 h 128"/>
                <a:gd name="T50" fmla="*/ 76 w 128"/>
                <a:gd name="T51" fmla="*/ 0 h 128"/>
                <a:gd name="T52" fmla="*/ 88 w 128"/>
                <a:gd name="T53" fmla="*/ 4 h 128"/>
                <a:gd name="T54" fmla="*/ 99 w 128"/>
                <a:gd name="T55" fmla="*/ 9 h 128"/>
                <a:gd name="T56" fmla="*/ 109 w 128"/>
                <a:gd name="T57" fmla="*/ 17 h 128"/>
                <a:gd name="T58" fmla="*/ 117 w 128"/>
                <a:gd name="T59" fmla="*/ 27 h 128"/>
                <a:gd name="T60" fmla="*/ 122 w 128"/>
                <a:gd name="T61" fmla="*/ 38 h 128"/>
                <a:gd name="T62" fmla="*/ 126 w 128"/>
                <a:gd name="T63" fmla="*/ 50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7"/>
                  </a:lnTo>
                  <a:lnTo>
                    <a:pt x="122" y="88"/>
                  </a:lnTo>
                  <a:lnTo>
                    <a:pt x="117" y="100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3"/>
                  </a:lnTo>
                  <a:lnTo>
                    <a:pt x="76" y="126"/>
                  </a:lnTo>
                  <a:lnTo>
                    <a:pt x="63" y="128"/>
                  </a:lnTo>
                  <a:lnTo>
                    <a:pt x="49" y="126"/>
                  </a:lnTo>
                  <a:lnTo>
                    <a:pt x="38" y="123"/>
                  </a:lnTo>
                  <a:lnTo>
                    <a:pt x="26" y="117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3" y="88"/>
                  </a:lnTo>
                  <a:lnTo>
                    <a:pt x="0" y="77"/>
                  </a:lnTo>
                  <a:lnTo>
                    <a:pt x="0" y="63"/>
                  </a:lnTo>
                  <a:lnTo>
                    <a:pt x="0" y="50"/>
                  </a:lnTo>
                  <a:lnTo>
                    <a:pt x="3" y="38"/>
                  </a:lnTo>
                  <a:lnTo>
                    <a:pt x="9" y="27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8" y="4"/>
                  </a:lnTo>
                  <a:lnTo>
                    <a:pt x="49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4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7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5" name="Freeform 194"/>
            <p:cNvSpPr>
              <a:spLocks/>
            </p:cNvSpPr>
            <p:nvPr/>
          </p:nvSpPr>
          <p:spPr bwMode="auto">
            <a:xfrm>
              <a:off x="8129588" y="2051050"/>
              <a:ext cx="101600" cy="103187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6 h 128"/>
                <a:gd name="T4" fmla="*/ 123 w 128"/>
                <a:gd name="T5" fmla="*/ 88 h 128"/>
                <a:gd name="T6" fmla="*/ 117 w 128"/>
                <a:gd name="T7" fmla="*/ 99 h 128"/>
                <a:gd name="T8" fmla="*/ 109 w 128"/>
                <a:gd name="T9" fmla="*/ 109 h 128"/>
                <a:gd name="T10" fmla="*/ 99 w 128"/>
                <a:gd name="T11" fmla="*/ 117 h 128"/>
                <a:gd name="T12" fmla="*/ 88 w 128"/>
                <a:gd name="T13" fmla="*/ 122 h 128"/>
                <a:gd name="T14" fmla="*/ 76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2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99 h 128"/>
                <a:gd name="T28" fmla="*/ 3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49 h 128"/>
                <a:gd name="T36" fmla="*/ 3 w 128"/>
                <a:gd name="T37" fmla="*/ 38 h 128"/>
                <a:gd name="T38" fmla="*/ 9 w 128"/>
                <a:gd name="T39" fmla="*/ 26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3 h 128"/>
                <a:gd name="T46" fmla="*/ 50 w 128"/>
                <a:gd name="T47" fmla="*/ 0 h 128"/>
                <a:gd name="T48" fmla="*/ 63 w 128"/>
                <a:gd name="T49" fmla="*/ 0 h 128"/>
                <a:gd name="T50" fmla="*/ 76 w 128"/>
                <a:gd name="T51" fmla="*/ 0 h 128"/>
                <a:gd name="T52" fmla="*/ 88 w 128"/>
                <a:gd name="T53" fmla="*/ 3 h 128"/>
                <a:gd name="T54" fmla="*/ 99 w 128"/>
                <a:gd name="T55" fmla="*/ 9 h 128"/>
                <a:gd name="T56" fmla="*/ 109 w 128"/>
                <a:gd name="T57" fmla="*/ 17 h 128"/>
                <a:gd name="T58" fmla="*/ 117 w 128"/>
                <a:gd name="T59" fmla="*/ 26 h 128"/>
                <a:gd name="T60" fmla="*/ 123 w 128"/>
                <a:gd name="T61" fmla="*/ 38 h 128"/>
                <a:gd name="T62" fmla="*/ 126 w 128"/>
                <a:gd name="T63" fmla="*/ 49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3" y="38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3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6" y="49"/>
                  </a:lnTo>
                  <a:lnTo>
                    <a:pt x="128" y="6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6" name="Freeform 195"/>
            <p:cNvSpPr>
              <a:spLocks/>
            </p:cNvSpPr>
            <p:nvPr/>
          </p:nvSpPr>
          <p:spPr bwMode="auto">
            <a:xfrm>
              <a:off x="8129588" y="2051050"/>
              <a:ext cx="101600" cy="103187"/>
            </a:xfrm>
            <a:custGeom>
              <a:avLst/>
              <a:gdLst>
                <a:gd name="T0" fmla="*/ 128 w 128"/>
                <a:gd name="T1" fmla="*/ 63 h 128"/>
                <a:gd name="T2" fmla="*/ 126 w 128"/>
                <a:gd name="T3" fmla="*/ 76 h 128"/>
                <a:gd name="T4" fmla="*/ 123 w 128"/>
                <a:gd name="T5" fmla="*/ 88 h 128"/>
                <a:gd name="T6" fmla="*/ 117 w 128"/>
                <a:gd name="T7" fmla="*/ 99 h 128"/>
                <a:gd name="T8" fmla="*/ 109 w 128"/>
                <a:gd name="T9" fmla="*/ 109 h 128"/>
                <a:gd name="T10" fmla="*/ 99 w 128"/>
                <a:gd name="T11" fmla="*/ 117 h 128"/>
                <a:gd name="T12" fmla="*/ 88 w 128"/>
                <a:gd name="T13" fmla="*/ 122 h 128"/>
                <a:gd name="T14" fmla="*/ 76 w 128"/>
                <a:gd name="T15" fmla="*/ 126 h 128"/>
                <a:gd name="T16" fmla="*/ 63 w 128"/>
                <a:gd name="T17" fmla="*/ 128 h 128"/>
                <a:gd name="T18" fmla="*/ 50 w 128"/>
                <a:gd name="T19" fmla="*/ 126 h 128"/>
                <a:gd name="T20" fmla="*/ 38 w 128"/>
                <a:gd name="T21" fmla="*/ 122 h 128"/>
                <a:gd name="T22" fmla="*/ 27 w 128"/>
                <a:gd name="T23" fmla="*/ 117 h 128"/>
                <a:gd name="T24" fmla="*/ 17 w 128"/>
                <a:gd name="T25" fmla="*/ 109 h 128"/>
                <a:gd name="T26" fmla="*/ 9 w 128"/>
                <a:gd name="T27" fmla="*/ 99 h 128"/>
                <a:gd name="T28" fmla="*/ 3 w 128"/>
                <a:gd name="T29" fmla="*/ 88 h 128"/>
                <a:gd name="T30" fmla="*/ 0 w 128"/>
                <a:gd name="T31" fmla="*/ 76 h 128"/>
                <a:gd name="T32" fmla="*/ 0 w 128"/>
                <a:gd name="T33" fmla="*/ 63 h 128"/>
                <a:gd name="T34" fmla="*/ 0 w 128"/>
                <a:gd name="T35" fmla="*/ 49 h 128"/>
                <a:gd name="T36" fmla="*/ 3 w 128"/>
                <a:gd name="T37" fmla="*/ 38 h 128"/>
                <a:gd name="T38" fmla="*/ 9 w 128"/>
                <a:gd name="T39" fmla="*/ 26 h 128"/>
                <a:gd name="T40" fmla="*/ 17 w 128"/>
                <a:gd name="T41" fmla="*/ 17 h 128"/>
                <a:gd name="T42" fmla="*/ 27 w 128"/>
                <a:gd name="T43" fmla="*/ 9 h 128"/>
                <a:gd name="T44" fmla="*/ 38 w 128"/>
                <a:gd name="T45" fmla="*/ 3 h 128"/>
                <a:gd name="T46" fmla="*/ 50 w 128"/>
                <a:gd name="T47" fmla="*/ 0 h 128"/>
                <a:gd name="T48" fmla="*/ 63 w 128"/>
                <a:gd name="T49" fmla="*/ 0 h 128"/>
                <a:gd name="T50" fmla="*/ 76 w 128"/>
                <a:gd name="T51" fmla="*/ 0 h 128"/>
                <a:gd name="T52" fmla="*/ 88 w 128"/>
                <a:gd name="T53" fmla="*/ 3 h 128"/>
                <a:gd name="T54" fmla="*/ 99 w 128"/>
                <a:gd name="T55" fmla="*/ 9 h 128"/>
                <a:gd name="T56" fmla="*/ 109 w 128"/>
                <a:gd name="T57" fmla="*/ 17 h 128"/>
                <a:gd name="T58" fmla="*/ 117 w 128"/>
                <a:gd name="T59" fmla="*/ 26 h 128"/>
                <a:gd name="T60" fmla="*/ 123 w 128"/>
                <a:gd name="T61" fmla="*/ 38 h 128"/>
                <a:gd name="T62" fmla="*/ 126 w 128"/>
                <a:gd name="T63" fmla="*/ 49 h 128"/>
                <a:gd name="T64" fmla="*/ 128 w 128"/>
                <a:gd name="T65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8" y="63"/>
                  </a:moveTo>
                  <a:lnTo>
                    <a:pt x="126" y="76"/>
                  </a:lnTo>
                  <a:lnTo>
                    <a:pt x="123" y="88"/>
                  </a:lnTo>
                  <a:lnTo>
                    <a:pt x="117" y="99"/>
                  </a:lnTo>
                  <a:lnTo>
                    <a:pt x="109" y="109"/>
                  </a:lnTo>
                  <a:lnTo>
                    <a:pt x="99" y="117"/>
                  </a:lnTo>
                  <a:lnTo>
                    <a:pt x="88" y="122"/>
                  </a:lnTo>
                  <a:lnTo>
                    <a:pt x="76" y="126"/>
                  </a:lnTo>
                  <a:lnTo>
                    <a:pt x="63" y="128"/>
                  </a:lnTo>
                  <a:lnTo>
                    <a:pt x="50" y="126"/>
                  </a:lnTo>
                  <a:lnTo>
                    <a:pt x="38" y="122"/>
                  </a:lnTo>
                  <a:lnTo>
                    <a:pt x="27" y="117"/>
                  </a:lnTo>
                  <a:lnTo>
                    <a:pt x="17" y="109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49"/>
                  </a:lnTo>
                  <a:lnTo>
                    <a:pt x="3" y="38"/>
                  </a:lnTo>
                  <a:lnTo>
                    <a:pt x="9" y="26"/>
                  </a:lnTo>
                  <a:lnTo>
                    <a:pt x="17" y="17"/>
                  </a:lnTo>
                  <a:lnTo>
                    <a:pt x="27" y="9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3" y="0"/>
                  </a:lnTo>
                  <a:lnTo>
                    <a:pt x="76" y="0"/>
                  </a:lnTo>
                  <a:lnTo>
                    <a:pt x="88" y="3"/>
                  </a:lnTo>
                  <a:lnTo>
                    <a:pt x="99" y="9"/>
                  </a:lnTo>
                  <a:lnTo>
                    <a:pt x="109" y="17"/>
                  </a:lnTo>
                  <a:lnTo>
                    <a:pt x="117" y="26"/>
                  </a:lnTo>
                  <a:lnTo>
                    <a:pt x="123" y="38"/>
                  </a:lnTo>
                  <a:lnTo>
                    <a:pt x="126" y="49"/>
                  </a:lnTo>
                  <a:lnTo>
                    <a:pt x="128" y="63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7" name="Freeform 196"/>
            <p:cNvSpPr>
              <a:spLocks/>
            </p:cNvSpPr>
            <p:nvPr/>
          </p:nvSpPr>
          <p:spPr bwMode="auto">
            <a:xfrm>
              <a:off x="1371600" y="1720850"/>
              <a:ext cx="6837363" cy="752475"/>
            </a:xfrm>
            <a:custGeom>
              <a:avLst/>
              <a:gdLst>
                <a:gd name="T0" fmla="*/ 537 w 8613"/>
                <a:gd name="T1" fmla="*/ 862 h 948"/>
                <a:gd name="T2" fmla="*/ 1017 w 8613"/>
                <a:gd name="T3" fmla="*/ 495 h 948"/>
                <a:gd name="T4" fmla="*/ 1526 w 8613"/>
                <a:gd name="T5" fmla="*/ 253 h 948"/>
                <a:gd name="T6" fmla="*/ 2045 w 8613"/>
                <a:gd name="T7" fmla="*/ 238 h 948"/>
                <a:gd name="T8" fmla="*/ 2542 w 8613"/>
                <a:gd name="T9" fmla="*/ 165 h 948"/>
                <a:gd name="T10" fmla="*/ 3060 w 8613"/>
                <a:gd name="T11" fmla="*/ 332 h 948"/>
                <a:gd name="T12" fmla="*/ 3558 w 8613"/>
                <a:gd name="T13" fmla="*/ 401 h 948"/>
                <a:gd name="T14" fmla="*/ 4067 w 8613"/>
                <a:gd name="T15" fmla="*/ 595 h 948"/>
                <a:gd name="T16" fmla="*/ 4570 w 8613"/>
                <a:gd name="T17" fmla="*/ 802 h 948"/>
                <a:gd name="T18" fmla="*/ 5030 w 8613"/>
                <a:gd name="T19" fmla="*/ 123 h 948"/>
                <a:gd name="T20" fmla="*/ 5576 w 8613"/>
                <a:gd name="T21" fmla="*/ 324 h 948"/>
                <a:gd name="T22" fmla="*/ 6056 w 8613"/>
                <a:gd name="T23" fmla="*/ 202 h 948"/>
                <a:gd name="T24" fmla="*/ 6593 w 8613"/>
                <a:gd name="T25" fmla="*/ 745 h 948"/>
                <a:gd name="T26" fmla="*/ 7072 w 8613"/>
                <a:gd name="T27" fmla="*/ 758 h 948"/>
                <a:gd name="T28" fmla="*/ 7550 w 8613"/>
                <a:gd name="T29" fmla="*/ 365 h 948"/>
                <a:gd name="T30" fmla="*/ 8070 w 8613"/>
                <a:gd name="T31" fmla="*/ 298 h 948"/>
                <a:gd name="T32" fmla="*/ 8560 w 8613"/>
                <a:gd name="T33" fmla="*/ 4 h 948"/>
                <a:gd name="T34" fmla="*/ 8587 w 8613"/>
                <a:gd name="T35" fmla="*/ 0 h 948"/>
                <a:gd name="T36" fmla="*/ 8608 w 8613"/>
                <a:gd name="T37" fmla="*/ 17 h 948"/>
                <a:gd name="T38" fmla="*/ 8612 w 8613"/>
                <a:gd name="T39" fmla="*/ 44 h 948"/>
                <a:gd name="T40" fmla="*/ 8596 w 8613"/>
                <a:gd name="T41" fmla="*/ 65 h 948"/>
                <a:gd name="T42" fmla="*/ 8078 w 8613"/>
                <a:gd name="T43" fmla="*/ 369 h 948"/>
                <a:gd name="T44" fmla="*/ 7594 w 8613"/>
                <a:gd name="T45" fmla="*/ 420 h 948"/>
                <a:gd name="T46" fmla="*/ 7068 w 8613"/>
                <a:gd name="T47" fmla="*/ 829 h 948"/>
                <a:gd name="T48" fmla="*/ 6542 w 8613"/>
                <a:gd name="T49" fmla="*/ 793 h 948"/>
                <a:gd name="T50" fmla="*/ 6073 w 8613"/>
                <a:gd name="T51" fmla="*/ 271 h 948"/>
                <a:gd name="T52" fmla="*/ 5549 w 8613"/>
                <a:gd name="T53" fmla="*/ 390 h 948"/>
                <a:gd name="T54" fmla="*/ 5088 w 8613"/>
                <a:gd name="T55" fmla="*/ 165 h 948"/>
                <a:gd name="T56" fmla="*/ 4543 w 8613"/>
                <a:gd name="T57" fmla="*/ 868 h 948"/>
                <a:gd name="T58" fmla="*/ 4042 w 8613"/>
                <a:gd name="T59" fmla="*/ 662 h 948"/>
                <a:gd name="T60" fmla="*/ 3548 w 8613"/>
                <a:gd name="T61" fmla="*/ 472 h 948"/>
                <a:gd name="T62" fmla="*/ 3037 w 8613"/>
                <a:gd name="T63" fmla="*/ 399 h 948"/>
                <a:gd name="T64" fmla="*/ 2552 w 8613"/>
                <a:gd name="T65" fmla="*/ 236 h 948"/>
                <a:gd name="T66" fmla="*/ 2047 w 8613"/>
                <a:gd name="T67" fmla="*/ 309 h 948"/>
                <a:gd name="T68" fmla="*/ 1557 w 8613"/>
                <a:gd name="T69" fmla="*/ 317 h 948"/>
                <a:gd name="T70" fmla="*/ 1060 w 8613"/>
                <a:gd name="T71" fmla="*/ 553 h 948"/>
                <a:gd name="T72" fmla="*/ 539 w 8613"/>
                <a:gd name="T73" fmla="*/ 933 h 948"/>
                <a:gd name="T74" fmla="*/ 23 w 8613"/>
                <a:gd name="T75" fmla="*/ 946 h 948"/>
                <a:gd name="T76" fmla="*/ 4 w 8613"/>
                <a:gd name="T77" fmla="*/ 927 h 948"/>
                <a:gd name="T78" fmla="*/ 2 w 8613"/>
                <a:gd name="T79" fmla="*/ 900 h 948"/>
                <a:gd name="T80" fmla="*/ 19 w 8613"/>
                <a:gd name="T81" fmla="*/ 881 h 948"/>
                <a:gd name="T82" fmla="*/ 34 w 8613"/>
                <a:gd name="T83" fmla="*/ 877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13" h="948">
                  <a:moveTo>
                    <a:pt x="34" y="877"/>
                  </a:moveTo>
                  <a:lnTo>
                    <a:pt x="537" y="862"/>
                  </a:lnTo>
                  <a:lnTo>
                    <a:pt x="516" y="868"/>
                  </a:lnTo>
                  <a:lnTo>
                    <a:pt x="1017" y="495"/>
                  </a:lnTo>
                  <a:lnTo>
                    <a:pt x="1023" y="493"/>
                  </a:lnTo>
                  <a:lnTo>
                    <a:pt x="1526" y="253"/>
                  </a:lnTo>
                  <a:lnTo>
                    <a:pt x="1542" y="250"/>
                  </a:lnTo>
                  <a:lnTo>
                    <a:pt x="2045" y="238"/>
                  </a:lnTo>
                  <a:lnTo>
                    <a:pt x="2041" y="238"/>
                  </a:lnTo>
                  <a:lnTo>
                    <a:pt x="2542" y="165"/>
                  </a:lnTo>
                  <a:lnTo>
                    <a:pt x="2557" y="167"/>
                  </a:lnTo>
                  <a:lnTo>
                    <a:pt x="3060" y="332"/>
                  </a:lnTo>
                  <a:lnTo>
                    <a:pt x="3055" y="330"/>
                  </a:lnTo>
                  <a:lnTo>
                    <a:pt x="3558" y="401"/>
                  </a:lnTo>
                  <a:lnTo>
                    <a:pt x="3565" y="403"/>
                  </a:lnTo>
                  <a:lnTo>
                    <a:pt x="4067" y="595"/>
                  </a:lnTo>
                  <a:lnTo>
                    <a:pt x="4067" y="595"/>
                  </a:lnTo>
                  <a:lnTo>
                    <a:pt x="4570" y="802"/>
                  </a:lnTo>
                  <a:lnTo>
                    <a:pt x="4527" y="814"/>
                  </a:lnTo>
                  <a:lnTo>
                    <a:pt x="5030" y="123"/>
                  </a:lnTo>
                  <a:lnTo>
                    <a:pt x="5073" y="111"/>
                  </a:lnTo>
                  <a:lnTo>
                    <a:pt x="5576" y="324"/>
                  </a:lnTo>
                  <a:lnTo>
                    <a:pt x="5555" y="323"/>
                  </a:lnTo>
                  <a:lnTo>
                    <a:pt x="6056" y="202"/>
                  </a:lnTo>
                  <a:lnTo>
                    <a:pt x="6090" y="213"/>
                  </a:lnTo>
                  <a:lnTo>
                    <a:pt x="6593" y="745"/>
                  </a:lnTo>
                  <a:lnTo>
                    <a:pt x="6569" y="733"/>
                  </a:lnTo>
                  <a:lnTo>
                    <a:pt x="7072" y="758"/>
                  </a:lnTo>
                  <a:lnTo>
                    <a:pt x="7049" y="766"/>
                  </a:lnTo>
                  <a:lnTo>
                    <a:pt x="7550" y="365"/>
                  </a:lnTo>
                  <a:lnTo>
                    <a:pt x="7567" y="357"/>
                  </a:lnTo>
                  <a:lnTo>
                    <a:pt x="8070" y="298"/>
                  </a:lnTo>
                  <a:lnTo>
                    <a:pt x="8057" y="301"/>
                  </a:lnTo>
                  <a:lnTo>
                    <a:pt x="8560" y="4"/>
                  </a:lnTo>
                  <a:lnTo>
                    <a:pt x="8573" y="0"/>
                  </a:lnTo>
                  <a:lnTo>
                    <a:pt x="8587" y="0"/>
                  </a:lnTo>
                  <a:lnTo>
                    <a:pt x="8598" y="6"/>
                  </a:lnTo>
                  <a:lnTo>
                    <a:pt x="8608" y="17"/>
                  </a:lnTo>
                  <a:lnTo>
                    <a:pt x="8613" y="31"/>
                  </a:lnTo>
                  <a:lnTo>
                    <a:pt x="8612" y="44"/>
                  </a:lnTo>
                  <a:lnTo>
                    <a:pt x="8606" y="56"/>
                  </a:lnTo>
                  <a:lnTo>
                    <a:pt x="8596" y="65"/>
                  </a:lnTo>
                  <a:lnTo>
                    <a:pt x="8093" y="363"/>
                  </a:lnTo>
                  <a:lnTo>
                    <a:pt x="8078" y="369"/>
                  </a:lnTo>
                  <a:lnTo>
                    <a:pt x="7575" y="428"/>
                  </a:lnTo>
                  <a:lnTo>
                    <a:pt x="7594" y="420"/>
                  </a:lnTo>
                  <a:lnTo>
                    <a:pt x="7093" y="822"/>
                  </a:lnTo>
                  <a:lnTo>
                    <a:pt x="7068" y="829"/>
                  </a:lnTo>
                  <a:lnTo>
                    <a:pt x="6565" y="804"/>
                  </a:lnTo>
                  <a:lnTo>
                    <a:pt x="6542" y="793"/>
                  </a:lnTo>
                  <a:lnTo>
                    <a:pt x="6039" y="261"/>
                  </a:lnTo>
                  <a:lnTo>
                    <a:pt x="6073" y="271"/>
                  </a:lnTo>
                  <a:lnTo>
                    <a:pt x="5572" y="392"/>
                  </a:lnTo>
                  <a:lnTo>
                    <a:pt x="5549" y="390"/>
                  </a:lnTo>
                  <a:lnTo>
                    <a:pt x="5046" y="177"/>
                  </a:lnTo>
                  <a:lnTo>
                    <a:pt x="5088" y="165"/>
                  </a:lnTo>
                  <a:lnTo>
                    <a:pt x="4585" y="856"/>
                  </a:lnTo>
                  <a:lnTo>
                    <a:pt x="4543" y="868"/>
                  </a:lnTo>
                  <a:lnTo>
                    <a:pt x="4040" y="660"/>
                  </a:lnTo>
                  <a:lnTo>
                    <a:pt x="4042" y="662"/>
                  </a:lnTo>
                  <a:lnTo>
                    <a:pt x="3540" y="470"/>
                  </a:lnTo>
                  <a:lnTo>
                    <a:pt x="3548" y="472"/>
                  </a:lnTo>
                  <a:lnTo>
                    <a:pt x="3045" y="401"/>
                  </a:lnTo>
                  <a:lnTo>
                    <a:pt x="3037" y="399"/>
                  </a:lnTo>
                  <a:lnTo>
                    <a:pt x="2534" y="234"/>
                  </a:lnTo>
                  <a:lnTo>
                    <a:pt x="2552" y="236"/>
                  </a:lnTo>
                  <a:lnTo>
                    <a:pt x="2050" y="309"/>
                  </a:lnTo>
                  <a:lnTo>
                    <a:pt x="2047" y="309"/>
                  </a:lnTo>
                  <a:lnTo>
                    <a:pt x="1543" y="321"/>
                  </a:lnTo>
                  <a:lnTo>
                    <a:pt x="1557" y="317"/>
                  </a:lnTo>
                  <a:lnTo>
                    <a:pt x="1054" y="557"/>
                  </a:lnTo>
                  <a:lnTo>
                    <a:pt x="1060" y="553"/>
                  </a:lnTo>
                  <a:lnTo>
                    <a:pt x="558" y="925"/>
                  </a:lnTo>
                  <a:lnTo>
                    <a:pt x="539" y="933"/>
                  </a:lnTo>
                  <a:lnTo>
                    <a:pt x="36" y="948"/>
                  </a:lnTo>
                  <a:lnTo>
                    <a:pt x="23" y="946"/>
                  </a:lnTo>
                  <a:lnTo>
                    <a:pt x="11" y="939"/>
                  </a:lnTo>
                  <a:lnTo>
                    <a:pt x="4" y="927"/>
                  </a:lnTo>
                  <a:lnTo>
                    <a:pt x="0" y="914"/>
                  </a:lnTo>
                  <a:lnTo>
                    <a:pt x="2" y="900"/>
                  </a:lnTo>
                  <a:lnTo>
                    <a:pt x="9" y="889"/>
                  </a:lnTo>
                  <a:lnTo>
                    <a:pt x="19" y="881"/>
                  </a:lnTo>
                  <a:lnTo>
                    <a:pt x="34" y="877"/>
                  </a:lnTo>
                  <a:lnTo>
                    <a:pt x="34" y="877"/>
                  </a:lnTo>
                  <a:close/>
                </a:path>
              </a:pathLst>
            </a:custGeom>
            <a:solidFill>
              <a:srgbClr val="D9D9D9"/>
            </a:solidFill>
            <a:ln w="1588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8" name="Freeform 197"/>
            <p:cNvSpPr>
              <a:spLocks/>
            </p:cNvSpPr>
            <p:nvPr/>
          </p:nvSpPr>
          <p:spPr bwMode="auto">
            <a:xfrm>
              <a:off x="1328738" y="2374900"/>
              <a:ext cx="139700" cy="139700"/>
            </a:xfrm>
            <a:custGeom>
              <a:avLst/>
              <a:gdLst>
                <a:gd name="T0" fmla="*/ 177 w 177"/>
                <a:gd name="T1" fmla="*/ 88 h 176"/>
                <a:gd name="T2" fmla="*/ 175 w 177"/>
                <a:gd name="T3" fmla="*/ 105 h 176"/>
                <a:gd name="T4" fmla="*/ 169 w 177"/>
                <a:gd name="T5" fmla="*/ 120 h 176"/>
                <a:gd name="T6" fmla="*/ 161 w 177"/>
                <a:gd name="T7" fmla="*/ 136 h 176"/>
                <a:gd name="T8" fmla="*/ 150 w 177"/>
                <a:gd name="T9" fmla="*/ 149 h 176"/>
                <a:gd name="T10" fmla="*/ 136 w 177"/>
                <a:gd name="T11" fmla="*/ 161 h 176"/>
                <a:gd name="T12" fmla="*/ 121 w 177"/>
                <a:gd name="T13" fmla="*/ 168 h 176"/>
                <a:gd name="T14" fmla="*/ 106 w 177"/>
                <a:gd name="T15" fmla="*/ 174 h 176"/>
                <a:gd name="T16" fmla="*/ 88 w 177"/>
                <a:gd name="T17" fmla="*/ 176 h 176"/>
                <a:gd name="T18" fmla="*/ 69 w 177"/>
                <a:gd name="T19" fmla="*/ 174 h 176"/>
                <a:gd name="T20" fmla="*/ 54 w 177"/>
                <a:gd name="T21" fmla="*/ 168 h 176"/>
                <a:gd name="T22" fmla="*/ 38 w 177"/>
                <a:gd name="T23" fmla="*/ 161 h 176"/>
                <a:gd name="T24" fmla="*/ 25 w 177"/>
                <a:gd name="T25" fmla="*/ 149 h 176"/>
                <a:gd name="T26" fmla="*/ 13 w 177"/>
                <a:gd name="T27" fmla="*/ 136 h 176"/>
                <a:gd name="T28" fmla="*/ 6 w 177"/>
                <a:gd name="T29" fmla="*/ 120 h 176"/>
                <a:gd name="T30" fmla="*/ 0 w 177"/>
                <a:gd name="T31" fmla="*/ 105 h 176"/>
                <a:gd name="T32" fmla="*/ 0 w 177"/>
                <a:gd name="T33" fmla="*/ 88 h 176"/>
                <a:gd name="T34" fmla="*/ 0 w 177"/>
                <a:gd name="T35" fmla="*/ 69 h 176"/>
                <a:gd name="T36" fmla="*/ 6 w 177"/>
                <a:gd name="T37" fmla="*/ 53 h 176"/>
                <a:gd name="T38" fmla="*/ 13 w 177"/>
                <a:gd name="T39" fmla="*/ 38 h 176"/>
                <a:gd name="T40" fmla="*/ 25 w 177"/>
                <a:gd name="T41" fmla="*/ 24 h 176"/>
                <a:gd name="T42" fmla="*/ 38 w 177"/>
                <a:gd name="T43" fmla="*/ 13 h 176"/>
                <a:gd name="T44" fmla="*/ 54 w 177"/>
                <a:gd name="T45" fmla="*/ 5 h 176"/>
                <a:gd name="T46" fmla="*/ 69 w 177"/>
                <a:gd name="T47" fmla="*/ 0 h 176"/>
                <a:gd name="T48" fmla="*/ 88 w 177"/>
                <a:gd name="T49" fmla="*/ 0 h 176"/>
                <a:gd name="T50" fmla="*/ 106 w 177"/>
                <a:gd name="T51" fmla="*/ 0 h 176"/>
                <a:gd name="T52" fmla="*/ 121 w 177"/>
                <a:gd name="T53" fmla="*/ 5 h 176"/>
                <a:gd name="T54" fmla="*/ 136 w 177"/>
                <a:gd name="T55" fmla="*/ 13 h 176"/>
                <a:gd name="T56" fmla="*/ 150 w 177"/>
                <a:gd name="T57" fmla="*/ 24 h 176"/>
                <a:gd name="T58" fmla="*/ 161 w 177"/>
                <a:gd name="T59" fmla="*/ 38 h 176"/>
                <a:gd name="T60" fmla="*/ 169 w 177"/>
                <a:gd name="T61" fmla="*/ 53 h 176"/>
                <a:gd name="T62" fmla="*/ 175 w 177"/>
                <a:gd name="T63" fmla="*/ 69 h 176"/>
                <a:gd name="T64" fmla="*/ 177 w 177"/>
                <a:gd name="T65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76">
                  <a:moveTo>
                    <a:pt x="177" y="88"/>
                  </a:moveTo>
                  <a:lnTo>
                    <a:pt x="175" y="105"/>
                  </a:lnTo>
                  <a:lnTo>
                    <a:pt x="169" y="120"/>
                  </a:lnTo>
                  <a:lnTo>
                    <a:pt x="161" y="136"/>
                  </a:lnTo>
                  <a:lnTo>
                    <a:pt x="150" y="149"/>
                  </a:lnTo>
                  <a:lnTo>
                    <a:pt x="136" y="161"/>
                  </a:lnTo>
                  <a:lnTo>
                    <a:pt x="121" y="168"/>
                  </a:lnTo>
                  <a:lnTo>
                    <a:pt x="106" y="174"/>
                  </a:lnTo>
                  <a:lnTo>
                    <a:pt x="88" y="176"/>
                  </a:lnTo>
                  <a:lnTo>
                    <a:pt x="69" y="174"/>
                  </a:lnTo>
                  <a:lnTo>
                    <a:pt x="54" y="168"/>
                  </a:lnTo>
                  <a:lnTo>
                    <a:pt x="38" y="161"/>
                  </a:lnTo>
                  <a:lnTo>
                    <a:pt x="25" y="149"/>
                  </a:lnTo>
                  <a:lnTo>
                    <a:pt x="13" y="136"/>
                  </a:lnTo>
                  <a:lnTo>
                    <a:pt x="6" y="120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69"/>
                  </a:lnTo>
                  <a:lnTo>
                    <a:pt x="6" y="53"/>
                  </a:lnTo>
                  <a:lnTo>
                    <a:pt x="13" y="38"/>
                  </a:lnTo>
                  <a:lnTo>
                    <a:pt x="25" y="24"/>
                  </a:lnTo>
                  <a:lnTo>
                    <a:pt x="38" y="13"/>
                  </a:lnTo>
                  <a:lnTo>
                    <a:pt x="54" y="5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106" y="0"/>
                  </a:lnTo>
                  <a:lnTo>
                    <a:pt x="121" y="5"/>
                  </a:lnTo>
                  <a:lnTo>
                    <a:pt x="136" y="13"/>
                  </a:lnTo>
                  <a:lnTo>
                    <a:pt x="150" y="24"/>
                  </a:lnTo>
                  <a:lnTo>
                    <a:pt x="161" y="38"/>
                  </a:lnTo>
                  <a:lnTo>
                    <a:pt x="169" y="53"/>
                  </a:lnTo>
                  <a:lnTo>
                    <a:pt x="175" y="69"/>
                  </a:lnTo>
                  <a:lnTo>
                    <a:pt x="177" y="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49" name="Freeform 198"/>
            <p:cNvSpPr>
              <a:spLocks/>
            </p:cNvSpPr>
            <p:nvPr/>
          </p:nvSpPr>
          <p:spPr bwMode="auto">
            <a:xfrm>
              <a:off x="1328738" y="2374900"/>
              <a:ext cx="139700" cy="139700"/>
            </a:xfrm>
            <a:custGeom>
              <a:avLst/>
              <a:gdLst>
                <a:gd name="T0" fmla="*/ 177 w 177"/>
                <a:gd name="T1" fmla="*/ 88 h 176"/>
                <a:gd name="T2" fmla="*/ 175 w 177"/>
                <a:gd name="T3" fmla="*/ 105 h 176"/>
                <a:gd name="T4" fmla="*/ 169 w 177"/>
                <a:gd name="T5" fmla="*/ 120 h 176"/>
                <a:gd name="T6" fmla="*/ 161 w 177"/>
                <a:gd name="T7" fmla="*/ 136 h 176"/>
                <a:gd name="T8" fmla="*/ 150 w 177"/>
                <a:gd name="T9" fmla="*/ 149 h 176"/>
                <a:gd name="T10" fmla="*/ 136 w 177"/>
                <a:gd name="T11" fmla="*/ 161 h 176"/>
                <a:gd name="T12" fmla="*/ 121 w 177"/>
                <a:gd name="T13" fmla="*/ 168 h 176"/>
                <a:gd name="T14" fmla="*/ 106 w 177"/>
                <a:gd name="T15" fmla="*/ 174 h 176"/>
                <a:gd name="T16" fmla="*/ 88 w 177"/>
                <a:gd name="T17" fmla="*/ 176 h 176"/>
                <a:gd name="T18" fmla="*/ 69 w 177"/>
                <a:gd name="T19" fmla="*/ 174 h 176"/>
                <a:gd name="T20" fmla="*/ 54 w 177"/>
                <a:gd name="T21" fmla="*/ 168 h 176"/>
                <a:gd name="T22" fmla="*/ 38 w 177"/>
                <a:gd name="T23" fmla="*/ 161 h 176"/>
                <a:gd name="T24" fmla="*/ 25 w 177"/>
                <a:gd name="T25" fmla="*/ 149 h 176"/>
                <a:gd name="T26" fmla="*/ 13 w 177"/>
                <a:gd name="T27" fmla="*/ 136 h 176"/>
                <a:gd name="T28" fmla="*/ 6 w 177"/>
                <a:gd name="T29" fmla="*/ 120 h 176"/>
                <a:gd name="T30" fmla="*/ 0 w 177"/>
                <a:gd name="T31" fmla="*/ 105 h 176"/>
                <a:gd name="T32" fmla="*/ 0 w 177"/>
                <a:gd name="T33" fmla="*/ 88 h 176"/>
                <a:gd name="T34" fmla="*/ 0 w 177"/>
                <a:gd name="T35" fmla="*/ 69 h 176"/>
                <a:gd name="T36" fmla="*/ 6 w 177"/>
                <a:gd name="T37" fmla="*/ 53 h 176"/>
                <a:gd name="T38" fmla="*/ 13 w 177"/>
                <a:gd name="T39" fmla="*/ 38 h 176"/>
                <a:gd name="T40" fmla="*/ 25 w 177"/>
                <a:gd name="T41" fmla="*/ 24 h 176"/>
                <a:gd name="T42" fmla="*/ 38 w 177"/>
                <a:gd name="T43" fmla="*/ 13 h 176"/>
                <a:gd name="T44" fmla="*/ 54 w 177"/>
                <a:gd name="T45" fmla="*/ 5 h 176"/>
                <a:gd name="T46" fmla="*/ 69 w 177"/>
                <a:gd name="T47" fmla="*/ 0 h 176"/>
                <a:gd name="T48" fmla="*/ 88 w 177"/>
                <a:gd name="T49" fmla="*/ 0 h 176"/>
                <a:gd name="T50" fmla="*/ 106 w 177"/>
                <a:gd name="T51" fmla="*/ 0 h 176"/>
                <a:gd name="T52" fmla="*/ 121 w 177"/>
                <a:gd name="T53" fmla="*/ 5 h 176"/>
                <a:gd name="T54" fmla="*/ 136 w 177"/>
                <a:gd name="T55" fmla="*/ 13 h 176"/>
                <a:gd name="T56" fmla="*/ 150 w 177"/>
                <a:gd name="T57" fmla="*/ 24 h 176"/>
                <a:gd name="T58" fmla="*/ 161 w 177"/>
                <a:gd name="T59" fmla="*/ 38 h 176"/>
                <a:gd name="T60" fmla="*/ 169 w 177"/>
                <a:gd name="T61" fmla="*/ 53 h 176"/>
                <a:gd name="T62" fmla="*/ 175 w 177"/>
                <a:gd name="T63" fmla="*/ 69 h 176"/>
                <a:gd name="T64" fmla="*/ 177 w 177"/>
                <a:gd name="T65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76">
                  <a:moveTo>
                    <a:pt x="177" y="88"/>
                  </a:moveTo>
                  <a:lnTo>
                    <a:pt x="175" y="105"/>
                  </a:lnTo>
                  <a:lnTo>
                    <a:pt x="169" y="120"/>
                  </a:lnTo>
                  <a:lnTo>
                    <a:pt x="161" y="136"/>
                  </a:lnTo>
                  <a:lnTo>
                    <a:pt x="150" y="149"/>
                  </a:lnTo>
                  <a:lnTo>
                    <a:pt x="136" y="161"/>
                  </a:lnTo>
                  <a:lnTo>
                    <a:pt x="121" y="168"/>
                  </a:lnTo>
                  <a:lnTo>
                    <a:pt x="106" y="174"/>
                  </a:lnTo>
                  <a:lnTo>
                    <a:pt x="88" y="176"/>
                  </a:lnTo>
                  <a:lnTo>
                    <a:pt x="69" y="174"/>
                  </a:lnTo>
                  <a:lnTo>
                    <a:pt x="54" y="168"/>
                  </a:lnTo>
                  <a:lnTo>
                    <a:pt x="38" y="161"/>
                  </a:lnTo>
                  <a:lnTo>
                    <a:pt x="25" y="149"/>
                  </a:lnTo>
                  <a:lnTo>
                    <a:pt x="13" y="136"/>
                  </a:lnTo>
                  <a:lnTo>
                    <a:pt x="6" y="120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69"/>
                  </a:lnTo>
                  <a:lnTo>
                    <a:pt x="6" y="53"/>
                  </a:lnTo>
                  <a:lnTo>
                    <a:pt x="13" y="38"/>
                  </a:lnTo>
                  <a:lnTo>
                    <a:pt x="25" y="24"/>
                  </a:lnTo>
                  <a:lnTo>
                    <a:pt x="38" y="13"/>
                  </a:lnTo>
                  <a:lnTo>
                    <a:pt x="54" y="5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106" y="0"/>
                  </a:lnTo>
                  <a:lnTo>
                    <a:pt x="121" y="5"/>
                  </a:lnTo>
                  <a:lnTo>
                    <a:pt x="136" y="13"/>
                  </a:lnTo>
                  <a:lnTo>
                    <a:pt x="150" y="24"/>
                  </a:lnTo>
                  <a:lnTo>
                    <a:pt x="161" y="38"/>
                  </a:lnTo>
                  <a:lnTo>
                    <a:pt x="169" y="53"/>
                  </a:lnTo>
                  <a:lnTo>
                    <a:pt x="175" y="69"/>
                  </a:lnTo>
                  <a:lnTo>
                    <a:pt x="177" y="88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0" name="Freeform 199"/>
            <p:cNvSpPr>
              <a:spLocks/>
            </p:cNvSpPr>
            <p:nvPr/>
          </p:nvSpPr>
          <p:spPr bwMode="auto">
            <a:xfrm>
              <a:off x="1727200" y="2362200"/>
              <a:ext cx="141288" cy="139700"/>
            </a:xfrm>
            <a:custGeom>
              <a:avLst/>
              <a:gdLst>
                <a:gd name="T0" fmla="*/ 177 w 177"/>
                <a:gd name="T1" fmla="*/ 88 h 177"/>
                <a:gd name="T2" fmla="*/ 175 w 177"/>
                <a:gd name="T3" fmla="*/ 106 h 177"/>
                <a:gd name="T4" fmla="*/ 169 w 177"/>
                <a:gd name="T5" fmla="*/ 121 h 177"/>
                <a:gd name="T6" fmla="*/ 161 w 177"/>
                <a:gd name="T7" fmla="*/ 136 h 177"/>
                <a:gd name="T8" fmla="*/ 150 w 177"/>
                <a:gd name="T9" fmla="*/ 150 h 177"/>
                <a:gd name="T10" fmla="*/ 136 w 177"/>
                <a:gd name="T11" fmla="*/ 161 h 177"/>
                <a:gd name="T12" fmla="*/ 121 w 177"/>
                <a:gd name="T13" fmla="*/ 169 h 177"/>
                <a:gd name="T14" fmla="*/ 106 w 177"/>
                <a:gd name="T15" fmla="*/ 175 h 177"/>
                <a:gd name="T16" fmla="*/ 88 w 177"/>
                <a:gd name="T17" fmla="*/ 177 h 177"/>
                <a:gd name="T18" fmla="*/ 69 w 177"/>
                <a:gd name="T19" fmla="*/ 175 h 177"/>
                <a:gd name="T20" fmla="*/ 54 w 177"/>
                <a:gd name="T21" fmla="*/ 169 h 177"/>
                <a:gd name="T22" fmla="*/ 38 w 177"/>
                <a:gd name="T23" fmla="*/ 161 h 177"/>
                <a:gd name="T24" fmla="*/ 25 w 177"/>
                <a:gd name="T25" fmla="*/ 150 h 177"/>
                <a:gd name="T26" fmla="*/ 13 w 177"/>
                <a:gd name="T27" fmla="*/ 136 h 177"/>
                <a:gd name="T28" fmla="*/ 6 w 177"/>
                <a:gd name="T29" fmla="*/ 121 h 177"/>
                <a:gd name="T30" fmla="*/ 0 w 177"/>
                <a:gd name="T31" fmla="*/ 106 h 177"/>
                <a:gd name="T32" fmla="*/ 0 w 177"/>
                <a:gd name="T33" fmla="*/ 88 h 177"/>
                <a:gd name="T34" fmla="*/ 0 w 177"/>
                <a:gd name="T35" fmla="*/ 69 h 177"/>
                <a:gd name="T36" fmla="*/ 6 w 177"/>
                <a:gd name="T37" fmla="*/ 54 h 177"/>
                <a:gd name="T38" fmla="*/ 13 w 177"/>
                <a:gd name="T39" fmla="*/ 39 h 177"/>
                <a:gd name="T40" fmla="*/ 25 w 177"/>
                <a:gd name="T41" fmla="*/ 25 h 177"/>
                <a:gd name="T42" fmla="*/ 38 w 177"/>
                <a:gd name="T43" fmla="*/ 14 h 177"/>
                <a:gd name="T44" fmla="*/ 54 w 177"/>
                <a:gd name="T45" fmla="*/ 6 h 177"/>
                <a:gd name="T46" fmla="*/ 69 w 177"/>
                <a:gd name="T47" fmla="*/ 0 h 177"/>
                <a:gd name="T48" fmla="*/ 88 w 177"/>
                <a:gd name="T49" fmla="*/ 0 h 177"/>
                <a:gd name="T50" fmla="*/ 106 w 177"/>
                <a:gd name="T51" fmla="*/ 0 h 177"/>
                <a:gd name="T52" fmla="*/ 121 w 177"/>
                <a:gd name="T53" fmla="*/ 6 h 177"/>
                <a:gd name="T54" fmla="*/ 136 w 177"/>
                <a:gd name="T55" fmla="*/ 14 h 177"/>
                <a:gd name="T56" fmla="*/ 150 w 177"/>
                <a:gd name="T57" fmla="*/ 25 h 177"/>
                <a:gd name="T58" fmla="*/ 161 w 177"/>
                <a:gd name="T59" fmla="*/ 39 h 177"/>
                <a:gd name="T60" fmla="*/ 169 w 177"/>
                <a:gd name="T61" fmla="*/ 54 h 177"/>
                <a:gd name="T62" fmla="*/ 175 w 177"/>
                <a:gd name="T63" fmla="*/ 69 h 177"/>
                <a:gd name="T64" fmla="*/ 177 w 177"/>
                <a:gd name="T65" fmla="*/ 8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77">
                  <a:moveTo>
                    <a:pt x="177" y="88"/>
                  </a:moveTo>
                  <a:lnTo>
                    <a:pt x="175" y="106"/>
                  </a:lnTo>
                  <a:lnTo>
                    <a:pt x="169" y="121"/>
                  </a:lnTo>
                  <a:lnTo>
                    <a:pt x="161" y="136"/>
                  </a:lnTo>
                  <a:lnTo>
                    <a:pt x="150" y="150"/>
                  </a:lnTo>
                  <a:lnTo>
                    <a:pt x="136" y="161"/>
                  </a:lnTo>
                  <a:lnTo>
                    <a:pt x="121" y="169"/>
                  </a:lnTo>
                  <a:lnTo>
                    <a:pt x="106" y="175"/>
                  </a:lnTo>
                  <a:lnTo>
                    <a:pt x="88" y="177"/>
                  </a:lnTo>
                  <a:lnTo>
                    <a:pt x="69" y="175"/>
                  </a:lnTo>
                  <a:lnTo>
                    <a:pt x="54" y="169"/>
                  </a:lnTo>
                  <a:lnTo>
                    <a:pt x="38" y="161"/>
                  </a:lnTo>
                  <a:lnTo>
                    <a:pt x="25" y="150"/>
                  </a:lnTo>
                  <a:lnTo>
                    <a:pt x="13" y="136"/>
                  </a:lnTo>
                  <a:lnTo>
                    <a:pt x="6" y="121"/>
                  </a:lnTo>
                  <a:lnTo>
                    <a:pt x="0" y="106"/>
                  </a:lnTo>
                  <a:lnTo>
                    <a:pt x="0" y="88"/>
                  </a:lnTo>
                  <a:lnTo>
                    <a:pt x="0" y="69"/>
                  </a:lnTo>
                  <a:lnTo>
                    <a:pt x="6" y="54"/>
                  </a:lnTo>
                  <a:lnTo>
                    <a:pt x="13" y="39"/>
                  </a:lnTo>
                  <a:lnTo>
                    <a:pt x="25" y="25"/>
                  </a:lnTo>
                  <a:lnTo>
                    <a:pt x="38" y="14"/>
                  </a:lnTo>
                  <a:lnTo>
                    <a:pt x="54" y="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106" y="0"/>
                  </a:lnTo>
                  <a:lnTo>
                    <a:pt x="121" y="6"/>
                  </a:lnTo>
                  <a:lnTo>
                    <a:pt x="136" y="14"/>
                  </a:lnTo>
                  <a:lnTo>
                    <a:pt x="150" y="25"/>
                  </a:lnTo>
                  <a:lnTo>
                    <a:pt x="161" y="39"/>
                  </a:lnTo>
                  <a:lnTo>
                    <a:pt x="169" y="54"/>
                  </a:lnTo>
                  <a:lnTo>
                    <a:pt x="175" y="69"/>
                  </a:lnTo>
                  <a:lnTo>
                    <a:pt x="177" y="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1" name="Freeform 200"/>
            <p:cNvSpPr>
              <a:spLocks/>
            </p:cNvSpPr>
            <p:nvPr/>
          </p:nvSpPr>
          <p:spPr bwMode="auto">
            <a:xfrm>
              <a:off x="1727200" y="2362200"/>
              <a:ext cx="141288" cy="139700"/>
            </a:xfrm>
            <a:custGeom>
              <a:avLst/>
              <a:gdLst>
                <a:gd name="T0" fmla="*/ 177 w 177"/>
                <a:gd name="T1" fmla="*/ 88 h 177"/>
                <a:gd name="T2" fmla="*/ 175 w 177"/>
                <a:gd name="T3" fmla="*/ 106 h 177"/>
                <a:gd name="T4" fmla="*/ 169 w 177"/>
                <a:gd name="T5" fmla="*/ 121 h 177"/>
                <a:gd name="T6" fmla="*/ 161 w 177"/>
                <a:gd name="T7" fmla="*/ 136 h 177"/>
                <a:gd name="T8" fmla="*/ 150 w 177"/>
                <a:gd name="T9" fmla="*/ 150 h 177"/>
                <a:gd name="T10" fmla="*/ 136 w 177"/>
                <a:gd name="T11" fmla="*/ 161 h 177"/>
                <a:gd name="T12" fmla="*/ 121 w 177"/>
                <a:gd name="T13" fmla="*/ 169 h 177"/>
                <a:gd name="T14" fmla="*/ 106 w 177"/>
                <a:gd name="T15" fmla="*/ 175 h 177"/>
                <a:gd name="T16" fmla="*/ 88 w 177"/>
                <a:gd name="T17" fmla="*/ 177 h 177"/>
                <a:gd name="T18" fmla="*/ 69 w 177"/>
                <a:gd name="T19" fmla="*/ 175 h 177"/>
                <a:gd name="T20" fmla="*/ 54 w 177"/>
                <a:gd name="T21" fmla="*/ 169 h 177"/>
                <a:gd name="T22" fmla="*/ 38 w 177"/>
                <a:gd name="T23" fmla="*/ 161 h 177"/>
                <a:gd name="T24" fmla="*/ 25 w 177"/>
                <a:gd name="T25" fmla="*/ 150 h 177"/>
                <a:gd name="T26" fmla="*/ 13 w 177"/>
                <a:gd name="T27" fmla="*/ 136 h 177"/>
                <a:gd name="T28" fmla="*/ 6 w 177"/>
                <a:gd name="T29" fmla="*/ 121 h 177"/>
                <a:gd name="T30" fmla="*/ 0 w 177"/>
                <a:gd name="T31" fmla="*/ 106 h 177"/>
                <a:gd name="T32" fmla="*/ 0 w 177"/>
                <a:gd name="T33" fmla="*/ 88 h 177"/>
                <a:gd name="T34" fmla="*/ 0 w 177"/>
                <a:gd name="T35" fmla="*/ 69 h 177"/>
                <a:gd name="T36" fmla="*/ 6 w 177"/>
                <a:gd name="T37" fmla="*/ 54 h 177"/>
                <a:gd name="T38" fmla="*/ 13 w 177"/>
                <a:gd name="T39" fmla="*/ 39 h 177"/>
                <a:gd name="T40" fmla="*/ 25 w 177"/>
                <a:gd name="T41" fmla="*/ 25 h 177"/>
                <a:gd name="T42" fmla="*/ 38 w 177"/>
                <a:gd name="T43" fmla="*/ 14 h 177"/>
                <a:gd name="T44" fmla="*/ 54 w 177"/>
                <a:gd name="T45" fmla="*/ 6 h 177"/>
                <a:gd name="T46" fmla="*/ 69 w 177"/>
                <a:gd name="T47" fmla="*/ 0 h 177"/>
                <a:gd name="T48" fmla="*/ 88 w 177"/>
                <a:gd name="T49" fmla="*/ 0 h 177"/>
                <a:gd name="T50" fmla="*/ 106 w 177"/>
                <a:gd name="T51" fmla="*/ 0 h 177"/>
                <a:gd name="T52" fmla="*/ 121 w 177"/>
                <a:gd name="T53" fmla="*/ 6 h 177"/>
                <a:gd name="T54" fmla="*/ 136 w 177"/>
                <a:gd name="T55" fmla="*/ 14 h 177"/>
                <a:gd name="T56" fmla="*/ 150 w 177"/>
                <a:gd name="T57" fmla="*/ 25 h 177"/>
                <a:gd name="T58" fmla="*/ 161 w 177"/>
                <a:gd name="T59" fmla="*/ 39 h 177"/>
                <a:gd name="T60" fmla="*/ 169 w 177"/>
                <a:gd name="T61" fmla="*/ 54 h 177"/>
                <a:gd name="T62" fmla="*/ 175 w 177"/>
                <a:gd name="T63" fmla="*/ 69 h 177"/>
                <a:gd name="T64" fmla="*/ 177 w 177"/>
                <a:gd name="T65" fmla="*/ 8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77">
                  <a:moveTo>
                    <a:pt x="177" y="88"/>
                  </a:moveTo>
                  <a:lnTo>
                    <a:pt x="175" y="106"/>
                  </a:lnTo>
                  <a:lnTo>
                    <a:pt x="169" y="121"/>
                  </a:lnTo>
                  <a:lnTo>
                    <a:pt x="161" y="136"/>
                  </a:lnTo>
                  <a:lnTo>
                    <a:pt x="150" y="150"/>
                  </a:lnTo>
                  <a:lnTo>
                    <a:pt x="136" y="161"/>
                  </a:lnTo>
                  <a:lnTo>
                    <a:pt x="121" y="169"/>
                  </a:lnTo>
                  <a:lnTo>
                    <a:pt x="106" y="175"/>
                  </a:lnTo>
                  <a:lnTo>
                    <a:pt x="88" y="177"/>
                  </a:lnTo>
                  <a:lnTo>
                    <a:pt x="69" y="175"/>
                  </a:lnTo>
                  <a:lnTo>
                    <a:pt x="54" y="169"/>
                  </a:lnTo>
                  <a:lnTo>
                    <a:pt x="38" y="161"/>
                  </a:lnTo>
                  <a:lnTo>
                    <a:pt x="25" y="150"/>
                  </a:lnTo>
                  <a:lnTo>
                    <a:pt x="13" y="136"/>
                  </a:lnTo>
                  <a:lnTo>
                    <a:pt x="6" y="121"/>
                  </a:lnTo>
                  <a:lnTo>
                    <a:pt x="0" y="106"/>
                  </a:lnTo>
                  <a:lnTo>
                    <a:pt x="0" y="88"/>
                  </a:lnTo>
                  <a:lnTo>
                    <a:pt x="0" y="69"/>
                  </a:lnTo>
                  <a:lnTo>
                    <a:pt x="6" y="54"/>
                  </a:lnTo>
                  <a:lnTo>
                    <a:pt x="13" y="39"/>
                  </a:lnTo>
                  <a:lnTo>
                    <a:pt x="25" y="25"/>
                  </a:lnTo>
                  <a:lnTo>
                    <a:pt x="38" y="14"/>
                  </a:lnTo>
                  <a:lnTo>
                    <a:pt x="54" y="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106" y="0"/>
                  </a:lnTo>
                  <a:lnTo>
                    <a:pt x="121" y="6"/>
                  </a:lnTo>
                  <a:lnTo>
                    <a:pt x="136" y="14"/>
                  </a:lnTo>
                  <a:lnTo>
                    <a:pt x="150" y="25"/>
                  </a:lnTo>
                  <a:lnTo>
                    <a:pt x="161" y="39"/>
                  </a:lnTo>
                  <a:lnTo>
                    <a:pt x="169" y="54"/>
                  </a:lnTo>
                  <a:lnTo>
                    <a:pt x="175" y="69"/>
                  </a:lnTo>
                  <a:lnTo>
                    <a:pt x="177" y="88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2" name="Freeform 201"/>
            <p:cNvSpPr>
              <a:spLocks/>
            </p:cNvSpPr>
            <p:nvPr/>
          </p:nvSpPr>
          <p:spPr bwMode="auto">
            <a:xfrm>
              <a:off x="2125663" y="2066925"/>
              <a:ext cx="139700" cy="139700"/>
            </a:xfrm>
            <a:custGeom>
              <a:avLst/>
              <a:gdLst>
                <a:gd name="T0" fmla="*/ 177 w 177"/>
                <a:gd name="T1" fmla="*/ 88 h 176"/>
                <a:gd name="T2" fmla="*/ 175 w 177"/>
                <a:gd name="T3" fmla="*/ 105 h 176"/>
                <a:gd name="T4" fmla="*/ 169 w 177"/>
                <a:gd name="T5" fmla="*/ 121 h 176"/>
                <a:gd name="T6" fmla="*/ 161 w 177"/>
                <a:gd name="T7" fmla="*/ 136 h 176"/>
                <a:gd name="T8" fmla="*/ 150 w 177"/>
                <a:gd name="T9" fmla="*/ 149 h 176"/>
                <a:gd name="T10" fmla="*/ 136 w 177"/>
                <a:gd name="T11" fmla="*/ 161 h 176"/>
                <a:gd name="T12" fmla="*/ 121 w 177"/>
                <a:gd name="T13" fmla="*/ 169 h 176"/>
                <a:gd name="T14" fmla="*/ 106 w 177"/>
                <a:gd name="T15" fmla="*/ 174 h 176"/>
                <a:gd name="T16" fmla="*/ 88 w 177"/>
                <a:gd name="T17" fmla="*/ 176 h 176"/>
                <a:gd name="T18" fmla="*/ 69 w 177"/>
                <a:gd name="T19" fmla="*/ 174 h 176"/>
                <a:gd name="T20" fmla="*/ 54 w 177"/>
                <a:gd name="T21" fmla="*/ 169 h 176"/>
                <a:gd name="T22" fmla="*/ 39 w 177"/>
                <a:gd name="T23" fmla="*/ 161 h 176"/>
                <a:gd name="T24" fmla="*/ 25 w 177"/>
                <a:gd name="T25" fmla="*/ 149 h 176"/>
                <a:gd name="T26" fmla="*/ 14 w 177"/>
                <a:gd name="T27" fmla="*/ 136 h 176"/>
                <a:gd name="T28" fmla="*/ 6 w 177"/>
                <a:gd name="T29" fmla="*/ 121 h 176"/>
                <a:gd name="T30" fmla="*/ 0 w 177"/>
                <a:gd name="T31" fmla="*/ 105 h 176"/>
                <a:gd name="T32" fmla="*/ 0 w 177"/>
                <a:gd name="T33" fmla="*/ 88 h 176"/>
                <a:gd name="T34" fmla="*/ 0 w 177"/>
                <a:gd name="T35" fmla="*/ 69 h 176"/>
                <a:gd name="T36" fmla="*/ 6 w 177"/>
                <a:gd name="T37" fmla="*/ 54 h 176"/>
                <a:gd name="T38" fmla="*/ 14 w 177"/>
                <a:gd name="T39" fmla="*/ 38 h 176"/>
                <a:gd name="T40" fmla="*/ 25 w 177"/>
                <a:gd name="T41" fmla="*/ 25 h 176"/>
                <a:gd name="T42" fmla="*/ 39 w 177"/>
                <a:gd name="T43" fmla="*/ 13 h 176"/>
                <a:gd name="T44" fmla="*/ 54 w 177"/>
                <a:gd name="T45" fmla="*/ 6 h 176"/>
                <a:gd name="T46" fmla="*/ 69 w 177"/>
                <a:gd name="T47" fmla="*/ 0 h 176"/>
                <a:gd name="T48" fmla="*/ 88 w 177"/>
                <a:gd name="T49" fmla="*/ 0 h 176"/>
                <a:gd name="T50" fmla="*/ 106 w 177"/>
                <a:gd name="T51" fmla="*/ 0 h 176"/>
                <a:gd name="T52" fmla="*/ 121 w 177"/>
                <a:gd name="T53" fmla="*/ 6 h 176"/>
                <a:gd name="T54" fmla="*/ 136 w 177"/>
                <a:gd name="T55" fmla="*/ 13 h 176"/>
                <a:gd name="T56" fmla="*/ 150 w 177"/>
                <a:gd name="T57" fmla="*/ 25 h 176"/>
                <a:gd name="T58" fmla="*/ 161 w 177"/>
                <a:gd name="T59" fmla="*/ 38 h 176"/>
                <a:gd name="T60" fmla="*/ 169 w 177"/>
                <a:gd name="T61" fmla="*/ 54 h 176"/>
                <a:gd name="T62" fmla="*/ 175 w 177"/>
                <a:gd name="T63" fmla="*/ 69 h 176"/>
                <a:gd name="T64" fmla="*/ 177 w 177"/>
                <a:gd name="T65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76">
                  <a:moveTo>
                    <a:pt x="177" y="88"/>
                  </a:moveTo>
                  <a:lnTo>
                    <a:pt x="175" y="105"/>
                  </a:lnTo>
                  <a:lnTo>
                    <a:pt x="169" y="121"/>
                  </a:lnTo>
                  <a:lnTo>
                    <a:pt x="161" y="136"/>
                  </a:lnTo>
                  <a:lnTo>
                    <a:pt x="150" y="149"/>
                  </a:lnTo>
                  <a:lnTo>
                    <a:pt x="136" y="161"/>
                  </a:lnTo>
                  <a:lnTo>
                    <a:pt x="121" y="169"/>
                  </a:lnTo>
                  <a:lnTo>
                    <a:pt x="106" y="174"/>
                  </a:lnTo>
                  <a:lnTo>
                    <a:pt x="88" y="176"/>
                  </a:lnTo>
                  <a:lnTo>
                    <a:pt x="69" y="174"/>
                  </a:lnTo>
                  <a:lnTo>
                    <a:pt x="54" y="169"/>
                  </a:lnTo>
                  <a:lnTo>
                    <a:pt x="39" y="161"/>
                  </a:lnTo>
                  <a:lnTo>
                    <a:pt x="25" y="149"/>
                  </a:lnTo>
                  <a:lnTo>
                    <a:pt x="14" y="136"/>
                  </a:lnTo>
                  <a:lnTo>
                    <a:pt x="6" y="121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69"/>
                  </a:lnTo>
                  <a:lnTo>
                    <a:pt x="6" y="54"/>
                  </a:lnTo>
                  <a:lnTo>
                    <a:pt x="14" y="38"/>
                  </a:lnTo>
                  <a:lnTo>
                    <a:pt x="25" y="25"/>
                  </a:lnTo>
                  <a:lnTo>
                    <a:pt x="39" y="13"/>
                  </a:lnTo>
                  <a:lnTo>
                    <a:pt x="54" y="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106" y="0"/>
                  </a:lnTo>
                  <a:lnTo>
                    <a:pt x="121" y="6"/>
                  </a:lnTo>
                  <a:lnTo>
                    <a:pt x="136" y="13"/>
                  </a:lnTo>
                  <a:lnTo>
                    <a:pt x="150" y="25"/>
                  </a:lnTo>
                  <a:lnTo>
                    <a:pt x="161" y="38"/>
                  </a:lnTo>
                  <a:lnTo>
                    <a:pt x="169" y="54"/>
                  </a:lnTo>
                  <a:lnTo>
                    <a:pt x="175" y="69"/>
                  </a:lnTo>
                  <a:lnTo>
                    <a:pt x="177" y="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3" name="Freeform 202"/>
            <p:cNvSpPr>
              <a:spLocks/>
            </p:cNvSpPr>
            <p:nvPr/>
          </p:nvSpPr>
          <p:spPr bwMode="auto">
            <a:xfrm>
              <a:off x="2125663" y="2066925"/>
              <a:ext cx="139700" cy="139700"/>
            </a:xfrm>
            <a:custGeom>
              <a:avLst/>
              <a:gdLst>
                <a:gd name="T0" fmla="*/ 177 w 177"/>
                <a:gd name="T1" fmla="*/ 88 h 176"/>
                <a:gd name="T2" fmla="*/ 175 w 177"/>
                <a:gd name="T3" fmla="*/ 105 h 176"/>
                <a:gd name="T4" fmla="*/ 169 w 177"/>
                <a:gd name="T5" fmla="*/ 121 h 176"/>
                <a:gd name="T6" fmla="*/ 161 w 177"/>
                <a:gd name="T7" fmla="*/ 136 h 176"/>
                <a:gd name="T8" fmla="*/ 150 w 177"/>
                <a:gd name="T9" fmla="*/ 149 h 176"/>
                <a:gd name="T10" fmla="*/ 136 w 177"/>
                <a:gd name="T11" fmla="*/ 161 h 176"/>
                <a:gd name="T12" fmla="*/ 121 w 177"/>
                <a:gd name="T13" fmla="*/ 169 h 176"/>
                <a:gd name="T14" fmla="*/ 106 w 177"/>
                <a:gd name="T15" fmla="*/ 174 h 176"/>
                <a:gd name="T16" fmla="*/ 88 w 177"/>
                <a:gd name="T17" fmla="*/ 176 h 176"/>
                <a:gd name="T18" fmla="*/ 69 w 177"/>
                <a:gd name="T19" fmla="*/ 174 h 176"/>
                <a:gd name="T20" fmla="*/ 54 w 177"/>
                <a:gd name="T21" fmla="*/ 169 h 176"/>
                <a:gd name="T22" fmla="*/ 39 w 177"/>
                <a:gd name="T23" fmla="*/ 161 h 176"/>
                <a:gd name="T24" fmla="*/ 25 w 177"/>
                <a:gd name="T25" fmla="*/ 149 h 176"/>
                <a:gd name="T26" fmla="*/ 14 w 177"/>
                <a:gd name="T27" fmla="*/ 136 h 176"/>
                <a:gd name="T28" fmla="*/ 6 w 177"/>
                <a:gd name="T29" fmla="*/ 121 h 176"/>
                <a:gd name="T30" fmla="*/ 0 w 177"/>
                <a:gd name="T31" fmla="*/ 105 h 176"/>
                <a:gd name="T32" fmla="*/ 0 w 177"/>
                <a:gd name="T33" fmla="*/ 88 h 176"/>
                <a:gd name="T34" fmla="*/ 0 w 177"/>
                <a:gd name="T35" fmla="*/ 69 h 176"/>
                <a:gd name="T36" fmla="*/ 6 w 177"/>
                <a:gd name="T37" fmla="*/ 54 h 176"/>
                <a:gd name="T38" fmla="*/ 14 w 177"/>
                <a:gd name="T39" fmla="*/ 38 h 176"/>
                <a:gd name="T40" fmla="*/ 25 w 177"/>
                <a:gd name="T41" fmla="*/ 25 h 176"/>
                <a:gd name="T42" fmla="*/ 39 w 177"/>
                <a:gd name="T43" fmla="*/ 13 h 176"/>
                <a:gd name="T44" fmla="*/ 54 w 177"/>
                <a:gd name="T45" fmla="*/ 6 h 176"/>
                <a:gd name="T46" fmla="*/ 69 w 177"/>
                <a:gd name="T47" fmla="*/ 0 h 176"/>
                <a:gd name="T48" fmla="*/ 88 w 177"/>
                <a:gd name="T49" fmla="*/ 0 h 176"/>
                <a:gd name="T50" fmla="*/ 106 w 177"/>
                <a:gd name="T51" fmla="*/ 0 h 176"/>
                <a:gd name="T52" fmla="*/ 121 w 177"/>
                <a:gd name="T53" fmla="*/ 6 h 176"/>
                <a:gd name="T54" fmla="*/ 136 w 177"/>
                <a:gd name="T55" fmla="*/ 13 h 176"/>
                <a:gd name="T56" fmla="*/ 150 w 177"/>
                <a:gd name="T57" fmla="*/ 25 h 176"/>
                <a:gd name="T58" fmla="*/ 161 w 177"/>
                <a:gd name="T59" fmla="*/ 38 h 176"/>
                <a:gd name="T60" fmla="*/ 169 w 177"/>
                <a:gd name="T61" fmla="*/ 54 h 176"/>
                <a:gd name="T62" fmla="*/ 175 w 177"/>
                <a:gd name="T63" fmla="*/ 69 h 176"/>
                <a:gd name="T64" fmla="*/ 177 w 177"/>
                <a:gd name="T65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76">
                  <a:moveTo>
                    <a:pt x="177" y="88"/>
                  </a:moveTo>
                  <a:lnTo>
                    <a:pt x="175" y="105"/>
                  </a:lnTo>
                  <a:lnTo>
                    <a:pt x="169" y="121"/>
                  </a:lnTo>
                  <a:lnTo>
                    <a:pt x="161" y="136"/>
                  </a:lnTo>
                  <a:lnTo>
                    <a:pt x="150" y="149"/>
                  </a:lnTo>
                  <a:lnTo>
                    <a:pt x="136" y="161"/>
                  </a:lnTo>
                  <a:lnTo>
                    <a:pt x="121" y="169"/>
                  </a:lnTo>
                  <a:lnTo>
                    <a:pt x="106" y="174"/>
                  </a:lnTo>
                  <a:lnTo>
                    <a:pt x="88" y="176"/>
                  </a:lnTo>
                  <a:lnTo>
                    <a:pt x="69" y="174"/>
                  </a:lnTo>
                  <a:lnTo>
                    <a:pt x="54" y="169"/>
                  </a:lnTo>
                  <a:lnTo>
                    <a:pt x="39" y="161"/>
                  </a:lnTo>
                  <a:lnTo>
                    <a:pt x="25" y="149"/>
                  </a:lnTo>
                  <a:lnTo>
                    <a:pt x="14" y="136"/>
                  </a:lnTo>
                  <a:lnTo>
                    <a:pt x="6" y="121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69"/>
                  </a:lnTo>
                  <a:lnTo>
                    <a:pt x="6" y="54"/>
                  </a:lnTo>
                  <a:lnTo>
                    <a:pt x="14" y="38"/>
                  </a:lnTo>
                  <a:lnTo>
                    <a:pt x="25" y="25"/>
                  </a:lnTo>
                  <a:lnTo>
                    <a:pt x="39" y="13"/>
                  </a:lnTo>
                  <a:lnTo>
                    <a:pt x="54" y="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106" y="0"/>
                  </a:lnTo>
                  <a:lnTo>
                    <a:pt x="121" y="6"/>
                  </a:lnTo>
                  <a:lnTo>
                    <a:pt x="136" y="13"/>
                  </a:lnTo>
                  <a:lnTo>
                    <a:pt x="150" y="25"/>
                  </a:lnTo>
                  <a:lnTo>
                    <a:pt x="161" y="38"/>
                  </a:lnTo>
                  <a:lnTo>
                    <a:pt x="169" y="54"/>
                  </a:lnTo>
                  <a:lnTo>
                    <a:pt x="175" y="69"/>
                  </a:lnTo>
                  <a:lnTo>
                    <a:pt x="177" y="88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4" name="Freeform 203"/>
            <p:cNvSpPr>
              <a:spLocks/>
            </p:cNvSpPr>
            <p:nvPr/>
          </p:nvSpPr>
          <p:spPr bwMode="auto">
            <a:xfrm>
              <a:off x="2525713" y="1876425"/>
              <a:ext cx="139700" cy="139700"/>
            </a:xfrm>
            <a:custGeom>
              <a:avLst/>
              <a:gdLst>
                <a:gd name="T0" fmla="*/ 177 w 177"/>
                <a:gd name="T1" fmla="*/ 88 h 176"/>
                <a:gd name="T2" fmla="*/ 175 w 177"/>
                <a:gd name="T3" fmla="*/ 105 h 176"/>
                <a:gd name="T4" fmla="*/ 169 w 177"/>
                <a:gd name="T5" fmla="*/ 121 h 176"/>
                <a:gd name="T6" fmla="*/ 162 w 177"/>
                <a:gd name="T7" fmla="*/ 136 h 176"/>
                <a:gd name="T8" fmla="*/ 150 w 177"/>
                <a:gd name="T9" fmla="*/ 150 h 176"/>
                <a:gd name="T10" fmla="*/ 137 w 177"/>
                <a:gd name="T11" fmla="*/ 161 h 176"/>
                <a:gd name="T12" fmla="*/ 121 w 177"/>
                <a:gd name="T13" fmla="*/ 169 h 176"/>
                <a:gd name="T14" fmla="*/ 106 w 177"/>
                <a:gd name="T15" fmla="*/ 174 h 176"/>
                <a:gd name="T16" fmla="*/ 89 w 177"/>
                <a:gd name="T17" fmla="*/ 176 h 176"/>
                <a:gd name="T18" fmla="*/ 69 w 177"/>
                <a:gd name="T19" fmla="*/ 174 h 176"/>
                <a:gd name="T20" fmla="*/ 54 w 177"/>
                <a:gd name="T21" fmla="*/ 169 h 176"/>
                <a:gd name="T22" fmla="*/ 39 w 177"/>
                <a:gd name="T23" fmla="*/ 161 h 176"/>
                <a:gd name="T24" fmla="*/ 25 w 177"/>
                <a:gd name="T25" fmla="*/ 150 h 176"/>
                <a:gd name="T26" fmla="*/ 14 w 177"/>
                <a:gd name="T27" fmla="*/ 136 h 176"/>
                <a:gd name="T28" fmla="*/ 6 w 177"/>
                <a:gd name="T29" fmla="*/ 121 h 176"/>
                <a:gd name="T30" fmla="*/ 0 w 177"/>
                <a:gd name="T31" fmla="*/ 105 h 176"/>
                <a:gd name="T32" fmla="*/ 0 w 177"/>
                <a:gd name="T33" fmla="*/ 88 h 176"/>
                <a:gd name="T34" fmla="*/ 0 w 177"/>
                <a:gd name="T35" fmla="*/ 69 h 176"/>
                <a:gd name="T36" fmla="*/ 6 w 177"/>
                <a:gd name="T37" fmla="*/ 54 h 176"/>
                <a:gd name="T38" fmla="*/ 14 w 177"/>
                <a:gd name="T39" fmla="*/ 38 h 176"/>
                <a:gd name="T40" fmla="*/ 25 w 177"/>
                <a:gd name="T41" fmla="*/ 25 h 176"/>
                <a:gd name="T42" fmla="*/ 39 w 177"/>
                <a:gd name="T43" fmla="*/ 13 h 176"/>
                <a:gd name="T44" fmla="*/ 54 w 177"/>
                <a:gd name="T45" fmla="*/ 6 h 176"/>
                <a:gd name="T46" fmla="*/ 69 w 177"/>
                <a:gd name="T47" fmla="*/ 0 h 176"/>
                <a:gd name="T48" fmla="*/ 89 w 177"/>
                <a:gd name="T49" fmla="*/ 0 h 176"/>
                <a:gd name="T50" fmla="*/ 106 w 177"/>
                <a:gd name="T51" fmla="*/ 0 h 176"/>
                <a:gd name="T52" fmla="*/ 121 w 177"/>
                <a:gd name="T53" fmla="*/ 6 h 176"/>
                <a:gd name="T54" fmla="*/ 137 w 177"/>
                <a:gd name="T55" fmla="*/ 13 h 176"/>
                <a:gd name="T56" fmla="*/ 150 w 177"/>
                <a:gd name="T57" fmla="*/ 25 h 176"/>
                <a:gd name="T58" fmla="*/ 162 w 177"/>
                <a:gd name="T59" fmla="*/ 38 h 176"/>
                <a:gd name="T60" fmla="*/ 169 w 177"/>
                <a:gd name="T61" fmla="*/ 54 h 176"/>
                <a:gd name="T62" fmla="*/ 175 w 177"/>
                <a:gd name="T63" fmla="*/ 69 h 176"/>
                <a:gd name="T64" fmla="*/ 177 w 177"/>
                <a:gd name="T65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76">
                  <a:moveTo>
                    <a:pt x="177" y="88"/>
                  </a:moveTo>
                  <a:lnTo>
                    <a:pt x="175" y="105"/>
                  </a:lnTo>
                  <a:lnTo>
                    <a:pt x="169" y="121"/>
                  </a:lnTo>
                  <a:lnTo>
                    <a:pt x="162" y="136"/>
                  </a:lnTo>
                  <a:lnTo>
                    <a:pt x="150" y="150"/>
                  </a:lnTo>
                  <a:lnTo>
                    <a:pt x="137" y="161"/>
                  </a:lnTo>
                  <a:lnTo>
                    <a:pt x="121" y="169"/>
                  </a:lnTo>
                  <a:lnTo>
                    <a:pt x="106" y="174"/>
                  </a:lnTo>
                  <a:lnTo>
                    <a:pt x="89" y="176"/>
                  </a:lnTo>
                  <a:lnTo>
                    <a:pt x="69" y="174"/>
                  </a:lnTo>
                  <a:lnTo>
                    <a:pt x="54" y="169"/>
                  </a:lnTo>
                  <a:lnTo>
                    <a:pt x="39" y="161"/>
                  </a:lnTo>
                  <a:lnTo>
                    <a:pt x="25" y="150"/>
                  </a:lnTo>
                  <a:lnTo>
                    <a:pt x="14" y="136"/>
                  </a:lnTo>
                  <a:lnTo>
                    <a:pt x="6" y="121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69"/>
                  </a:lnTo>
                  <a:lnTo>
                    <a:pt x="6" y="54"/>
                  </a:lnTo>
                  <a:lnTo>
                    <a:pt x="14" y="38"/>
                  </a:lnTo>
                  <a:lnTo>
                    <a:pt x="25" y="25"/>
                  </a:lnTo>
                  <a:lnTo>
                    <a:pt x="39" y="13"/>
                  </a:lnTo>
                  <a:lnTo>
                    <a:pt x="54" y="6"/>
                  </a:lnTo>
                  <a:lnTo>
                    <a:pt x="69" y="0"/>
                  </a:lnTo>
                  <a:lnTo>
                    <a:pt x="89" y="0"/>
                  </a:lnTo>
                  <a:lnTo>
                    <a:pt x="106" y="0"/>
                  </a:lnTo>
                  <a:lnTo>
                    <a:pt x="121" y="6"/>
                  </a:lnTo>
                  <a:lnTo>
                    <a:pt x="137" y="13"/>
                  </a:lnTo>
                  <a:lnTo>
                    <a:pt x="150" y="25"/>
                  </a:lnTo>
                  <a:lnTo>
                    <a:pt x="162" y="38"/>
                  </a:lnTo>
                  <a:lnTo>
                    <a:pt x="169" y="54"/>
                  </a:lnTo>
                  <a:lnTo>
                    <a:pt x="175" y="69"/>
                  </a:lnTo>
                  <a:lnTo>
                    <a:pt x="177" y="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5" name="Freeform 204"/>
            <p:cNvSpPr>
              <a:spLocks/>
            </p:cNvSpPr>
            <p:nvPr/>
          </p:nvSpPr>
          <p:spPr bwMode="auto">
            <a:xfrm>
              <a:off x="2525713" y="1876425"/>
              <a:ext cx="139700" cy="139700"/>
            </a:xfrm>
            <a:custGeom>
              <a:avLst/>
              <a:gdLst>
                <a:gd name="T0" fmla="*/ 177 w 177"/>
                <a:gd name="T1" fmla="*/ 88 h 176"/>
                <a:gd name="T2" fmla="*/ 175 w 177"/>
                <a:gd name="T3" fmla="*/ 105 h 176"/>
                <a:gd name="T4" fmla="*/ 169 w 177"/>
                <a:gd name="T5" fmla="*/ 121 h 176"/>
                <a:gd name="T6" fmla="*/ 162 w 177"/>
                <a:gd name="T7" fmla="*/ 136 h 176"/>
                <a:gd name="T8" fmla="*/ 150 w 177"/>
                <a:gd name="T9" fmla="*/ 150 h 176"/>
                <a:gd name="T10" fmla="*/ 137 w 177"/>
                <a:gd name="T11" fmla="*/ 161 h 176"/>
                <a:gd name="T12" fmla="*/ 121 w 177"/>
                <a:gd name="T13" fmla="*/ 169 h 176"/>
                <a:gd name="T14" fmla="*/ 106 w 177"/>
                <a:gd name="T15" fmla="*/ 174 h 176"/>
                <a:gd name="T16" fmla="*/ 89 w 177"/>
                <a:gd name="T17" fmla="*/ 176 h 176"/>
                <a:gd name="T18" fmla="*/ 69 w 177"/>
                <a:gd name="T19" fmla="*/ 174 h 176"/>
                <a:gd name="T20" fmla="*/ 54 w 177"/>
                <a:gd name="T21" fmla="*/ 169 h 176"/>
                <a:gd name="T22" fmla="*/ 39 w 177"/>
                <a:gd name="T23" fmla="*/ 161 h 176"/>
                <a:gd name="T24" fmla="*/ 25 w 177"/>
                <a:gd name="T25" fmla="*/ 150 h 176"/>
                <a:gd name="T26" fmla="*/ 14 w 177"/>
                <a:gd name="T27" fmla="*/ 136 h 176"/>
                <a:gd name="T28" fmla="*/ 6 w 177"/>
                <a:gd name="T29" fmla="*/ 121 h 176"/>
                <a:gd name="T30" fmla="*/ 0 w 177"/>
                <a:gd name="T31" fmla="*/ 105 h 176"/>
                <a:gd name="T32" fmla="*/ 0 w 177"/>
                <a:gd name="T33" fmla="*/ 88 h 176"/>
                <a:gd name="T34" fmla="*/ 0 w 177"/>
                <a:gd name="T35" fmla="*/ 69 h 176"/>
                <a:gd name="T36" fmla="*/ 6 w 177"/>
                <a:gd name="T37" fmla="*/ 54 h 176"/>
                <a:gd name="T38" fmla="*/ 14 w 177"/>
                <a:gd name="T39" fmla="*/ 38 h 176"/>
                <a:gd name="T40" fmla="*/ 25 w 177"/>
                <a:gd name="T41" fmla="*/ 25 h 176"/>
                <a:gd name="T42" fmla="*/ 39 w 177"/>
                <a:gd name="T43" fmla="*/ 13 h 176"/>
                <a:gd name="T44" fmla="*/ 54 w 177"/>
                <a:gd name="T45" fmla="*/ 6 h 176"/>
                <a:gd name="T46" fmla="*/ 69 w 177"/>
                <a:gd name="T47" fmla="*/ 0 h 176"/>
                <a:gd name="T48" fmla="*/ 89 w 177"/>
                <a:gd name="T49" fmla="*/ 0 h 176"/>
                <a:gd name="T50" fmla="*/ 106 w 177"/>
                <a:gd name="T51" fmla="*/ 0 h 176"/>
                <a:gd name="T52" fmla="*/ 121 w 177"/>
                <a:gd name="T53" fmla="*/ 6 h 176"/>
                <a:gd name="T54" fmla="*/ 137 w 177"/>
                <a:gd name="T55" fmla="*/ 13 h 176"/>
                <a:gd name="T56" fmla="*/ 150 w 177"/>
                <a:gd name="T57" fmla="*/ 25 h 176"/>
                <a:gd name="T58" fmla="*/ 162 w 177"/>
                <a:gd name="T59" fmla="*/ 38 h 176"/>
                <a:gd name="T60" fmla="*/ 169 w 177"/>
                <a:gd name="T61" fmla="*/ 54 h 176"/>
                <a:gd name="T62" fmla="*/ 175 w 177"/>
                <a:gd name="T63" fmla="*/ 69 h 176"/>
                <a:gd name="T64" fmla="*/ 177 w 177"/>
                <a:gd name="T65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76">
                  <a:moveTo>
                    <a:pt x="177" y="88"/>
                  </a:moveTo>
                  <a:lnTo>
                    <a:pt x="175" y="105"/>
                  </a:lnTo>
                  <a:lnTo>
                    <a:pt x="169" y="121"/>
                  </a:lnTo>
                  <a:lnTo>
                    <a:pt x="162" y="136"/>
                  </a:lnTo>
                  <a:lnTo>
                    <a:pt x="150" y="150"/>
                  </a:lnTo>
                  <a:lnTo>
                    <a:pt x="137" y="161"/>
                  </a:lnTo>
                  <a:lnTo>
                    <a:pt x="121" y="169"/>
                  </a:lnTo>
                  <a:lnTo>
                    <a:pt x="106" y="174"/>
                  </a:lnTo>
                  <a:lnTo>
                    <a:pt x="89" y="176"/>
                  </a:lnTo>
                  <a:lnTo>
                    <a:pt x="69" y="174"/>
                  </a:lnTo>
                  <a:lnTo>
                    <a:pt x="54" y="169"/>
                  </a:lnTo>
                  <a:lnTo>
                    <a:pt x="39" y="161"/>
                  </a:lnTo>
                  <a:lnTo>
                    <a:pt x="25" y="150"/>
                  </a:lnTo>
                  <a:lnTo>
                    <a:pt x="14" y="136"/>
                  </a:lnTo>
                  <a:lnTo>
                    <a:pt x="6" y="121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69"/>
                  </a:lnTo>
                  <a:lnTo>
                    <a:pt x="6" y="54"/>
                  </a:lnTo>
                  <a:lnTo>
                    <a:pt x="14" y="38"/>
                  </a:lnTo>
                  <a:lnTo>
                    <a:pt x="25" y="25"/>
                  </a:lnTo>
                  <a:lnTo>
                    <a:pt x="39" y="13"/>
                  </a:lnTo>
                  <a:lnTo>
                    <a:pt x="54" y="6"/>
                  </a:lnTo>
                  <a:lnTo>
                    <a:pt x="69" y="0"/>
                  </a:lnTo>
                  <a:lnTo>
                    <a:pt x="89" y="0"/>
                  </a:lnTo>
                  <a:lnTo>
                    <a:pt x="106" y="0"/>
                  </a:lnTo>
                  <a:lnTo>
                    <a:pt x="121" y="6"/>
                  </a:lnTo>
                  <a:lnTo>
                    <a:pt x="137" y="13"/>
                  </a:lnTo>
                  <a:lnTo>
                    <a:pt x="150" y="25"/>
                  </a:lnTo>
                  <a:lnTo>
                    <a:pt x="162" y="38"/>
                  </a:lnTo>
                  <a:lnTo>
                    <a:pt x="169" y="54"/>
                  </a:lnTo>
                  <a:lnTo>
                    <a:pt x="175" y="69"/>
                  </a:lnTo>
                  <a:lnTo>
                    <a:pt x="177" y="88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6" name="Freeform 205"/>
            <p:cNvSpPr>
              <a:spLocks/>
            </p:cNvSpPr>
            <p:nvPr/>
          </p:nvSpPr>
          <p:spPr bwMode="auto">
            <a:xfrm>
              <a:off x="2924175" y="1866900"/>
              <a:ext cx="139700" cy="139700"/>
            </a:xfrm>
            <a:custGeom>
              <a:avLst/>
              <a:gdLst>
                <a:gd name="T0" fmla="*/ 177 w 177"/>
                <a:gd name="T1" fmla="*/ 89 h 177"/>
                <a:gd name="T2" fmla="*/ 175 w 177"/>
                <a:gd name="T3" fmla="*/ 106 h 177"/>
                <a:gd name="T4" fmla="*/ 169 w 177"/>
                <a:gd name="T5" fmla="*/ 123 h 177"/>
                <a:gd name="T6" fmla="*/ 162 w 177"/>
                <a:gd name="T7" fmla="*/ 137 h 177"/>
                <a:gd name="T8" fmla="*/ 150 w 177"/>
                <a:gd name="T9" fmla="*/ 150 h 177"/>
                <a:gd name="T10" fmla="*/ 137 w 177"/>
                <a:gd name="T11" fmla="*/ 162 h 177"/>
                <a:gd name="T12" fmla="*/ 123 w 177"/>
                <a:gd name="T13" fmla="*/ 169 h 177"/>
                <a:gd name="T14" fmla="*/ 106 w 177"/>
                <a:gd name="T15" fmla="*/ 175 h 177"/>
                <a:gd name="T16" fmla="*/ 89 w 177"/>
                <a:gd name="T17" fmla="*/ 177 h 177"/>
                <a:gd name="T18" fmla="*/ 69 w 177"/>
                <a:gd name="T19" fmla="*/ 175 h 177"/>
                <a:gd name="T20" fmla="*/ 54 w 177"/>
                <a:gd name="T21" fmla="*/ 169 h 177"/>
                <a:gd name="T22" fmla="*/ 39 w 177"/>
                <a:gd name="T23" fmla="*/ 162 h 177"/>
                <a:gd name="T24" fmla="*/ 25 w 177"/>
                <a:gd name="T25" fmla="*/ 150 h 177"/>
                <a:gd name="T26" fmla="*/ 14 w 177"/>
                <a:gd name="T27" fmla="*/ 137 h 177"/>
                <a:gd name="T28" fmla="*/ 6 w 177"/>
                <a:gd name="T29" fmla="*/ 123 h 177"/>
                <a:gd name="T30" fmla="*/ 2 w 177"/>
                <a:gd name="T31" fmla="*/ 106 h 177"/>
                <a:gd name="T32" fmla="*/ 0 w 177"/>
                <a:gd name="T33" fmla="*/ 89 h 177"/>
                <a:gd name="T34" fmla="*/ 2 w 177"/>
                <a:gd name="T35" fmla="*/ 69 h 177"/>
                <a:gd name="T36" fmla="*/ 6 w 177"/>
                <a:gd name="T37" fmla="*/ 54 h 177"/>
                <a:gd name="T38" fmla="*/ 14 w 177"/>
                <a:gd name="T39" fmla="*/ 39 h 177"/>
                <a:gd name="T40" fmla="*/ 25 w 177"/>
                <a:gd name="T41" fmla="*/ 25 h 177"/>
                <a:gd name="T42" fmla="*/ 39 w 177"/>
                <a:gd name="T43" fmla="*/ 14 h 177"/>
                <a:gd name="T44" fmla="*/ 54 w 177"/>
                <a:gd name="T45" fmla="*/ 6 h 177"/>
                <a:gd name="T46" fmla="*/ 69 w 177"/>
                <a:gd name="T47" fmla="*/ 2 h 177"/>
                <a:gd name="T48" fmla="*/ 89 w 177"/>
                <a:gd name="T49" fmla="*/ 0 h 177"/>
                <a:gd name="T50" fmla="*/ 106 w 177"/>
                <a:gd name="T51" fmla="*/ 2 h 177"/>
                <a:gd name="T52" fmla="*/ 123 w 177"/>
                <a:gd name="T53" fmla="*/ 6 h 177"/>
                <a:gd name="T54" fmla="*/ 137 w 177"/>
                <a:gd name="T55" fmla="*/ 14 h 177"/>
                <a:gd name="T56" fmla="*/ 150 w 177"/>
                <a:gd name="T57" fmla="*/ 25 h 177"/>
                <a:gd name="T58" fmla="*/ 162 w 177"/>
                <a:gd name="T59" fmla="*/ 39 h 177"/>
                <a:gd name="T60" fmla="*/ 169 w 177"/>
                <a:gd name="T61" fmla="*/ 54 h 177"/>
                <a:gd name="T62" fmla="*/ 175 w 177"/>
                <a:gd name="T63" fmla="*/ 69 h 177"/>
                <a:gd name="T64" fmla="*/ 177 w 177"/>
                <a:gd name="T65" fmla="*/ 8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77">
                  <a:moveTo>
                    <a:pt x="177" y="89"/>
                  </a:moveTo>
                  <a:lnTo>
                    <a:pt x="175" y="106"/>
                  </a:lnTo>
                  <a:lnTo>
                    <a:pt x="169" y="123"/>
                  </a:lnTo>
                  <a:lnTo>
                    <a:pt x="162" y="137"/>
                  </a:lnTo>
                  <a:lnTo>
                    <a:pt x="150" y="150"/>
                  </a:lnTo>
                  <a:lnTo>
                    <a:pt x="137" y="162"/>
                  </a:lnTo>
                  <a:lnTo>
                    <a:pt x="123" y="169"/>
                  </a:lnTo>
                  <a:lnTo>
                    <a:pt x="106" y="175"/>
                  </a:lnTo>
                  <a:lnTo>
                    <a:pt x="89" y="177"/>
                  </a:lnTo>
                  <a:lnTo>
                    <a:pt x="69" y="175"/>
                  </a:lnTo>
                  <a:lnTo>
                    <a:pt x="54" y="169"/>
                  </a:lnTo>
                  <a:lnTo>
                    <a:pt x="39" y="162"/>
                  </a:lnTo>
                  <a:lnTo>
                    <a:pt x="25" y="150"/>
                  </a:lnTo>
                  <a:lnTo>
                    <a:pt x="14" y="137"/>
                  </a:lnTo>
                  <a:lnTo>
                    <a:pt x="6" y="123"/>
                  </a:lnTo>
                  <a:lnTo>
                    <a:pt x="2" y="106"/>
                  </a:lnTo>
                  <a:lnTo>
                    <a:pt x="0" y="89"/>
                  </a:lnTo>
                  <a:lnTo>
                    <a:pt x="2" y="69"/>
                  </a:lnTo>
                  <a:lnTo>
                    <a:pt x="6" y="54"/>
                  </a:lnTo>
                  <a:lnTo>
                    <a:pt x="14" y="39"/>
                  </a:lnTo>
                  <a:lnTo>
                    <a:pt x="25" y="25"/>
                  </a:lnTo>
                  <a:lnTo>
                    <a:pt x="39" y="14"/>
                  </a:lnTo>
                  <a:lnTo>
                    <a:pt x="54" y="6"/>
                  </a:lnTo>
                  <a:lnTo>
                    <a:pt x="69" y="2"/>
                  </a:lnTo>
                  <a:lnTo>
                    <a:pt x="89" y="0"/>
                  </a:lnTo>
                  <a:lnTo>
                    <a:pt x="106" y="2"/>
                  </a:lnTo>
                  <a:lnTo>
                    <a:pt x="123" y="6"/>
                  </a:lnTo>
                  <a:lnTo>
                    <a:pt x="137" y="14"/>
                  </a:lnTo>
                  <a:lnTo>
                    <a:pt x="150" y="25"/>
                  </a:lnTo>
                  <a:lnTo>
                    <a:pt x="162" y="39"/>
                  </a:lnTo>
                  <a:lnTo>
                    <a:pt x="169" y="54"/>
                  </a:lnTo>
                  <a:lnTo>
                    <a:pt x="175" y="69"/>
                  </a:lnTo>
                  <a:lnTo>
                    <a:pt x="177" y="8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7" name="Freeform 206"/>
            <p:cNvSpPr>
              <a:spLocks/>
            </p:cNvSpPr>
            <p:nvPr/>
          </p:nvSpPr>
          <p:spPr bwMode="auto">
            <a:xfrm>
              <a:off x="2924175" y="1866900"/>
              <a:ext cx="139700" cy="139700"/>
            </a:xfrm>
            <a:custGeom>
              <a:avLst/>
              <a:gdLst>
                <a:gd name="T0" fmla="*/ 177 w 177"/>
                <a:gd name="T1" fmla="*/ 89 h 177"/>
                <a:gd name="T2" fmla="*/ 175 w 177"/>
                <a:gd name="T3" fmla="*/ 106 h 177"/>
                <a:gd name="T4" fmla="*/ 169 w 177"/>
                <a:gd name="T5" fmla="*/ 123 h 177"/>
                <a:gd name="T6" fmla="*/ 162 w 177"/>
                <a:gd name="T7" fmla="*/ 137 h 177"/>
                <a:gd name="T8" fmla="*/ 150 w 177"/>
                <a:gd name="T9" fmla="*/ 150 h 177"/>
                <a:gd name="T10" fmla="*/ 137 w 177"/>
                <a:gd name="T11" fmla="*/ 162 h 177"/>
                <a:gd name="T12" fmla="*/ 123 w 177"/>
                <a:gd name="T13" fmla="*/ 169 h 177"/>
                <a:gd name="T14" fmla="*/ 106 w 177"/>
                <a:gd name="T15" fmla="*/ 175 h 177"/>
                <a:gd name="T16" fmla="*/ 89 w 177"/>
                <a:gd name="T17" fmla="*/ 177 h 177"/>
                <a:gd name="T18" fmla="*/ 69 w 177"/>
                <a:gd name="T19" fmla="*/ 175 h 177"/>
                <a:gd name="T20" fmla="*/ 54 w 177"/>
                <a:gd name="T21" fmla="*/ 169 h 177"/>
                <a:gd name="T22" fmla="*/ 39 w 177"/>
                <a:gd name="T23" fmla="*/ 162 h 177"/>
                <a:gd name="T24" fmla="*/ 25 w 177"/>
                <a:gd name="T25" fmla="*/ 150 h 177"/>
                <a:gd name="T26" fmla="*/ 14 w 177"/>
                <a:gd name="T27" fmla="*/ 137 h 177"/>
                <a:gd name="T28" fmla="*/ 6 w 177"/>
                <a:gd name="T29" fmla="*/ 123 h 177"/>
                <a:gd name="T30" fmla="*/ 2 w 177"/>
                <a:gd name="T31" fmla="*/ 106 h 177"/>
                <a:gd name="T32" fmla="*/ 0 w 177"/>
                <a:gd name="T33" fmla="*/ 89 h 177"/>
                <a:gd name="T34" fmla="*/ 2 w 177"/>
                <a:gd name="T35" fmla="*/ 69 h 177"/>
                <a:gd name="T36" fmla="*/ 6 w 177"/>
                <a:gd name="T37" fmla="*/ 54 h 177"/>
                <a:gd name="T38" fmla="*/ 14 w 177"/>
                <a:gd name="T39" fmla="*/ 39 h 177"/>
                <a:gd name="T40" fmla="*/ 25 w 177"/>
                <a:gd name="T41" fmla="*/ 25 h 177"/>
                <a:gd name="T42" fmla="*/ 39 w 177"/>
                <a:gd name="T43" fmla="*/ 14 h 177"/>
                <a:gd name="T44" fmla="*/ 54 w 177"/>
                <a:gd name="T45" fmla="*/ 6 h 177"/>
                <a:gd name="T46" fmla="*/ 69 w 177"/>
                <a:gd name="T47" fmla="*/ 2 h 177"/>
                <a:gd name="T48" fmla="*/ 89 w 177"/>
                <a:gd name="T49" fmla="*/ 0 h 177"/>
                <a:gd name="T50" fmla="*/ 106 w 177"/>
                <a:gd name="T51" fmla="*/ 2 h 177"/>
                <a:gd name="T52" fmla="*/ 123 w 177"/>
                <a:gd name="T53" fmla="*/ 6 h 177"/>
                <a:gd name="T54" fmla="*/ 137 w 177"/>
                <a:gd name="T55" fmla="*/ 14 h 177"/>
                <a:gd name="T56" fmla="*/ 150 w 177"/>
                <a:gd name="T57" fmla="*/ 25 h 177"/>
                <a:gd name="T58" fmla="*/ 162 w 177"/>
                <a:gd name="T59" fmla="*/ 39 h 177"/>
                <a:gd name="T60" fmla="*/ 169 w 177"/>
                <a:gd name="T61" fmla="*/ 54 h 177"/>
                <a:gd name="T62" fmla="*/ 175 w 177"/>
                <a:gd name="T63" fmla="*/ 69 h 177"/>
                <a:gd name="T64" fmla="*/ 177 w 177"/>
                <a:gd name="T65" fmla="*/ 8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77">
                  <a:moveTo>
                    <a:pt x="177" y="89"/>
                  </a:moveTo>
                  <a:lnTo>
                    <a:pt x="175" y="106"/>
                  </a:lnTo>
                  <a:lnTo>
                    <a:pt x="169" y="123"/>
                  </a:lnTo>
                  <a:lnTo>
                    <a:pt x="162" y="137"/>
                  </a:lnTo>
                  <a:lnTo>
                    <a:pt x="150" y="150"/>
                  </a:lnTo>
                  <a:lnTo>
                    <a:pt x="137" y="162"/>
                  </a:lnTo>
                  <a:lnTo>
                    <a:pt x="123" y="169"/>
                  </a:lnTo>
                  <a:lnTo>
                    <a:pt x="106" y="175"/>
                  </a:lnTo>
                  <a:lnTo>
                    <a:pt x="89" y="177"/>
                  </a:lnTo>
                  <a:lnTo>
                    <a:pt x="69" y="175"/>
                  </a:lnTo>
                  <a:lnTo>
                    <a:pt x="54" y="169"/>
                  </a:lnTo>
                  <a:lnTo>
                    <a:pt x="39" y="162"/>
                  </a:lnTo>
                  <a:lnTo>
                    <a:pt x="25" y="150"/>
                  </a:lnTo>
                  <a:lnTo>
                    <a:pt x="14" y="137"/>
                  </a:lnTo>
                  <a:lnTo>
                    <a:pt x="6" y="123"/>
                  </a:lnTo>
                  <a:lnTo>
                    <a:pt x="2" y="106"/>
                  </a:lnTo>
                  <a:lnTo>
                    <a:pt x="0" y="89"/>
                  </a:lnTo>
                  <a:lnTo>
                    <a:pt x="2" y="69"/>
                  </a:lnTo>
                  <a:lnTo>
                    <a:pt x="6" y="54"/>
                  </a:lnTo>
                  <a:lnTo>
                    <a:pt x="14" y="39"/>
                  </a:lnTo>
                  <a:lnTo>
                    <a:pt x="25" y="25"/>
                  </a:lnTo>
                  <a:lnTo>
                    <a:pt x="39" y="14"/>
                  </a:lnTo>
                  <a:lnTo>
                    <a:pt x="54" y="6"/>
                  </a:lnTo>
                  <a:lnTo>
                    <a:pt x="69" y="2"/>
                  </a:lnTo>
                  <a:lnTo>
                    <a:pt x="89" y="0"/>
                  </a:lnTo>
                  <a:lnTo>
                    <a:pt x="106" y="2"/>
                  </a:lnTo>
                  <a:lnTo>
                    <a:pt x="123" y="6"/>
                  </a:lnTo>
                  <a:lnTo>
                    <a:pt x="137" y="14"/>
                  </a:lnTo>
                  <a:lnTo>
                    <a:pt x="150" y="25"/>
                  </a:lnTo>
                  <a:lnTo>
                    <a:pt x="162" y="39"/>
                  </a:lnTo>
                  <a:lnTo>
                    <a:pt x="169" y="54"/>
                  </a:lnTo>
                  <a:lnTo>
                    <a:pt x="175" y="69"/>
                  </a:lnTo>
                  <a:lnTo>
                    <a:pt x="177" y="89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8" name="Freeform 208"/>
            <p:cNvSpPr>
              <a:spLocks/>
            </p:cNvSpPr>
            <p:nvPr/>
          </p:nvSpPr>
          <p:spPr bwMode="auto">
            <a:xfrm>
              <a:off x="3322638" y="1809750"/>
              <a:ext cx="139700" cy="139700"/>
            </a:xfrm>
            <a:custGeom>
              <a:avLst/>
              <a:gdLst>
                <a:gd name="T0" fmla="*/ 177 w 177"/>
                <a:gd name="T1" fmla="*/ 89 h 177"/>
                <a:gd name="T2" fmla="*/ 175 w 177"/>
                <a:gd name="T3" fmla="*/ 106 h 177"/>
                <a:gd name="T4" fmla="*/ 169 w 177"/>
                <a:gd name="T5" fmla="*/ 123 h 177"/>
                <a:gd name="T6" fmla="*/ 162 w 177"/>
                <a:gd name="T7" fmla="*/ 137 h 177"/>
                <a:gd name="T8" fmla="*/ 150 w 177"/>
                <a:gd name="T9" fmla="*/ 150 h 177"/>
                <a:gd name="T10" fmla="*/ 137 w 177"/>
                <a:gd name="T11" fmla="*/ 162 h 177"/>
                <a:gd name="T12" fmla="*/ 123 w 177"/>
                <a:gd name="T13" fmla="*/ 169 h 177"/>
                <a:gd name="T14" fmla="*/ 106 w 177"/>
                <a:gd name="T15" fmla="*/ 175 h 177"/>
                <a:gd name="T16" fmla="*/ 89 w 177"/>
                <a:gd name="T17" fmla="*/ 177 h 177"/>
                <a:gd name="T18" fmla="*/ 70 w 177"/>
                <a:gd name="T19" fmla="*/ 175 h 177"/>
                <a:gd name="T20" fmla="*/ 54 w 177"/>
                <a:gd name="T21" fmla="*/ 169 h 177"/>
                <a:gd name="T22" fmla="*/ 39 w 177"/>
                <a:gd name="T23" fmla="*/ 162 h 177"/>
                <a:gd name="T24" fmla="*/ 25 w 177"/>
                <a:gd name="T25" fmla="*/ 150 h 177"/>
                <a:gd name="T26" fmla="*/ 14 w 177"/>
                <a:gd name="T27" fmla="*/ 137 h 177"/>
                <a:gd name="T28" fmla="*/ 6 w 177"/>
                <a:gd name="T29" fmla="*/ 123 h 177"/>
                <a:gd name="T30" fmla="*/ 2 w 177"/>
                <a:gd name="T31" fmla="*/ 106 h 177"/>
                <a:gd name="T32" fmla="*/ 0 w 177"/>
                <a:gd name="T33" fmla="*/ 89 h 177"/>
                <a:gd name="T34" fmla="*/ 2 w 177"/>
                <a:gd name="T35" fmla="*/ 69 h 177"/>
                <a:gd name="T36" fmla="*/ 6 w 177"/>
                <a:gd name="T37" fmla="*/ 54 h 177"/>
                <a:gd name="T38" fmla="*/ 14 w 177"/>
                <a:gd name="T39" fmla="*/ 39 h 177"/>
                <a:gd name="T40" fmla="*/ 25 w 177"/>
                <a:gd name="T41" fmla="*/ 25 h 177"/>
                <a:gd name="T42" fmla="*/ 39 w 177"/>
                <a:gd name="T43" fmla="*/ 14 h 177"/>
                <a:gd name="T44" fmla="*/ 54 w 177"/>
                <a:gd name="T45" fmla="*/ 6 h 177"/>
                <a:gd name="T46" fmla="*/ 70 w 177"/>
                <a:gd name="T47" fmla="*/ 2 h 177"/>
                <a:gd name="T48" fmla="*/ 89 w 177"/>
                <a:gd name="T49" fmla="*/ 0 h 177"/>
                <a:gd name="T50" fmla="*/ 106 w 177"/>
                <a:gd name="T51" fmla="*/ 2 h 177"/>
                <a:gd name="T52" fmla="*/ 123 w 177"/>
                <a:gd name="T53" fmla="*/ 6 h 177"/>
                <a:gd name="T54" fmla="*/ 137 w 177"/>
                <a:gd name="T55" fmla="*/ 14 h 177"/>
                <a:gd name="T56" fmla="*/ 150 w 177"/>
                <a:gd name="T57" fmla="*/ 25 h 177"/>
                <a:gd name="T58" fmla="*/ 162 w 177"/>
                <a:gd name="T59" fmla="*/ 39 h 177"/>
                <a:gd name="T60" fmla="*/ 169 w 177"/>
                <a:gd name="T61" fmla="*/ 54 h 177"/>
                <a:gd name="T62" fmla="*/ 175 w 177"/>
                <a:gd name="T63" fmla="*/ 69 h 177"/>
                <a:gd name="T64" fmla="*/ 177 w 177"/>
                <a:gd name="T65" fmla="*/ 8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77">
                  <a:moveTo>
                    <a:pt x="177" y="89"/>
                  </a:moveTo>
                  <a:lnTo>
                    <a:pt x="175" y="106"/>
                  </a:lnTo>
                  <a:lnTo>
                    <a:pt x="169" y="123"/>
                  </a:lnTo>
                  <a:lnTo>
                    <a:pt x="162" y="137"/>
                  </a:lnTo>
                  <a:lnTo>
                    <a:pt x="150" y="150"/>
                  </a:lnTo>
                  <a:lnTo>
                    <a:pt x="137" y="162"/>
                  </a:lnTo>
                  <a:lnTo>
                    <a:pt x="123" y="169"/>
                  </a:lnTo>
                  <a:lnTo>
                    <a:pt x="106" y="175"/>
                  </a:lnTo>
                  <a:lnTo>
                    <a:pt x="89" y="177"/>
                  </a:lnTo>
                  <a:lnTo>
                    <a:pt x="70" y="175"/>
                  </a:lnTo>
                  <a:lnTo>
                    <a:pt x="54" y="169"/>
                  </a:lnTo>
                  <a:lnTo>
                    <a:pt x="39" y="162"/>
                  </a:lnTo>
                  <a:lnTo>
                    <a:pt x="25" y="150"/>
                  </a:lnTo>
                  <a:lnTo>
                    <a:pt x="14" y="137"/>
                  </a:lnTo>
                  <a:lnTo>
                    <a:pt x="6" y="123"/>
                  </a:lnTo>
                  <a:lnTo>
                    <a:pt x="2" y="106"/>
                  </a:lnTo>
                  <a:lnTo>
                    <a:pt x="0" y="89"/>
                  </a:lnTo>
                  <a:lnTo>
                    <a:pt x="2" y="69"/>
                  </a:lnTo>
                  <a:lnTo>
                    <a:pt x="6" y="54"/>
                  </a:lnTo>
                  <a:lnTo>
                    <a:pt x="14" y="39"/>
                  </a:lnTo>
                  <a:lnTo>
                    <a:pt x="25" y="25"/>
                  </a:lnTo>
                  <a:lnTo>
                    <a:pt x="39" y="14"/>
                  </a:lnTo>
                  <a:lnTo>
                    <a:pt x="54" y="6"/>
                  </a:lnTo>
                  <a:lnTo>
                    <a:pt x="70" y="2"/>
                  </a:lnTo>
                  <a:lnTo>
                    <a:pt x="89" y="0"/>
                  </a:lnTo>
                  <a:lnTo>
                    <a:pt x="106" y="2"/>
                  </a:lnTo>
                  <a:lnTo>
                    <a:pt x="123" y="6"/>
                  </a:lnTo>
                  <a:lnTo>
                    <a:pt x="137" y="14"/>
                  </a:lnTo>
                  <a:lnTo>
                    <a:pt x="150" y="25"/>
                  </a:lnTo>
                  <a:lnTo>
                    <a:pt x="162" y="39"/>
                  </a:lnTo>
                  <a:lnTo>
                    <a:pt x="169" y="54"/>
                  </a:lnTo>
                  <a:lnTo>
                    <a:pt x="175" y="69"/>
                  </a:lnTo>
                  <a:lnTo>
                    <a:pt x="177" y="8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59" name="Freeform 209"/>
            <p:cNvSpPr>
              <a:spLocks/>
            </p:cNvSpPr>
            <p:nvPr/>
          </p:nvSpPr>
          <p:spPr bwMode="auto">
            <a:xfrm>
              <a:off x="3322638" y="1809750"/>
              <a:ext cx="139700" cy="139700"/>
            </a:xfrm>
            <a:custGeom>
              <a:avLst/>
              <a:gdLst>
                <a:gd name="T0" fmla="*/ 177 w 177"/>
                <a:gd name="T1" fmla="*/ 89 h 177"/>
                <a:gd name="T2" fmla="*/ 175 w 177"/>
                <a:gd name="T3" fmla="*/ 106 h 177"/>
                <a:gd name="T4" fmla="*/ 169 w 177"/>
                <a:gd name="T5" fmla="*/ 123 h 177"/>
                <a:gd name="T6" fmla="*/ 162 w 177"/>
                <a:gd name="T7" fmla="*/ 137 h 177"/>
                <a:gd name="T8" fmla="*/ 150 w 177"/>
                <a:gd name="T9" fmla="*/ 150 h 177"/>
                <a:gd name="T10" fmla="*/ 137 w 177"/>
                <a:gd name="T11" fmla="*/ 162 h 177"/>
                <a:gd name="T12" fmla="*/ 123 w 177"/>
                <a:gd name="T13" fmla="*/ 169 h 177"/>
                <a:gd name="T14" fmla="*/ 106 w 177"/>
                <a:gd name="T15" fmla="*/ 175 h 177"/>
                <a:gd name="T16" fmla="*/ 89 w 177"/>
                <a:gd name="T17" fmla="*/ 177 h 177"/>
                <a:gd name="T18" fmla="*/ 70 w 177"/>
                <a:gd name="T19" fmla="*/ 175 h 177"/>
                <a:gd name="T20" fmla="*/ 54 w 177"/>
                <a:gd name="T21" fmla="*/ 169 h 177"/>
                <a:gd name="T22" fmla="*/ 39 w 177"/>
                <a:gd name="T23" fmla="*/ 162 h 177"/>
                <a:gd name="T24" fmla="*/ 25 w 177"/>
                <a:gd name="T25" fmla="*/ 150 h 177"/>
                <a:gd name="T26" fmla="*/ 14 w 177"/>
                <a:gd name="T27" fmla="*/ 137 h 177"/>
                <a:gd name="T28" fmla="*/ 6 w 177"/>
                <a:gd name="T29" fmla="*/ 123 h 177"/>
                <a:gd name="T30" fmla="*/ 2 w 177"/>
                <a:gd name="T31" fmla="*/ 106 h 177"/>
                <a:gd name="T32" fmla="*/ 0 w 177"/>
                <a:gd name="T33" fmla="*/ 89 h 177"/>
                <a:gd name="T34" fmla="*/ 2 w 177"/>
                <a:gd name="T35" fmla="*/ 69 h 177"/>
                <a:gd name="T36" fmla="*/ 6 w 177"/>
                <a:gd name="T37" fmla="*/ 54 h 177"/>
                <a:gd name="T38" fmla="*/ 14 w 177"/>
                <a:gd name="T39" fmla="*/ 39 h 177"/>
                <a:gd name="T40" fmla="*/ 25 w 177"/>
                <a:gd name="T41" fmla="*/ 25 h 177"/>
                <a:gd name="T42" fmla="*/ 39 w 177"/>
                <a:gd name="T43" fmla="*/ 14 h 177"/>
                <a:gd name="T44" fmla="*/ 54 w 177"/>
                <a:gd name="T45" fmla="*/ 6 h 177"/>
                <a:gd name="T46" fmla="*/ 70 w 177"/>
                <a:gd name="T47" fmla="*/ 2 h 177"/>
                <a:gd name="T48" fmla="*/ 89 w 177"/>
                <a:gd name="T49" fmla="*/ 0 h 177"/>
                <a:gd name="T50" fmla="*/ 106 w 177"/>
                <a:gd name="T51" fmla="*/ 2 h 177"/>
                <a:gd name="T52" fmla="*/ 123 w 177"/>
                <a:gd name="T53" fmla="*/ 6 h 177"/>
                <a:gd name="T54" fmla="*/ 137 w 177"/>
                <a:gd name="T55" fmla="*/ 14 h 177"/>
                <a:gd name="T56" fmla="*/ 150 w 177"/>
                <a:gd name="T57" fmla="*/ 25 h 177"/>
                <a:gd name="T58" fmla="*/ 162 w 177"/>
                <a:gd name="T59" fmla="*/ 39 h 177"/>
                <a:gd name="T60" fmla="*/ 169 w 177"/>
                <a:gd name="T61" fmla="*/ 54 h 177"/>
                <a:gd name="T62" fmla="*/ 175 w 177"/>
                <a:gd name="T63" fmla="*/ 69 h 177"/>
                <a:gd name="T64" fmla="*/ 177 w 177"/>
                <a:gd name="T65" fmla="*/ 8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77">
                  <a:moveTo>
                    <a:pt x="177" y="89"/>
                  </a:moveTo>
                  <a:lnTo>
                    <a:pt x="175" y="106"/>
                  </a:lnTo>
                  <a:lnTo>
                    <a:pt x="169" y="123"/>
                  </a:lnTo>
                  <a:lnTo>
                    <a:pt x="162" y="137"/>
                  </a:lnTo>
                  <a:lnTo>
                    <a:pt x="150" y="150"/>
                  </a:lnTo>
                  <a:lnTo>
                    <a:pt x="137" y="162"/>
                  </a:lnTo>
                  <a:lnTo>
                    <a:pt x="123" y="169"/>
                  </a:lnTo>
                  <a:lnTo>
                    <a:pt x="106" y="175"/>
                  </a:lnTo>
                  <a:lnTo>
                    <a:pt x="89" y="177"/>
                  </a:lnTo>
                  <a:lnTo>
                    <a:pt x="70" y="175"/>
                  </a:lnTo>
                  <a:lnTo>
                    <a:pt x="54" y="169"/>
                  </a:lnTo>
                  <a:lnTo>
                    <a:pt x="39" y="162"/>
                  </a:lnTo>
                  <a:lnTo>
                    <a:pt x="25" y="150"/>
                  </a:lnTo>
                  <a:lnTo>
                    <a:pt x="14" y="137"/>
                  </a:lnTo>
                  <a:lnTo>
                    <a:pt x="6" y="123"/>
                  </a:lnTo>
                  <a:lnTo>
                    <a:pt x="2" y="106"/>
                  </a:lnTo>
                  <a:lnTo>
                    <a:pt x="0" y="89"/>
                  </a:lnTo>
                  <a:lnTo>
                    <a:pt x="2" y="69"/>
                  </a:lnTo>
                  <a:lnTo>
                    <a:pt x="6" y="54"/>
                  </a:lnTo>
                  <a:lnTo>
                    <a:pt x="14" y="39"/>
                  </a:lnTo>
                  <a:lnTo>
                    <a:pt x="25" y="25"/>
                  </a:lnTo>
                  <a:lnTo>
                    <a:pt x="39" y="14"/>
                  </a:lnTo>
                  <a:lnTo>
                    <a:pt x="54" y="6"/>
                  </a:lnTo>
                  <a:lnTo>
                    <a:pt x="70" y="2"/>
                  </a:lnTo>
                  <a:lnTo>
                    <a:pt x="89" y="0"/>
                  </a:lnTo>
                  <a:lnTo>
                    <a:pt x="106" y="2"/>
                  </a:lnTo>
                  <a:lnTo>
                    <a:pt x="123" y="6"/>
                  </a:lnTo>
                  <a:lnTo>
                    <a:pt x="137" y="14"/>
                  </a:lnTo>
                  <a:lnTo>
                    <a:pt x="150" y="25"/>
                  </a:lnTo>
                  <a:lnTo>
                    <a:pt x="162" y="39"/>
                  </a:lnTo>
                  <a:lnTo>
                    <a:pt x="169" y="54"/>
                  </a:lnTo>
                  <a:lnTo>
                    <a:pt x="175" y="69"/>
                  </a:lnTo>
                  <a:lnTo>
                    <a:pt x="177" y="89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0" name="Freeform 210"/>
            <p:cNvSpPr>
              <a:spLocks/>
            </p:cNvSpPr>
            <p:nvPr/>
          </p:nvSpPr>
          <p:spPr bwMode="auto">
            <a:xfrm>
              <a:off x="3721100" y="1939925"/>
              <a:ext cx="141288" cy="141287"/>
            </a:xfrm>
            <a:custGeom>
              <a:avLst/>
              <a:gdLst>
                <a:gd name="T0" fmla="*/ 176 w 176"/>
                <a:gd name="T1" fmla="*/ 89 h 177"/>
                <a:gd name="T2" fmla="*/ 174 w 176"/>
                <a:gd name="T3" fmla="*/ 106 h 177"/>
                <a:gd name="T4" fmla="*/ 169 w 176"/>
                <a:gd name="T5" fmla="*/ 123 h 177"/>
                <a:gd name="T6" fmla="*/ 161 w 176"/>
                <a:gd name="T7" fmla="*/ 137 h 177"/>
                <a:gd name="T8" fmla="*/ 149 w 176"/>
                <a:gd name="T9" fmla="*/ 150 h 177"/>
                <a:gd name="T10" fmla="*/ 136 w 176"/>
                <a:gd name="T11" fmla="*/ 162 h 177"/>
                <a:gd name="T12" fmla="*/ 122 w 176"/>
                <a:gd name="T13" fmla="*/ 169 h 177"/>
                <a:gd name="T14" fmla="*/ 105 w 176"/>
                <a:gd name="T15" fmla="*/ 175 h 177"/>
                <a:gd name="T16" fmla="*/ 88 w 176"/>
                <a:gd name="T17" fmla="*/ 177 h 177"/>
                <a:gd name="T18" fmla="*/ 69 w 176"/>
                <a:gd name="T19" fmla="*/ 175 h 177"/>
                <a:gd name="T20" fmla="*/ 53 w 176"/>
                <a:gd name="T21" fmla="*/ 169 h 177"/>
                <a:gd name="T22" fmla="*/ 38 w 176"/>
                <a:gd name="T23" fmla="*/ 162 h 177"/>
                <a:gd name="T24" fmla="*/ 25 w 176"/>
                <a:gd name="T25" fmla="*/ 150 h 177"/>
                <a:gd name="T26" fmla="*/ 13 w 176"/>
                <a:gd name="T27" fmla="*/ 137 h 177"/>
                <a:gd name="T28" fmla="*/ 5 w 176"/>
                <a:gd name="T29" fmla="*/ 123 h 177"/>
                <a:gd name="T30" fmla="*/ 1 w 176"/>
                <a:gd name="T31" fmla="*/ 106 h 177"/>
                <a:gd name="T32" fmla="*/ 0 w 176"/>
                <a:gd name="T33" fmla="*/ 89 h 177"/>
                <a:gd name="T34" fmla="*/ 1 w 176"/>
                <a:gd name="T35" fmla="*/ 70 h 177"/>
                <a:gd name="T36" fmla="*/ 5 w 176"/>
                <a:gd name="T37" fmla="*/ 54 h 177"/>
                <a:gd name="T38" fmla="*/ 13 w 176"/>
                <a:gd name="T39" fmla="*/ 39 h 177"/>
                <a:gd name="T40" fmla="*/ 25 w 176"/>
                <a:gd name="T41" fmla="*/ 25 h 177"/>
                <a:gd name="T42" fmla="*/ 38 w 176"/>
                <a:gd name="T43" fmla="*/ 14 h 177"/>
                <a:gd name="T44" fmla="*/ 53 w 176"/>
                <a:gd name="T45" fmla="*/ 6 h 177"/>
                <a:gd name="T46" fmla="*/ 69 w 176"/>
                <a:gd name="T47" fmla="*/ 2 h 177"/>
                <a:gd name="T48" fmla="*/ 88 w 176"/>
                <a:gd name="T49" fmla="*/ 0 h 177"/>
                <a:gd name="T50" fmla="*/ 105 w 176"/>
                <a:gd name="T51" fmla="*/ 2 h 177"/>
                <a:gd name="T52" fmla="*/ 122 w 176"/>
                <a:gd name="T53" fmla="*/ 6 h 177"/>
                <a:gd name="T54" fmla="*/ 136 w 176"/>
                <a:gd name="T55" fmla="*/ 14 h 177"/>
                <a:gd name="T56" fmla="*/ 149 w 176"/>
                <a:gd name="T57" fmla="*/ 25 h 177"/>
                <a:gd name="T58" fmla="*/ 161 w 176"/>
                <a:gd name="T59" fmla="*/ 39 h 177"/>
                <a:gd name="T60" fmla="*/ 169 w 176"/>
                <a:gd name="T61" fmla="*/ 54 h 177"/>
                <a:gd name="T62" fmla="*/ 174 w 176"/>
                <a:gd name="T63" fmla="*/ 70 h 177"/>
                <a:gd name="T64" fmla="*/ 176 w 176"/>
                <a:gd name="T65" fmla="*/ 8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177">
                  <a:moveTo>
                    <a:pt x="176" y="89"/>
                  </a:moveTo>
                  <a:lnTo>
                    <a:pt x="174" y="106"/>
                  </a:lnTo>
                  <a:lnTo>
                    <a:pt x="169" y="123"/>
                  </a:lnTo>
                  <a:lnTo>
                    <a:pt x="161" y="137"/>
                  </a:lnTo>
                  <a:lnTo>
                    <a:pt x="149" y="150"/>
                  </a:lnTo>
                  <a:lnTo>
                    <a:pt x="136" y="162"/>
                  </a:lnTo>
                  <a:lnTo>
                    <a:pt x="122" y="169"/>
                  </a:lnTo>
                  <a:lnTo>
                    <a:pt x="105" y="175"/>
                  </a:lnTo>
                  <a:lnTo>
                    <a:pt x="88" y="177"/>
                  </a:lnTo>
                  <a:lnTo>
                    <a:pt x="69" y="175"/>
                  </a:lnTo>
                  <a:lnTo>
                    <a:pt x="53" y="169"/>
                  </a:lnTo>
                  <a:lnTo>
                    <a:pt x="38" y="162"/>
                  </a:lnTo>
                  <a:lnTo>
                    <a:pt x="25" y="150"/>
                  </a:lnTo>
                  <a:lnTo>
                    <a:pt x="13" y="137"/>
                  </a:lnTo>
                  <a:lnTo>
                    <a:pt x="5" y="123"/>
                  </a:lnTo>
                  <a:lnTo>
                    <a:pt x="1" y="106"/>
                  </a:lnTo>
                  <a:lnTo>
                    <a:pt x="0" y="89"/>
                  </a:lnTo>
                  <a:lnTo>
                    <a:pt x="1" y="70"/>
                  </a:lnTo>
                  <a:lnTo>
                    <a:pt x="5" y="54"/>
                  </a:lnTo>
                  <a:lnTo>
                    <a:pt x="13" y="39"/>
                  </a:lnTo>
                  <a:lnTo>
                    <a:pt x="25" y="25"/>
                  </a:lnTo>
                  <a:lnTo>
                    <a:pt x="38" y="14"/>
                  </a:lnTo>
                  <a:lnTo>
                    <a:pt x="53" y="6"/>
                  </a:lnTo>
                  <a:lnTo>
                    <a:pt x="69" y="2"/>
                  </a:lnTo>
                  <a:lnTo>
                    <a:pt x="88" y="0"/>
                  </a:lnTo>
                  <a:lnTo>
                    <a:pt x="105" y="2"/>
                  </a:lnTo>
                  <a:lnTo>
                    <a:pt x="122" y="6"/>
                  </a:lnTo>
                  <a:lnTo>
                    <a:pt x="136" y="14"/>
                  </a:lnTo>
                  <a:lnTo>
                    <a:pt x="149" y="25"/>
                  </a:lnTo>
                  <a:lnTo>
                    <a:pt x="161" y="39"/>
                  </a:lnTo>
                  <a:lnTo>
                    <a:pt x="169" y="54"/>
                  </a:lnTo>
                  <a:lnTo>
                    <a:pt x="174" y="70"/>
                  </a:lnTo>
                  <a:lnTo>
                    <a:pt x="176" y="8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1" name="Freeform 211"/>
            <p:cNvSpPr>
              <a:spLocks/>
            </p:cNvSpPr>
            <p:nvPr/>
          </p:nvSpPr>
          <p:spPr bwMode="auto">
            <a:xfrm>
              <a:off x="3721100" y="1939925"/>
              <a:ext cx="141288" cy="141287"/>
            </a:xfrm>
            <a:custGeom>
              <a:avLst/>
              <a:gdLst>
                <a:gd name="T0" fmla="*/ 176 w 176"/>
                <a:gd name="T1" fmla="*/ 89 h 177"/>
                <a:gd name="T2" fmla="*/ 174 w 176"/>
                <a:gd name="T3" fmla="*/ 106 h 177"/>
                <a:gd name="T4" fmla="*/ 169 w 176"/>
                <a:gd name="T5" fmla="*/ 123 h 177"/>
                <a:gd name="T6" fmla="*/ 161 w 176"/>
                <a:gd name="T7" fmla="*/ 137 h 177"/>
                <a:gd name="T8" fmla="*/ 149 w 176"/>
                <a:gd name="T9" fmla="*/ 150 h 177"/>
                <a:gd name="T10" fmla="*/ 136 w 176"/>
                <a:gd name="T11" fmla="*/ 162 h 177"/>
                <a:gd name="T12" fmla="*/ 122 w 176"/>
                <a:gd name="T13" fmla="*/ 169 h 177"/>
                <a:gd name="T14" fmla="*/ 105 w 176"/>
                <a:gd name="T15" fmla="*/ 175 h 177"/>
                <a:gd name="T16" fmla="*/ 88 w 176"/>
                <a:gd name="T17" fmla="*/ 177 h 177"/>
                <a:gd name="T18" fmla="*/ 69 w 176"/>
                <a:gd name="T19" fmla="*/ 175 h 177"/>
                <a:gd name="T20" fmla="*/ 53 w 176"/>
                <a:gd name="T21" fmla="*/ 169 h 177"/>
                <a:gd name="T22" fmla="*/ 38 w 176"/>
                <a:gd name="T23" fmla="*/ 162 h 177"/>
                <a:gd name="T24" fmla="*/ 25 w 176"/>
                <a:gd name="T25" fmla="*/ 150 h 177"/>
                <a:gd name="T26" fmla="*/ 13 w 176"/>
                <a:gd name="T27" fmla="*/ 137 h 177"/>
                <a:gd name="T28" fmla="*/ 5 w 176"/>
                <a:gd name="T29" fmla="*/ 123 h 177"/>
                <a:gd name="T30" fmla="*/ 1 w 176"/>
                <a:gd name="T31" fmla="*/ 106 h 177"/>
                <a:gd name="T32" fmla="*/ 0 w 176"/>
                <a:gd name="T33" fmla="*/ 89 h 177"/>
                <a:gd name="T34" fmla="*/ 1 w 176"/>
                <a:gd name="T35" fmla="*/ 70 h 177"/>
                <a:gd name="T36" fmla="*/ 5 w 176"/>
                <a:gd name="T37" fmla="*/ 54 h 177"/>
                <a:gd name="T38" fmla="*/ 13 w 176"/>
                <a:gd name="T39" fmla="*/ 39 h 177"/>
                <a:gd name="T40" fmla="*/ 25 w 176"/>
                <a:gd name="T41" fmla="*/ 25 h 177"/>
                <a:gd name="T42" fmla="*/ 38 w 176"/>
                <a:gd name="T43" fmla="*/ 14 h 177"/>
                <a:gd name="T44" fmla="*/ 53 w 176"/>
                <a:gd name="T45" fmla="*/ 6 h 177"/>
                <a:gd name="T46" fmla="*/ 69 w 176"/>
                <a:gd name="T47" fmla="*/ 2 h 177"/>
                <a:gd name="T48" fmla="*/ 88 w 176"/>
                <a:gd name="T49" fmla="*/ 0 h 177"/>
                <a:gd name="T50" fmla="*/ 105 w 176"/>
                <a:gd name="T51" fmla="*/ 2 h 177"/>
                <a:gd name="T52" fmla="*/ 122 w 176"/>
                <a:gd name="T53" fmla="*/ 6 h 177"/>
                <a:gd name="T54" fmla="*/ 136 w 176"/>
                <a:gd name="T55" fmla="*/ 14 h 177"/>
                <a:gd name="T56" fmla="*/ 149 w 176"/>
                <a:gd name="T57" fmla="*/ 25 h 177"/>
                <a:gd name="T58" fmla="*/ 161 w 176"/>
                <a:gd name="T59" fmla="*/ 39 h 177"/>
                <a:gd name="T60" fmla="*/ 169 w 176"/>
                <a:gd name="T61" fmla="*/ 54 h 177"/>
                <a:gd name="T62" fmla="*/ 174 w 176"/>
                <a:gd name="T63" fmla="*/ 70 h 177"/>
                <a:gd name="T64" fmla="*/ 176 w 176"/>
                <a:gd name="T65" fmla="*/ 8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177">
                  <a:moveTo>
                    <a:pt x="176" y="89"/>
                  </a:moveTo>
                  <a:lnTo>
                    <a:pt x="174" y="106"/>
                  </a:lnTo>
                  <a:lnTo>
                    <a:pt x="169" y="123"/>
                  </a:lnTo>
                  <a:lnTo>
                    <a:pt x="161" y="137"/>
                  </a:lnTo>
                  <a:lnTo>
                    <a:pt x="149" y="150"/>
                  </a:lnTo>
                  <a:lnTo>
                    <a:pt x="136" y="162"/>
                  </a:lnTo>
                  <a:lnTo>
                    <a:pt x="122" y="169"/>
                  </a:lnTo>
                  <a:lnTo>
                    <a:pt x="105" y="175"/>
                  </a:lnTo>
                  <a:lnTo>
                    <a:pt x="88" y="177"/>
                  </a:lnTo>
                  <a:lnTo>
                    <a:pt x="69" y="175"/>
                  </a:lnTo>
                  <a:lnTo>
                    <a:pt x="53" y="169"/>
                  </a:lnTo>
                  <a:lnTo>
                    <a:pt x="38" y="162"/>
                  </a:lnTo>
                  <a:lnTo>
                    <a:pt x="25" y="150"/>
                  </a:lnTo>
                  <a:lnTo>
                    <a:pt x="13" y="137"/>
                  </a:lnTo>
                  <a:lnTo>
                    <a:pt x="5" y="123"/>
                  </a:lnTo>
                  <a:lnTo>
                    <a:pt x="1" y="106"/>
                  </a:lnTo>
                  <a:lnTo>
                    <a:pt x="0" y="89"/>
                  </a:lnTo>
                  <a:lnTo>
                    <a:pt x="1" y="70"/>
                  </a:lnTo>
                  <a:lnTo>
                    <a:pt x="5" y="54"/>
                  </a:lnTo>
                  <a:lnTo>
                    <a:pt x="13" y="39"/>
                  </a:lnTo>
                  <a:lnTo>
                    <a:pt x="25" y="25"/>
                  </a:lnTo>
                  <a:lnTo>
                    <a:pt x="38" y="14"/>
                  </a:lnTo>
                  <a:lnTo>
                    <a:pt x="53" y="6"/>
                  </a:lnTo>
                  <a:lnTo>
                    <a:pt x="69" y="2"/>
                  </a:lnTo>
                  <a:lnTo>
                    <a:pt x="88" y="0"/>
                  </a:lnTo>
                  <a:lnTo>
                    <a:pt x="105" y="2"/>
                  </a:lnTo>
                  <a:lnTo>
                    <a:pt x="122" y="6"/>
                  </a:lnTo>
                  <a:lnTo>
                    <a:pt x="136" y="14"/>
                  </a:lnTo>
                  <a:lnTo>
                    <a:pt x="149" y="25"/>
                  </a:lnTo>
                  <a:lnTo>
                    <a:pt x="161" y="39"/>
                  </a:lnTo>
                  <a:lnTo>
                    <a:pt x="169" y="54"/>
                  </a:lnTo>
                  <a:lnTo>
                    <a:pt x="174" y="70"/>
                  </a:lnTo>
                  <a:lnTo>
                    <a:pt x="176" y="89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2" name="Freeform 212"/>
            <p:cNvSpPr>
              <a:spLocks/>
            </p:cNvSpPr>
            <p:nvPr/>
          </p:nvSpPr>
          <p:spPr bwMode="auto">
            <a:xfrm>
              <a:off x="4121150" y="1997075"/>
              <a:ext cx="139700" cy="139700"/>
            </a:xfrm>
            <a:custGeom>
              <a:avLst/>
              <a:gdLst>
                <a:gd name="T0" fmla="*/ 176 w 176"/>
                <a:gd name="T1" fmla="*/ 89 h 177"/>
                <a:gd name="T2" fmla="*/ 174 w 176"/>
                <a:gd name="T3" fmla="*/ 106 h 177"/>
                <a:gd name="T4" fmla="*/ 169 w 176"/>
                <a:gd name="T5" fmla="*/ 123 h 177"/>
                <a:gd name="T6" fmla="*/ 161 w 176"/>
                <a:gd name="T7" fmla="*/ 137 h 177"/>
                <a:gd name="T8" fmla="*/ 149 w 176"/>
                <a:gd name="T9" fmla="*/ 150 h 177"/>
                <a:gd name="T10" fmla="*/ 136 w 176"/>
                <a:gd name="T11" fmla="*/ 162 h 177"/>
                <a:gd name="T12" fmla="*/ 123 w 176"/>
                <a:gd name="T13" fmla="*/ 169 h 177"/>
                <a:gd name="T14" fmla="*/ 105 w 176"/>
                <a:gd name="T15" fmla="*/ 175 h 177"/>
                <a:gd name="T16" fmla="*/ 88 w 176"/>
                <a:gd name="T17" fmla="*/ 177 h 177"/>
                <a:gd name="T18" fmla="*/ 69 w 176"/>
                <a:gd name="T19" fmla="*/ 175 h 177"/>
                <a:gd name="T20" fmla="*/ 53 w 176"/>
                <a:gd name="T21" fmla="*/ 169 h 177"/>
                <a:gd name="T22" fmla="*/ 38 w 176"/>
                <a:gd name="T23" fmla="*/ 162 h 177"/>
                <a:gd name="T24" fmla="*/ 25 w 176"/>
                <a:gd name="T25" fmla="*/ 150 h 177"/>
                <a:gd name="T26" fmla="*/ 13 w 176"/>
                <a:gd name="T27" fmla="*/ 137 h 177"/>
                <a:gd name="T28" fmla="*/ 5 w 176"/>
                <a:gd name="T29" fmla="*/ 123 h 177"/>
                <a:gd name="T30" fmla="*/ 2 w 176"/>
                <a:gd name="T31" fmla="*/ 106 h 177"/>
                <a:gd name="T32" fmla="*/ 0 w 176"/>
                <a:gd name="T33" fmla="*/ 89 h 177"/>
                <a:gd name="T34" fmla="*/ 2 w 176"/>
                <a:gd name="T35" fmla="*/ 70 h 177"/>
                <a:gd name="T36" fmla="*/ 5 w 176"/>
                <a:gd name="T37" fmla="*/ 54 h 177"/>
                <a:gd name="T38" fmla="*/ 13 w 176"/>
                <a:gd name="T39" fmla="*/ 39 h 177"/>
                <a:gd name="T40" fmla="*/ 25 w 176"/>
                <a:gd name="T41" fmla="*/ 25 h 177"/>
                <a:gd name="T42" fmla="*/ 38 w 176"/>
                <a:gd name="T43" fmla="*/ 14 h 177"/>
                <a:gd name="T44" fmla="*/ 53 w 176"/>
                <a:gd name="T45" fmla="*/ 6 h 177"/>
                <a:gd name="T46" fmla="*/ 69 w 176"/>
                <a:gd name="T47" fmla="*/ 2 h 177"/>
                <a:gd name="T48" fmla="*/ 88 w 176"/>
                <a:gd name="T49" fmla="*/ 0 h 177"/>
                <a:gd name="T50" fmla="*/ 105 w 176"/>
                <a:gd name="T51" fmla="*/ 2 h 177"/>
                <a:gd name="T52" fmla="*/ 123 w 176"/>
                <a:gd name="T53" fmla="*/ 6 h 177"/>
                <a:gd name="T54" fmla="*/ 136 w 176"/>
                <a:gd name="T55" fmla="*/ 14 h 177"/>
                <a:gd name="T56" fmla="*/ 149 w 176"/>
                <a:gd name="T57" fmla="*/ 25 h 177"/>
                <a:gd name="T58" fmla="*/ 161 w 176"/>
                <a:gd name="T59" fmla="*/ 39 h 177"/>
                <a:gd name="T60" fmla="*/ 169 w 176"/>
                <a:gd name="T61" fmla="*/ 54 h 177"/>
                <a:gd name="T62" fmla="*/ 174 w 176"/>
                <a:gd name="T63" fmla="*/ 70 h 177"/>
                <a:gd name="T64" fmla="*/ 176 w 176"/>
                <a:gd name="T65" fmla="*/ 8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177">
                  <a:moveTo>
                    <a:pt x="176" y="89"/>
                  </a:moveTo>
                  <a:lnTo>
                    <a:pt x="174" y="106"/>
                  </a:lnTo>
                  <a:lnTo>
                    <a:pt x="169" y="123"/>
                  </a:lnTo>
                  <a:lnTo>
                    <a:pt x="161" y="137"/>
                  </a:lnTo>
                  <a:lnTo>
                    <a:pt x="149" y="150"/>
                  </a:lnTo>
                  <a:lnTo>
                    <a:pt x="136" y="162"/>
                  </a:lnTo>
                  <a:lnTo>
                    <a:pt x="123" y="169"/>
                  </a:lnTo>
                  <a:lnTo>
                    <a:pt x="105" y="175"/>
                  </a:lnTo>
                  <a:lnTo>
                    <a:pt x="88" y="177"/>
                  </a:lnTo>
                  <a:lnTo>
                    <a:pt x="69" y="175"/>
                  </a:lnTo>
                  <a:lnTo>
                    <a:pt x="53" y="169"/>
                  </a:lnTo>
                  <a:lnTo>
                    <a:pt x="38" y="162"/>
                  </a:lnTo>
                  <a:lnTo>
                    <a:pt x="25" y="150"/>
                  </a:lnTo>
                  <a:lnTo>
                    <a:pt x="13" y="137"/>
                  </a:lnTo>
                  <a:lnTo>
                    <a:pt x="5" y="123"/>
                  </a:lnTo>
                  <a:lnTo>
                    <a:pt x="2" y="106"/>
                  </a:lnTo>
                  <a:lnTo>
                    <a:pt x="0" y="89"/>
                  </a:lnTo>
                  <a:lnTo>
                    <a:pt x="2" y="70"/>
                  </a:lnTo>
                  <a:lnTo>
                    <a:pt x="5" y="54"/>
                  </a:lnTo>
                  <a:lnTo>
                    <a:pt x="13" y="39"/>
                  </a:lnTo>
                  <a:lnTo>
                    <a:pt x="25" y="25"/>
                  </a:lnTo>
                  <a:lnTo>
                    <a:pt x="38" y="14"/>
                  </a:lnTo>
                  <a:lnTo>
                    <a:pt x="53" y="6"/>
                  </a:lnTo>
                  <a:lnTo>
                    <a:pt x="69" y="2"/>
                  </a:lnTo>
                  <a:lnTo>
                    <a:pt x="88" y="0"/>
                  </a:lnTo>
                  <a:lnTo>
                    <a:pt x="105" y="2"/>
                  </a:lnTo>
                  <a:lnTo>
                    <a:pt x="123" y="6"/>
                  </a:lnTo>
                  <a:lnTo>
                    <a:pt x="136" y="14"/>
                  </a:lnTo>
                  <a:lnTo>
                    <a:pt x="149" y="25"/>
                  </a:lnTo>
                  <a:lnTo>
                    <a:pt x="161" y="39"/>
                  </a:lnTo>
                  <a:lnTo>
                    <a:pt x="169" y="54"/>
                  </a:lnTo>
                  <a:lnTo>
                    <a:pt x="174" y="70"/>
                  </a:lnTo>
                  <a:lnTo>
                    <a:pt x="176" y="8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3" name="Freeform 213"/>
            <p:cNvSpPr>
              <a:spLocks/>
            </p:cNvSpPr>
            <p:nvPr/>
          </p:nvSpPr>
          <p:spPr bwMode="auto">
            <a:xfrm>
              <a:off x="4121150" y="1997075"/>
              <a:ext cx="139700" cy="139700"/>
            </a:xfrm>
            <a:custGeom>
              <a:avLst/>
              <a:gdLst>
                <a:gd name="T0" fmla="*/ 176 w 176"/>
                <a:gd name="T1" fmla="*/ 89 h 177"/>
                <a:gd name="T2" fmla="*/ 174 w 176"/>
                <a:gd name="T3" fmla="*/ 106 h 177"/>
                <a:gd name="T4" fmla="*/ 169 w 176"/>
                <a:gd name="T5" fmla="*/ 123 h 177"/>
                <a:gd name="T6" fmla="*/ 161 w 176"/>
                <a:gd name="T7" fmla="*/ 137 h 177"/>
                <a:gd name="T8" fmla="*/ 149 w 176"/>
                <a:gd name="T9" fmla="*/ 150 h 177"/>
                <a:gd name="T10" fmla="*/ 136 w 176"/>
                <a:gd name="T11" fmla="*/ 162 h 177"/>
                <a:gd name="T12" fmla="*/ 123 w 176"/>
                <a:gd name="T13" fmla="*/ 169 h 177"/>
                <a:gd name="T14" fmla="*/ 105 w 176"/>
                <a:gd name="T15" fmla="*/ 175 h 177"/>
                <a:gd name="T16" fmla="*/ 88 w 176"/>
                <a:gd name="T17" fmla="*/ 177 h 177"/>
                <a:gd name="T18" fmla="*/ 69 w 176"/>
                <a:gd name="T19" fmla="*/ 175 h 177"/>
                <a:gd name="T20" fmla="*/ 53 w 176"/>
                <a:gd name="T21" fmla="*/ 169 h 177"/>
                <a:gd name="T22" fmla="*/ 38 w 176"/>
                <a:gd name="T23" fmla="*/ 162 h 177"/>
                <a:gd name="T24" fmla="*/ 25 w 176"/>
                <a:gd name="T25" fmla="*/ 150 h 177"/>
                <a:gd name="T26" fmla="*/ 13 w 176"/>
                <a:gd name="T27" fmla="*/ 137 h 177"/>
                <a:gd name="T28" fmla="*/ 5 w 176"/>
                <a:gd name="T29" fmla="*/ 123 h 177"/>
                <a:gd name="T30" fmla="*/ 2 w 176"/>
                <a:gd name="T31" fmla="*/ 106 h 177"/>
                <a:gd name="T32" fmla="*/ 0 w 176"/>
                <a:gd name="T33" fmla="*/ 89 h 177"/>
                <a:gd name="T34" fmla="*/ 2 w 176"/>
                <a:gd name="T35" fmla="*/ 70 h 177"/>
                <a:gd name="T36" fmla="*/ 5 w 176"/>
                <a:gd name="T37" fmla="*/ 54 h 177"/>
                <a:gd name="T38" fmla="*/ 13 w 176"/>
                <a:gd name="T39" fmla="*/ 39 h 177"/>
                <a:gd name="T40" fmla="*/ 25 w 176"/>
                <a:gd name="T41" fmla="*/ 25 h 177"/>
                <a:gd name="T42" fmla="*/ 38 w 176"/>
                <a:gd name="T43" fmla="*/ 14 h 177"/>
                <a:gd name="T44" fmla="*/ 53 w 176"/>
                <a:gd name="T45" fmla="*/ 6 h 177"/>
                <a:gd name="T46" fmla="*/ 69 w 176"/>
                <a:gd name="T47" fmla="*/ 2 h 177"/>
                <a:gd name="T48" fmla="*/ 88 w 176"/>
                <a:gd name="T49" fmla="*/ 0 h 177"/>
                <a:gd name="T50" fmla="*/ 105 w 176"/>
                <a:gd name="T51" fmla="*/ 2 h 177"/>
                <a:gd name="T52" fmla="*/ 123 w 176"/>
                <a:gd name="T53" fmla="*/ 6 h 177"/>
                <a:gd name="T54" fmla="*/ 136 w 176"/>
                <a:gd name="T55" fmla="*/ 14 h 177"/>
                <a:gd name="T56" fmla="*/ 149 w 176"/>
                <a:gd name="T57" fmla="*/ 25 h 177"/>
                <a:gd name="T58" fmla="*/ 161 w 176"/>
                <a:gd name="T59" fmla="*/ 39 h 177"/>
                <a:gd name="T60" fmla="*/ 169 w 176"/>
                <a:gd name="T61" fmla="*/ 54 h 177"/>
                <a:gd name="T62" fmla="*/ 174 w 176"/>
                <a:gd name="T63" fmla="*/ 70 h 177"/>
                <a:gd name="T64" fmla="*/ 176 w 176"/>
                <a:gd name="T65" fmla="*/ 8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177">
                  <a:moveTo>
                    <a:pt x="176" y="89"/>
                  </a:moveTo>
                  <a:lnTo>
                    <a:pt x="174" y="106"/>
                  </a:lnTo>
                  <a:lnTo>
                    <a:pt x="169" y="123"/>
                  </a:lnTo>
                  <a:lnTo>
                    <a:pt x="161" y="137"/>
                  </a:lnTo>
                  <a:lnTo>
                    <a:pt x="149" y="150"/>
                  </a:lnTo>
                  <a:lnTo>
                    <a:pt x="136" y="162"/>
                  </a:lnTo>
                  <a:lnTo>
                    <a:pt x="123" y="169"/>
                  </a:lnTo>
                  <a:lnTo>
                    <a:pt x="105" y="175"/>
                  </a:lnTo>
                  <a:lnTo>
                    <a:pt x="88" y="177"/>
                  </a:lnTo>
                  <a:lnTo>
                    <a:pt x="69" y="175"/>
                  </a:lnTo>
                  <a:lnTo>
                    <a:pt x="53" y="169"/>
                  </a:lnTo>
                  <a:lnTo>
                    <a:pt x="38" y="162"/>
                  </a:lnTo>
                  <a:lnTo>
                    <a:pt x="25" y="150"/>
                  </a:lnTo>
                  <a:lnTo>
                    <a:pt x="13" y="137"/>
                  </a:lnTo>
                  <a:lnTo>
                    <a:pt x="5" y="123"/>
                  </a:lnTo>
                  <a:lnTo>
                    <a:pt x="2" y="106"/>
                  </a:lnTo>
                  <a:lnTo>
                    <a:pt x="0" y="89"/>
                  </a:lnTo>
                  <a:lnTo>
                    <a:pt x="2" y="70"/>
                  </a:lnTo>
                  <a:lnTo>
                    <a:pt x="5" y="54"/>
                  </a:lnTo>
                  <a:lnTo>
                    <a:pt x="13" y="39"/>
                  </a:lnTo>
                  <a:lnTo>
                    <a:pt x="25" y="25"/>
                  </a:lnTo>
                  <a:lnTo>
                    <a:pt x="38" y="14"/>
                  </a:lnTo>
                  <a:lnTo>
                    <a:pt x="53" y="6"/>
                  </a:lnTo>
                  <a:lnTo>
                    <a:pt x="69" y="2"/>
                  </a:lnTo>
                  <a:lnTo>
                    <a:pt x="88" y="0"/>
                  </a:lnTo>
                  <a:lnTo>
                    <a:pt x="105" y="2"/>
                  </a:lnTo>
                  <a:lnTo>
                    <a:pt x="123" y="6"/>
                  </a:lnTo>
                  <a:lnTo>
                    <a:pt x="136" y="14"/>
                  </a:lnTo>
                  <a:lnTo>
                    <a:pt x="149" y="25"/>
                  </a:lnTo>
                  <a:lnTo>
                    <a:pt x="161" y="39"/>
                  </a:lnTo>
                  <a:lnTo>
                    <a:pt x="169" y="54"/>
                  </a:lnTo>
                  <a:lnTo>
                    <a:pt x="174" y="70"/>
                  </a:lnTo>
                  <a:lnTo>
                    <a:pt x="176" y="89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4" name="Freeform 214"/>
            <p:cNvSpPr>
              <a:spLocks/>
            </p:cNvSpPr>
            <p:nvPr/>
          </p:nvSpPr>
          <p:spPr bwMode="auto">
            <a:xfrm>
              <a:off x="4518025" y="2149475"/>
              <a:ext cx="141288" cy="139700"/>
            </a:xfrm>
            <a:custGeom>
              <a:avLst/>
              <a:gdLst>
                <a:gd name="T0" fmla="*/ 176 w 176"/>
                <a:gd name="T1" fmla="*/ 89 h 177"/>
                <a:gd name="T2" fmla="*/ 175 w 176"/>
                <a:gd name="T3" fmla="*/ 106 h 177"/>
                <a:gd name="T4" fmla="*/ 169 w 176"/>
                <a:gd name="T5" fmla="*/ 123 h 177"/>
                <a:gd name="T6" fmla="*/ 161 w 176"/>
                <a:gd name="T7" fmla="*/ 137 h 177"/>
                <a:gd name="T8" fmla="*/ 150 w 176"/>
                <a:gd name="T9" fmla="*/ 150 h 177"/>
                <a:gd name="T10" fmla="*/ 136 w 176"/>
                <a:gd name="T11" fmla="*/ 162 h 177"/>
                <a:gd name="T12" fmla="*/ 123 w 176"/>
                <a:gd name="T13" fmla="*/ 169 h 177"/>
                <a:gd name="T14" fmla="*/ 105 w 176"/>
                <a:gd name="T15" fmla="*/ 175 h 177"/>
                <a:gd name="T16" fmla="*/ 88 w 176"/>
                <a:gd name="T17" fmla="*/ 177 h 177"/>
                <a:gd name="T18" fmla="*/ 69 w 176"/>
                <a:gd name="T19" fmla="*/ 175 h 177"/>
                <a:gd name="T20" fmla="*/ 54 w 176"/>
                <a:gd name="T21" fmla="*/ 169 h 177"/>
                <a:gd name="T22" fmla="*/ 38 w 176"/>
                <a:gd name="T23" fmla="*/ 162 h 177"/>
                <a:gd name="T24" fmla="*/ 25 w 176"/>
                <a:gd name="T25" fmla="*/ 150 h 177"/>
                <a:gd name="T26" fmla="*/ 13 w 176"/>
                <a:gd name="T27" fmla="*/ 137 h 177"/>
                <a:gd name="T28" fmla="*/ 6 w 176"/>
                <a:gd name="T29" fmla="*/ 123 h 177"/>
                <a:gd name="T30" fmla="*/ 2 w 176"/>
                <a:gd name="T31" fmla="*/ 106 h 177"/>
                <a:gd name="T32" fmla="*/ 0 w 176"/>
                <a:gd name="T33" fmla="*/ 89 h 177"/>
                <a:gd name="T34" fmla="*/ 2 w 176"/>
                <a:gd name="T35" fmla="*/ 70 h 177"/>
                <a:gd name="T36" fmla="*/ 6 w 176"/>
                <a:gd name="T37" fmla="*/ 54 h 177"/>
                <a:gd name="T38" fmla="*/ 13 w 176"/>
                <a:gd name="T39" fmla="*/ 39 h 177"/>
                <a:gd name="T40" fmla="*/ 25 w 176"/>
                <a:gd name="T41" fmla="*/ 25 h 177"/>
                <a:gd name="T42" fmla="*/ 38 w 176"/>
                <a:gd name="T43" fmla="*/ 14 h 177"/>
                <a:gd name="T44" fmla="*/ 54 w 176"/>
                <a:gd name="T45" fmla="*/ 6 h 177"/>
                <a:gd name="T46" fmla="*/ 69 w 176"/>
                <a:gd name="T47" fmla="*/ 2 h 177"/>
                <a:gd name="T48" fmla="*/ 88 w 176"/>
                <a:gd name="T49" fmla="*/ 0 h 177"/>
                <a:gd name="T50" fmla="*/ 105 w 176"/>
                <a:gd name="T51" fmla="*/ 2 h 177"/>
                <a:gd name="T52" fmla="*/ 123 w 176"/>
                <a:gd name="T53" fmla="*/ 6 h 177"/>
                <a:gd name="T54" fmla="*/ 136 w 176"/>
                <a:gd name="T55" fmla="*/ 14 h 177"/>
                <a:gd name="T56" fmla="*/ 150 w 176"/>
                <a:gd name="T57" fmla="*/ 25 h 177"/>
                <a:gd name="T58" fmla="*/ 161 w 176"/>
                <a:gd name="T59" fmla="*/ 39 h 177"/>
                <a:gd name="T60" fmla="*/ 169 w 176"/>
                <a:gd name="T61" fmla="*/ 54 h 177"/>
                <a:gd name="T62" fmla="*/ 175 w 176"/>
                <a:gd name="T63" fmla="*/ 70 h 177"/>
                <a:gd name="T64" fmla="*/ 176 w 176"/>
                <a:gd name="T65" fmla="*/ 8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177">
                  <a:moveTo>
                    <a:pt x="176" y="89"/>
                  </a:moveTo>
                  <a:lnTo>
                    <a:pt x="175" y="106"/>
                  </a:lnTo>
                  <a:lnTo>
                    <a:pt x="169" y="123"/>
                  </a:lnTo>
                  <a:lnTo>
                    <a:pt x="161" y="137"/>
                  </a:lnTo>
                  <a:lnTo>
                    <a:pt x="150" y="150"/>
                  </a:lnTo>
                  <a:lnTo>
                    <a:pt x="136" y="162"/>
                  </a:lnTo>
                  <a:lnTo>
                    <a:pt x="123" y="169"/>
                  </a:lnTo>
                  <a:lnTo>
                    <a:pt x="105" y="175"/>
                  </a:lnTo>
                  <a:lnTo>
                    <a:pt x="88" y="177"/>
                  </a:lnTo>
                  <a:lnTo>
                    <a:pt x="69" y="175"/>
                  </a:lnTo>
                  <a:lnTo>
                    <a:pt x="54" y="169"/>
                  </a:lnTo>
                  <a:lnTo>
                    <a:pt x="38" y="162"/>
                  </a:lnTo>
                  <a:lnTo>
                    <a:pt x="25" y="150"/>
                  </a:lnTo>
                  <a:lnTo>
                    <a:pt x="13" y="137"/>
                  </a:lnTo>
                  <a:lnTo>
                    <a:pt x="6" y="123"/>
                  </a:lnTo>
                  <a:lnTo>
                    <a:pt x="2" y="106"/>
                  </a:lnTo>
                  <a:lnTo>
                    <a:pt x="0" y="89"/>
                  </a:lnTo>
                  <a:lnTo>
                    <a:pt x="2" y="70"/>
                  </a:lnTo>
                  <a:lnTo>
                    <a:pt x="6" y="54"/>
                  </a:lnTo>
                  <a:lnTo>
                    <a:pt x="13" y="39"/>
                  </a:lnTo>
                  <a:lnTo>
                    <a:pt x="25" y="25"/>
                  </a:lnTo>
                  <a:lnTo>
                    <a:pt x="38" y="14"/>
                  </a:lnTo>
                  <a:lnTo>
                    <a:pt x="54" y="6"/>
                  </a:lnTo>
                  <a:lnTo>
                    <a:pt x="69" y="2"/>
                  </a:lnTo>
                  <a:lnTo>
                    <a:pt x="88" y="0"/>
                  </a:lnTo>
                  <a:lnTo>
                    <a:pt x="105" y="2"/>
                  </a:lnTo>
                  <a:lnTo>
                    <a:pt x="123" y="6"/>
                  </a:lnTo>
                  <a:lnTo>
                    <a:pt x="136" y="14"/>
                  </a:lnTo>
                  <a:lnTo>
                    <a:pt x="150" y="25"/>
                  </a:lnTo>
                  <a:lnTo>
                    <a:pt x="161" y="39"/>
                  </a:lnTo>
                  <a:lnTo>
                    <a:pt x="169" y="54"/>
                  </a:lnTo>
                  <a:lnTo>
                    <a:pt x="175" y="70"/>
                  </a:lnTo>
                  <a:lnTo>
                    <a:pt x="176" y="8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5" name="Freeform 215"/>
            <p:cNvSpPr>
              <a:spLocks/>
            </p:cNvSpPr>
            <p:nvPr/>
          </p:nvSpPr>
          <p:spPr bwMode="auto">
            <a:xfrm>
              <a:off x="4518025" y="2149475"/>
              <a:ext cx="141288" cy="139700"/>
            </a:xfrm>
            <a:custGeom>
              <a:avLst/>
              <a:gdLst>
                <a:gd name="T0" fmla="*/ 176 w 176"/>
                <a:gd name="T1" fmla="*/ 89 h 177"/>
                <a:gd name="T2" fmla="*/ 175 w 176"/>
                <a:gd name="T3" fmla="*/ 106 h 177"/>
                <a:gd name="T4" fmla="*/ 169 w 176"/>
                <a:gd name="T5" fmla="*/ 123 h 177"/>
                <a:gd name="T6" fmla="*/ 161 w 176"/>
                <a:gd name="T7" fmla="*/ 137 h 177"/>
                <a:gd name="T8" fmla="*/ 150 w 176"/>
                <a:gd name="T9" fmla="*/ 150 h 177"/>
                <a:gd name="T10" fmla="*/ 136 w 176"/>
                <a:gd name="T11" fmla="*/ 162 h 177"/>
                <a:gd name="T12" fmla="*/ 123 w 176"/>
                <a:gd name="T13" fmla="*/ 169 h 177"/>
                <a:gd name="T14" fmla="*/ 105 w 176"/>
                <a:gd name="T15" fmla="*/ 175 h 177"/>
                <a:gd name="T16" fmla="*/ 88 w 176"/>
                <a:gd name="T17" fmla="*/ 177 h 177"/>
                <a:gd name="T18" fmla="*/ 69 w 176"/>
                <a:gd name="T19" fmla="*/ 175 h 177"/>
                <a:gd name="T20" fmla="*/ 54 w 176"/>
                <a:gd name="T21" fmla="*/ 169 h 177"/>
                <a:gd name="T22" fmla="*/ 38 w 176"/>
                <a:gd name="T23" fmla="*/ 162 h 177"/>
                <a:gd name="T24" fmla="*/ 25 w 176"/>
                <a:gd name="T25" fmla="*/ 150 h 177"/>
                <a:gd name="T26" fmla="*/ 13 w 176"/>
                <a:gd name="T27" fmla="*/ 137 h 177"/>
                <a:gd name="T28" fmla="*/ 6 w 176"/>
                <a:gd name="T29" fmla="*/ 123 h 177"/>
                <a:gd name="T30" fmla="*/ 2 w 176"/>
                <a:gd name="T31" fmla="*/ 106 h 177"/>
                <a:gd name="T32" fmla="*/ 0 w 176"/>
                <a:gd name="T33" fmla="*/ 89 h 177"/>
                <a:gd name="T34" fmla="*/ 2 w 176"/>
                <a:gd name="T35" fmla="*/ 70 h 177"/>
                <a:gd name="T36" fmla="*/ 6 w 176"/>
                <a:gd name="T37" fmla="*/ 54 h 177"/>
                <a:gd name="T38" fmla="*/ 13 w 176"/>
                <a:gd name="T39" fmla="*/ 39 h 177"/>
                <a:gd name="T40" fmla="*/ 25 w 176"/>
                <a:gd name="T41" fmla="*/ 25 h 177"/>
                <a:gd name="T42" fmla="*/ 38 w 176"/>
                <a:gd name="T43" fmla="*/ 14 h 177"/>
                <a:gd name="T44" fmla="*/ 54 w 176"/>
                <a:gd name="T45" fmla="*/ 6 h 177"/>
                <a:gd name="T46" fmla="*/ 69 w 176"/>
                <a:gd name="T47" fmla="*/ 2 h 177"/>
                <a:gd name="T48" fmla="*/ 88 w 176"/>
                <a:gd name="T49" fmla="*/ 0 h 177"/>
                <a:gd name="T50" fmla="*/ 105 w 176"/>
                <a:gd name="T51" fmla="*/ 2 h 177"/>
                <a:gd name="T52" fmla="*/ 123 w 176"/>
                <a:gd name="T53" fmla="*/ 6 h 177"/>
                <a:gd name="T54" fmla="*/ 136 w 176"/>
                <a:gd name="T55" fmla="*/ 14 h 177"/>
                <a:gd name="T56" fmla="*/ 150 w 176"/>
                <a:gd name="T57" fmla="*/ 25 h 177"/>
                <a:gd name="T58" fmla="*/ 161 w 176"/>
                <a:gd name="T59" fmla="*/ 39 h 177"/>
                <a:gd name="T60" fmla="*/ 169 w 176"/>
                <a:gd name="T61" fmla="*/ 54 h 177"/>
                <a:gd name="T62" fmla="*/ 175 w 176"/>
                <a:gd name="T63" fmla="*/ 70 h 177"/>
                <a:gd name="T64" fmla="*/ 176 w 176"/>
                <a:gd name="T65" fmla="*/ 8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177">
                  <a:moveTo>
                    <a:pt x="176" y="89"/>
                  </a:moveTo>
                  <a:lnTo>
                    <a:pt x="175" y="106"/>
                  </a:lnTo>
                  <a:lnTo>
                    <a:pt x="169" y="123"/>
                  </a:lnTo>
                  <a:lnTo>
                    <a:pt x="161" y="137"/>
                  </a:lnTo>
                  <a:lnTo>
                    <a:pt x="150" y="150"/>
                  </a:lnTo>
                  <a:lnTo>
                    <a:pt x="136" y="162"/>
                  </a:lnTo>
                  <a:lnTo>
                    <a:pt x="123" y="169"/>
                  </a:lnTo>
                  <a:lnTo>
                    <a:pt x="105" y="175"/>
                  </a:lnTo>
                  <a:lnTo>
                    <a:pt x="88" y="177"/>
                  </a:lnTo>
                  <a:lnTo>
                    <a:pt x="69" y="175"/>
                  </a:lnTo>
                  <a:lnTo>
                    <a:pt x="54" y="169"/>
                  </a:lnTo>
                  <a:lnTo>
                    <a:pt x="38" y="162"/>
                  </a:lnTo>
                  <a:lnTo>
                    <a:pt x="25" y="150"/>
                  </a:lnTo>
                  <a:lnTo>
                    <a:pt x="13" y="137"/>
                  </a:lnTo>
                  <a:lnTo>
                    <a:pt x="6" y="123"/>
                  </a:lnTo>
                  <a:lnTo>
                    <a:pt x="2" y="106"/>
                  </a:lnTo>
                  <a:lnTo>
                    <a:pt x="0" y="89"/>
                  </a:lnTo>
                  <a:lnTo>
                    <a:pt x="2" y="70"/>
                  </a:lnTo>
                  <a:lnTo>
                    <a:pt x="6" y="54"/>
                  </a:lnTo>
                  <a:lnTo>
                    <a:pt x="13" y="39"/>
                  </a:lnTo>
                  <a:lnTo>
                    <a:pt x="25" y="25"/>
                  </a:lnTo>
                  <a:lnTo>
                    <a:pt x="38" y="14"/>
                  </a:lnTo>
                  <a:lnTo>
                    <a:pt x="54" y="6"/>
                  </a:lnTo>
                  <a:lnTo>
                    <a:pt x="69" y="2"/>
                  </a:lnTo>
                  <a:lnTo>
                    <a:pt x="88" y="0"/>
                  </a:lnTo>
                  <a:lnTo>
                    <a:pt x="105" y="2"/>
                  </a:lnTo>
                  <a:lnTo>
                    <a:pt x="123" y="6"/>
                  </a:lnTo>
                  <a:lnTo>
                    <a:pt x="136" y="14"/>
                  </a:lnTo>
                  <a:lnTo>
                    <a:pt x="150" y="25"/>
                  </a:lnTo>
                  <a:lnTo>
                    <a:pt x="161" y="39"/>
                  </a:lnTo>
                  <a:lnTo>
                    <a:pt x="169" y="54"/>
                  </a:lnTo>
                  <a:lnTo>
                    <a:pt x="175" y="70"/>
                  </a:lnTo>
                  <a:lnTo>
                    <a:pt x="176" y="89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6" name="Freeform 216"/>
            <p:cNvSpPr>
              <a:spLocks/>
            </p:cNvSpPr>
            <p:nvPr/>
          </p:nvSpPr>
          <p:spPr bwMode="auto">
            <a:xfrm>
              <a:off x="4918075" y="2312988"/>
              <a:ext cx="139700" cy="141287"/>
            </a:xfrm>
            <a:custGeom>
              <a:avLst/>
              <a:gdLst>
                <a:gd name="T0" fmla="*/ 177 w 177"/>
                <a:gd name="T1" fmla="*/ 88 h 176"/>
                <a:gd name="T2" fmla="*/ 175 w 177"/>
                <a:gd name="T3" fmla="*/ 105 h 176"/>
                <a:gd name="T4" fmla="*/ 169 w 177"/>
                <a:gd name="T5" fmla="*/ 123 h 176"/>
                <a:gd name="T6" fmla="*/ 161 w 177"/>
                <a:gd name="T7" fmla="*/ 136 h 176"/>
                <a:gd name="T8" fmla="*/ 150 w 177"/>
                <a:gd name="T9" fmla="*/ 149 h 176"/>
                <a:gd name="T10" fmla="*/ 136 w 177"/>
                <a:gd name="T11" fmla="*/ 161 h 176"/>
                <a:gd name="T12" fmla="*/ 123 w 177"/>
                <a:gd name="T13" fmla="*/ 169 h 176"/>
                <a:gd name="T14" fmla="*/ 105 w 177"/>
                <a:gd name="T15" fmla="*/ 174 h 176"/>
                <a:gd name="T16" fmla="*/ 88 w 177"/>
                <a:gd name="T17" fmla="*/ 176 h 176"/>
                <a:gd name="T18" fmla="*/ 69 w 177"/>
                <a:gd name="T19" fmla="*/ 174 h 176"/>
                <a:gd name="T20" fmla="*/ 54 w 177"/>
                <a:gd name="T21" fmla="*/ 169 h 176"/>
                <a:gd name="T22" fmla="*/ 38 w 177"/>
                <a:gd name="T23" fmla="*/ 161 h 176"/>
                <a:gd name="T24" fmla="*/ 25 w 177"/>
                <a:gd name="T25" fmla="*/ 149 h 176"/>
                <a:gd name="T26" fmla="*/ 13 w 177"/>
                <a:gd name="T27" fmla="*/ 136 h 176"/>
                <a:gd name="T28" fmla="*/ 6 w 177"/>
                <a:gd name="T29" fmla="*/ 123 h 176"/>
                <a:gd name="T30" fmla="*/ 2 w 177"/>
                <a:gd name="T31" fmla="*/ 105 h 176"/>
                <a:gd name="T32" fmla="*/ 0 w 177"/>
                <a:gd name="T33" fmla="*/ 88 h 176"/>
                <a:gd name="T34" fmla="*/ 2 w 177"/>
                <a:gd name="T35" fmla="*/ 69 h 176"/>
                <a:gd name="T36" fmla="*/ 6 w 177"/>
                <a:gd name="T37" fmla="*/ 54 h 176"/>
                <a:gd name="T38" fmla="*/ 13 w 177"/>
                <a:gd name="T39" fmla="*/ 38 h 176"/>
                <a:gd name="T40" fmla="*/ 25 w 177"/>
                <a:gd name="T41" fmla="*/ 25 h 176"/>
                <a:gd name="T42" fmla="*/ 38 w 177"/>
                <a:gd name="T43" fmla="*/ 13 h 176"/>
                <a:gd name="T44" fmla="*/ 54 w 177"/>
                <a:gd name="T45" fmla="*/ 6 h 176"/>
                <a:gd name="T46" fmla="*/ 69 w 177"/>
                <a:gd name="T47" fmla="*/ 2 h 176"/>
                <a:gd name="T48" fmla="*/ 88 w 177"/>
                <a:gd name="T49" fmla="*/ 0 h 176"/>
                <a:gd name="T50" fmla="*/ 105 w 177"/>
                <a:gd name="T51" fmla="*/ 2 h 176"/>
                <a:gd name="T52" fmla="*/ 123 w 177"/>
                <a:gd name="T53" fmla="*/ 6 h 176"/>
                <a:gd name="T54" fmla="*/ 136 w 177"/>
                <a:gd name="T55" fmla="*/ 13 h 176"/>
                <a:gd name="T56" fmla="*/ 150 w 177"/>
                <a:gd name="T57" fmla="*/ 25 h 176"/>
                <a:gd name="T58" fmla="*/ 161 w 177"/>
                <a:gd name="T59" fmla="*/ 38 h 176"/>
                <a:gd name="T60" fmla="*/ 169 w 177"/>
                <a:gd name="T61" fmla="*/ 54 h 176"/>
                <a:gd name="T62" fmla="*/ 175 w 177"/>
                <a:gd name="T63" fmla="*/ 69 h 176"/>
                <a:gd name="T64" fmla="*/ 177 w 177"/>
                <a:gd name="T65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76">
                  <a:moveTo>
                    <a:pt x="177" y="88"/>
                  </a:moveTo>
                  <a:lnTo>
                    <a:pt x="175" y="105"/>
                  </a:lnTo>
                  <a:lnTo>
                    <a:pt x="169" y="123"/>
                  </a:lnTo>
                  <a:lnTo>
                    <a:pt x="161" y="136"/>
                  </a:lnTo>
                  <a:lnTo>
                    <a:pt x="150" y="149"/>
                  </a:lnTo>
                  <a:lnTo>
                    <a:pt x="136" y="161"/>
                  </a:lnTo>
                  <a:lnTo>
                    <a:pt x="123" y="169"/>
                  </a:lnTo>
                  <a:lnTo>
                    <a:pt x="105" y="174"/>
                  </a:lnTo>
                  <a:lnTo>
                    <a:pt x="88" y="176"/>
                  </a:lnTo>
                  <a:lnTo>
                    <a:pt x="69" y="174"/>
                  </a:lnTo>
                  <a:lnTo>
                    <a:pt x="54" y="169"/>
                  </a:lnTo>
                  <a:lnTo>
                    <a:pt x="38" y="161"/>
                  </a:lnTo>
                  <a:lnTo>
                    <a:pt x="25" y="149"/>
                  </a:lnTo>
                  <a:lnTo>
                    <a:pt x="13" y="136"/>
                  </a:lnTo>
                  <a:lnTo>
                    <a:pt x="6" y="123"/>
                  </a:lnTo>
                  <a:lnTo>
                    <a:pt x="2" y="105"/>
                  </a:lnTo>
                  <a:lnTo>
                    <a:pt x="0" y="88"/>
                  </a:lnTo>
                  <a:lnTo>
                    <a:pt x="2" y="69"/>
                  </a:lnTo>
                  <a:lnTo>
                    <a:pt x="6" y="54"/>
                  </a:lnTo>
                  <a:lnTo>
                    <a:pt x="13" y="38"/>
                  </a:lnTo>
                  <a:lnTo>
                    <a:pt x="25" y="25"/>
                  </a:lnTo>
                  <a:lnTo>
                    <a:pt x="38" y="13"/>
                  </a:lnTo>
                  <a:lnTo>
                    <a:pt x="54" y="6"/>
                  </a:lnTo>
                  <a:lnTo>
                    <a:pt x="69" y="2"/>
                  </a:lnTo>
                  <a:lnTo>
                    <a:pt x="88" y="0"/>
                  </a:lnTo>
                  <a:lnTo>
                    <a:pt x="105" y="2"/>
                  </a:lnTo>
                  <a:lnTo>
                    <a:pt x="123" y="6"/>
                  </a:lnTo>
                  <a:lnTo>
                    <a:pt x="136" y="13"/>
                  </a:lnTo>
                  <a:lnTo>
                    <a:pt x="150" y="25"/>
                  </a:lnTo>
                  <a:lnTo>
                    <a:pt x="161" y="38"/>
                  </a:lnTo>
                  <a:lnTo>
                    <a:pt x="169" y="54"/>
                  </a:lnTo>
                  <a:lnTo>
                    <a:pt x="175" y="69"/>
                  </a:lnTo>
                  <a:lnTo>
                    <a:pt x="177" y="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7" name="Freeform 217"/>
            <p:cNvSpPr>
              <a:spLocks/>
            </p:cNvSpPr>
            <p:nvPr/>
          </p:nvSpPr>
          <p:spPr bwMode="auto">
            <a:xfrm>
              <a:off x="4918075" y="2312988"/>
              <a:ext cx="139700" cy="141287"/>
            </a:xfrm>
            <a:custGeom>
              <a:avLst/>
              <a:gdLst>
                <a:gd name="T0" fmla="*/ 177 w 177"/>
                <a:gd name="T1" fmla="*/ 88 h 176"/>
                <a:gd name="T2" fmla="*/ 175 w 177"/>
                <a:gd name="T3" fmla="*/ 105 h 176"/>
                <a:gd name="T4" fmla="*/ 169 w 177"/>
                <a:gd name="T5" fmla="*/ 123 h 176"/>
                <a:gd name="T6" fmla="*/ 161 w 177"/>
                <a:gd name="T7" fmla="*/ 136 h 176"/>
                <a:gd name="T8" fmla="*/ 150 w 177"/>
                <a:gd name="T9" fmla="*/ 149 h 176"/>
                <a:gd name="T10" fmla="*/ 136 w 177"/>
                <a:gd name="T11" fmla="*/ 161 h 176"/>
                <a:gd name="T12" fmla="*/ 123 w 177"/>
                <a:gd name="T13" fmla="*/ 169 h 176"/>
                <a:gd name="T14" fmla="*/ 105 w 177"/>
                <a:gd name="T15" fmla="*/ 174 h 176"/>
                <a:gd name="T16" fmla="*/ 88 w 177"/>
                <a:gd name="T17" fmla="*/ 176 h 176"/>
                <a:gd name="T18" fmla="*/ 69 w 177"/>
                <a:gd name="T19" fmla="*/ 174 h 176"/>
                <a:gd name="T20" fmla="*/ 54 w 177"/>
                <a:gd name="T21" fmla="*/ 169 h 176"/>
                <a:gd name="T22" fmla="*/ 38 w 177"/>
                <a:gd name="T23" fmla="*/ 161 h 176"/>
                <a:gd name="T24" fmla="*/ 25 w 177"/>
                <a:gd name="T25" fmla="*/ 149 h 176"/>
                <a:gd name="T26" fmla="*/ 13 w 177"/>
                <a:gd name="T27" fmla="*/ 136 h 176"/>
                <a:gd name="T28" fmla="*/ 6 w 177"/>
                <a:gd name="T29" fmla="*/ 123 h 176"/>
                <a:gd name="T30" fmla="*/ 2 w 177"/>
                <a:gd name="T31" fmla="*/ 105 h 176"/>
                <a:gd name="T32" fmla="*/ 0 w 177"/>
                <a:gd name="T33" fmla="*/ 88 h 176"/>
                <a:gd name="T34" fmla="*/ 2 w 177"/>
                <a:gd name="T35" fmla="*/ 69 h 176"/>
                <a:gd name="T36" fmla="*/ 6 w 177"/>
                <a:gd name="T37" fmla="*/ 54 h 176"/>
                <a:gd name="T38" fmla="*/ 13 w 177"/>
                <a:gd name="T39" fmla="*/ 38 h 176"/>
                <a:gd name="T40" fmla="*/ 25 w 177"/>
                <a:gd name="T41" fmla="*/ 25 h 176"/>
                <a:gd name="T42" fmla="*/ 38 w 177"/>
                <a:gd name="T43" fmla="*/ 13 h 176"/>
                <a:gd name="T44" fmla="*/ 54 w 177"/>
                <a:gd name="T45" fmla="*/ 6 h 176"/>
                <a:gd name="T46" fmla="*/ 69 w 177"/>
                <a:gd name="T47" fmla="*/ 2 h 176"/>
                <a:gd name="T48" fmla="*/ 88 w 177"/>
                <a:gd name="T49" fmla="*/ 0 h 176"/>
                <a:gd name="T50" fmla="*/ 105 w 177"/>
                <a:gd name="T51" fmla="*/ 2 h 176"/>
                <a:gd name="T52" fmla="*/ 123 w 177"/>
                <a:gd name="T53" fmla="*/ 6 h 176"/>
                <a:gd name="T54" fmla="*/ 136 w 177"/>
                <a:gd name="T55" fmla="*/ 13 h 176"/>
                <a:gd name="T56" fmla="*/ 150 w 177"/>
                <a:gd name="T57" fmla="*/ 25 h 176"/>
                <a:gd name="T58" fmla="*/ 161 w 177"/>
                <a:gd name="T59" fmla="*/ 38 h 176"/>
                <a:gd name="T60" fmla="*/ 169 w 177"/>
                <a:gd name="T61" fmla="*/ 54 h 176"/>
                <a:gd name="T62" fmla="*/ 175 w 177"/>
                <a:gd name="T63" fmla="*/ 69 h 176"/>
                <a:gd name="T64" fmla="*/ 177 w 177"/>
                <a:gd name="T65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76">
                  <a:moveTo>
                    <a:pt x="177" y="88"/>
                  </a:moveTo>
                  <a:lnTo>
                    <a:pt x="175" y="105"/>
                  </a:lnTo>
                  <a:lnTo>
                    <a:pt x="169" y="123"/>
                  </a:lnTo>
                  <a:lnTo>
                    <a:pt x="161" y="136"/>
                  </a:lnTo>
                  <a:lnTo>
                    <a:pt x="150" y="149"/>
                  </a:lnTo>
                  <a:lnTo>
                    <a:pt x="136" y="161"/>
                  </a:lnTo>
                  <a:lnTo>
                    <a:pt x="123" y="169"/>
                  </a:lnTo>
                  <a:lnTo>
                    <a:pt x="105" y="174"/>
                  </a:lnTo>
                  <a:lnTo>
                    <a:pt x="88" y="176"/>
                  </a:lnTo>
                  <a:lnTo>
                    <a:pt x="69" y="174"/>
                  </a:lnTo>
                  <a:lnTo>
                    <a:pt x="54" y="169"/>
                  </a:lnTo>
                  <a:lnTo>
                    <a:pt x="38" y="161"/>
                  </a:lnTo>
                  <a:lnTo>
                    <a:pt x="25" y="149"/>
                  </a:lnTo>
                  <a:lnTo>
                    <a:pt x="13" y="136"/>
                  </a:lnTo>
                  <a:lnTo>
                    <a:pt x="6" y="123"/>
                  </a:lnTo>
                  <a:lnTo>
                    <a:pt x="2" y="105"/>
                  </a:lnTo>
                  <a:lnTo>
                    <a:pt x="0" y="88"/>
                  </a:lnTo>
                  <a:lnTo>
                    <a:pt x="2" y="69"/>
                  </a:lnTo>
                  <a:lnTo>
                    <a:pt x="6" y="54"/>
                  </a:lnTo>
                  <a:lnTo>
                    <a:pt x="13" y="38"/>
                  </a:lnTo>
                  <a:lnTo>
                    <a:pt x="25" y="25"/>
                  </a:lnTo>
                  <a:lnTo>
                    <a:pt x="38" y="13"/>
                  </a:lnTo>
                  <a:lnTo>
                    <a:pt x="54" y="6"/>
                  </a:lnTo>
                  <a:lnTo>
                    <a:pt x="69" y="2"/>
                  </a:lnTo>
                  <a:lnTo>
                    <a:pt x="88" y="0"/>
                  </a:lnTo>
                  <a:lnTo>
                    <a:pt x="105" y="2"/>
                  </a:lnTo>
                  <a:lnTo>
                    <a:pt x="123" y="6"/>
                  </a:lnTo>
                  <a:lnTo>
                    <a:pt x="136" y="13"/>
                  </a:lnTo>
                  <a:lnTo>
                    <a:pt x="150" y="25"/>
                  </a:lnTo>
                  <a:lnTo>
                    <a:pt x="161" y="38"/>
                  </a:lnTo>
                  <a:lnTo>
                    <a:pt x="169" y="54"/>
                  </a:lnTo>
                  <a:lnTo>
                    <a:pt x="175" y="69"/>
                  </a:lnTo>
                  <a:lnTo>
                    <a:pt x="177" y="88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8" name="Freeform 218"/>
            <p:cNvSpPr>
              <a:spLocks/>
            </p:cNvSpPr>
            <p:nvPr/>
          </p:nvSpPr>
          <p:spPr bwMode="auto">
            <a:xfrm>
              <a:off x="5316538" y="1765300"/>
              <a:ext cx="141288" cy="139700"/>
            </a:xfrm>
            <a:custGeom>
              <a:avLst/>
              <a:gdLst>
                <a:gd name="T0" fmla="*/ 177 w 177"/>
                <a:gd name="T1" fmla="*/ 88 h 176"/>
                <a:gd name="T2" fmla="*/ 175 w 177"/>
                <a:gd name="T3" fmla="*/ 105 h 176"/>
                <a:gd name="T4" fmla="*/ 169 w 177"/>
                <a:gd name="T5" fmla="*/ 123 h 176"/>
                <a:gd name="T6" fmla="*/ 161 w 177"/>
                <a:gd name="T7" fmla="*/ 136 h 176"/>
                <a:gd name="T8" fmla="*/ 150 w 177"/>
                <a:gd name="T9" fmla="*/ 149 h 176"/>
                <a:gd name="T10" fmla="*/ 136 w 177"/>
                <a:gd name="T11" fmla="*/ 161 h 176"/>
                <a:gd name="T12" fmla="*/ 123 w 177"/>
                <a:gd name="T13" fmla="*/ 169 h 176"/>
                <a:gd name="T14" fmla="*/ 106 w 177"/>
                <a:gd name="T15" fmla="*/ 174 h 176"/>
                <a:gd name="T16" fmla="*/ 88 w 177"/>
                <a:gd name="T17" fmla="*/ 176 h 176"/>
                <a:gd name="T18" fmla="*/ 69 w 177"/>
                <a:gd name="T19" fmla="*/ 174 h 176"/>
                <a:gd name="T20" fmla="*/ 54 w 177"/>
                <a:gd name="T21" fmla="*/ 169 h 176"/>
                <a:gd name="T22" fmla="*/ 38 w 177"/>
                <a:gd name="T23" fmla="*/ 161 h 176"/>
                <a:gd name="T24" fmla="*/ 25 w 177"/>
                <a:gd name="T25" fmla="*/ 149 h 176"/>
                <a:gd name="T26" fmla="*/ 13 w 177"/>
                <a:gd name="T27" fmla="*/ 136 h 176"/>
                <a:gd name="T28" fmla="*/ 6 w 177"/>
                <a:gd name="T29" fmla="*/ 123 h 176"/>
                <a:gd name="T30" fmla="*/ 2 w 177"/>
                <a:gd name="T31" fmla="*/ 105 h 176"/>
                <a:gd name="T32" fmla="*/ 0 w 177"/>
                <a:gd name="T33" fmla="*/ 88 h 176"/>
                <a:gd name="T34" fmla="*/ 2 w 177"/>
                <a:gd name="T35" fmla="*/ 69 h 176"/>
                <a:gd name="T36" fmla="*/ 6 w 177"/>
                <a:gd name="T37" fmla="*/ 53 h 176"/>
                <a:gd name="T38" fmla="*/ 13 w 177"/>
                <a:gd name="T39" fmla="*/ 38 h 176"/>
                <a:gd name="T40" fmla="*/ 25 w 177"/>
                <a:gd name="T41" fmla="*/ 25 h 176"/>
                <a:gd name="T42" fmla="*/ 38 w 177"/>
                <a:gd name="T43" fmla="*/ 13 h 176"/>
                <a:gd name="T44" fmla="*/ 54 w 177"/>
                <a:gd name="T45" fmla="*/ 5 h 176"/>
                <a:gd name="T46" fmla="*/ 69 w 177"/>
                <a:gd name="T47" fmla="*/ 2 h 176"/>
                <a:gd name="T48" fmla="*/ 88 w 177"/>
                <a:gd name="T49" fmla="*/ 0 h 176"/>
                <a:gd name="T50" fmla="*/ 106 w 177"/>
                <a:gd name="T51" fmla="*/ 2 h 176"/>
                <a:gd name="T52" fmla="*/ 123 w 177"/>
                <a:gd name="T53" fmla="*/ 5 h 176"/>
                <a:gd name="T54" fmla="*/ 136 w 177"/>
                <a:gd name="T55" fmla="*/ 13 h 176"/>
                <a:gd name="T56" fmla="*/ 150 w 177"/>
                <a:gd name="T57" fmla="*/ 25 h 176"/>
                <a:gd name="T58" fmla="*/ 161 w 177"/>
                <a:gd name="T59" fmla="*/ 38 h 176"/>
                <a:gd name="T60" fmla="*/ 169 w 177"/>
                <a:gd name="T61" fmla="*/ 53 h 176"/>
                <a:gd name="T62" fmla="*/ 175 w 177"/>
                <a:gd name="T63" fmla="*/ 69 h 176"/>
                <a:gd name="T64" fmla="*/ 177 w 177"/>
                <a:gd name="T65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76">
                  <a:moveTo>
                    <a:pt x="177" y="88"/>
                  </a:moveTo>
                  <a:lnTo>
                    <a:pt x="175" y="105"/>
                  </a:lnTo>
                  <a:lnTo>
                    <a:pt x="169" y="123"/>
                  </a:lnTo>
                  <a:lnTo>
                    <a:pt x="161" y="136"/>
                  </a:lnTo>
                  <a:lnTo>
                    <a:pt x="150" y="149"/>
                  </a:lnTo>
                  <a:lnTo>
                    <a:pt x="136" y="161"/>
                  </a:lnTo>
                  <a:lnTo>
                    <a:pt x="123" y="169"/>
                  </a:lnTo>
                  <a:lnTo>
                    <a:pt x="106" y="174"/>
                  </a:lnTo>
                  <a:lnTo>
                    <a:pt x="88" y="176"/>
                  </a:lnTo>
                  <a:lnTo>
                    <a:pt x="69" y="174"/>
                  </a:lnTo>
                  <a:lnTo>
                    <a:pt x="54" y="169"/>
                  </a:lnTo>
                  <a:lnTo>
                    <a:pt x="38" y="161"/>
                  </a:lnTo>
                  <a:lnTo>
                    <a:pt x="25" y="149"/>
                  </a:lnTo>
                  <a:lnTo>
                    <a:pt x="13" y="136"/>
                  </a:lnTo>
                  <a:lnTo>
                    <a:pt x="6" y="123"/>
                  </a:lnTo>
                  <a:lnTo>
                    <a:pt x="2" y="105"/>
                  </a:lnTo>
                  <a:lnTo>
                    <a:pt x="0" y="88"/>
                  </a:lnTo>
                  <a:lnTo>
                    <a:pt x="2" y="69"/>
                  </a:lnTo>
                  <a:lnTo>
                    <a:pt x="6" y="53"/>
                  </a:lnTo>
                  <a:lnTo>
                    <a:pt x="13" y="38"/>
                  </a:lnTo>
                  <a:lnTo>
                    <a:pt x="25" y="25"/>
                  </a:lnTo>
                  <a:lnTo>
                    <a:pt x="38" y="13"/>
                  </a:lnTo>
                  <a:lnTo>
                    <a:pt x="54" y="5"/>
                  </a:lnTo>
                  <a:lnTo>
                    <a:pt x="69" y="2"/>
                  </a:lnTo>
                  <a:lnTo>
                    <a:pt x="88" y="0"/>
                  </a:lnTo>
                  <a:lnTo>
                    <a:pt x="106" y="2"/>
                  </a:lnTo>
                  <a:lnTo>
                    <a:pt x="123" y="5"/>
                  </a:lnTo>
                  <a:lnTo>
                    <a:pt x="136" y="13"/>
                  </a:lnTo>
                  <a:lnTo>
                    <a:pt x="150" y="25"/>
                  </a:lnTo>
                  <a:lnTo>
                    <a:pt x="161" y="38"/>
                  </a:lnTo>
                  <a:lnTo>
                    <a:pt x="169" y="53"/>
                  </a:lnTo>
                  <a:lnTo>
                    <a:pt x="175" y="69"/>
                  </a:lnTo>
                  <a:lnTo>
                    <a:pt x="177" y="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69" name="Freeform 219"/>
            <p:cNvSpPr>
              <a:spLocks/>
            </p:cNvSpPr>
            <p:nvPr/>
          </p:nvSpPr>
          <p:spPr bwMode="auto">
            <a:xfrm>
              <a:off x="5316538" y="1765300"/>
              <a:ext cx="141288" cy="139700"/>
            </a:xfrm>
            <a:custGeom>
              <a:avLst/>
              <a:gdLst>
                <a:gd name="T0" fmla="*/ 177 w 177"/>
                <a:gd name="T1" fmla="*/ 88 h 176"/>
                <a:gd name="T2" fmla="*/ 175 w 177"/>
                <a:gd name="T3" fmla="*/ 105 h 176"/>
                <a:gd name="T4" fmla="*/ 169 w 177"/>
                <a:gd name="T5" fmla="*/ 123 h 176"/>
                <a:gd name="T6" fmla="*/ 161 w 177"/>
                <a:gd name="T7" fmla="*/ 136 h 176"/>
                <a:gd name="T8" fmla="*/ 150 w 177"/>
                <a:gd name="T9" fmla="*/ 149 h 176"/>
                <a:gd name="T10" fmla="*/ 136 w 177"/>
                <a:gd name="T11" fmla="*/ 161 h 176"/>
                <a:gd name="T12" fmla="*/ 123 w 177"/>
                <a:gd name="T13" fmla="*/ 169 h 176"/>
                <a:gd name="T14" fmla="*/ 106 w 177"/>
                <a:gd name="T15" fmla="*/ 174 h 176"/>
                <a:gd name="T16" fmla="*/ 88 w 177"/>
                <a:gd name="T17" fmla="*/ 176 h 176"/>
                <a:gd name="T18" fmla="*/ 69 w 177"/>
                <a:gd name="T19" fmla="*/ 174 h 176"/>
                <a:gd name="T20" fmla="*/ 54 w 177"/>
                <a:gd name="T21" fmla="*/ 169 h 176"/>
                <a:gd name="T22" fmla="*/ 38 w 177"/>
                <a:gd name="T23" fmla="*/ 161 h 176"/>
                <a:gd name="T24" fmla="*/ 25 w 177"/>
                <a:gd name="T25" fmla="*/ 149 h 176"/>
                <a:gd name="T26" fmla="*/ 13 w 177"/>
                <a:gd name="T27" fmla="*/ 136 h 176"/>
                <a:gd name="T28" fmla="*/ 6 w 177"/>
                <a:gd name="T29" fmla="*/ 123 h 176"/>
                <a:gd name="T30" fmla="*/ 2 w 177"/>
                <a:gd name="T31" fmla="*/ 105 h 176"/>
                <a:gd name="T32" fmla="*/ 0 w 177"/>
                <a:gd name="T33" fmla="*/ 88 h 176"/>
                <a:gd name="T34" fmla="*/ 2 w 177"/>
                <a:gd name="T35" fmla="*/ 69 h 176"/>
                <a:gd name="T36" fmla="*/ 6 w 177"/>
                <a:gd name="T37" fmla="*/ 53 h 176"/>
                <a:gd name="T38" fmla="*/ 13 w 177"/>
                <a:gd name="T39" fmla="*/ 38 h 176"/>
                <a:gd name="T40" fmla="*/ 25 w 177"/>
                <a:gd name="T41" fmla="*/ 25 h 176"/>
                <a:gd name="T42" fmla="*/ 38 w 177"/>
                <a:gd name="T43" fmla="*/ 13 h 176"/>
                <a:gd name="T44" fmla="*/ 54 w 177"/>
                <a:gd name="T45" fmla="*/ 5 h 176"/>
                <a:gd name="T46" fmla="*/ 69 w 177"/>
                <a:gd name="T47" fmla="*/ 2 h 176"/>
                <a:gd name="T48" fmla="*/ 88 w 177"/>
                <a:gd name="T49" fmla="*/ 0 h 176"/>
                <a:gd name="T50" fmla="*/ 106 w 177"/>
                <a:gd name="T51" fmla="*/ 2 h 176"/>
                <a:gd name="T52" fmla="*/ 123 w 177"/>
                <a:gd name="T53" fmla="*/ 5 h 176"/>
                <a:gd name="T54" fmla="*/ 136 w 177"/>
                <a:gd name="T55" fmla="*/ 13 h 176"/>
                <a:gd name="T56" fmla="*/ 150 w 177"/>
                <a:gd name="T57" fmla="*/ 25 h 176"/>
                <a:gd name="T58" fmla="*/ 161 w 177"/>
                <a:gd name="T59" fmla="*/ 38 h 176"/>
                <a:gd name="T60" fmla="*/ 169 w 177"/>
                <a:gd name="T61" fmla="*/ 53 h 176"/>
                <a:gd name="T62" fmla="*/ 175 w 177"/>
                <a:gd name="T63" fmla="*/ 69 h 176"/>
                <a:gd name="T64" fmla="*/ 177 w 177"/>
                <a:gd name="T65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76">
                  <a:moveTo>
                    <a:pt x="177" y="88"/>
                  </a:moveTo>
                  <a:lnTo>
                    <a:pt x="175" y="105"/>
                  </a:lnTo>
                  <a:lnTo>
                    <a:pt x="169" y="123"/>
                  </a:lnTo>
                  <a:lnTo>
                    <a:pt x="161" y="136"/>
                  </a:lnTo>
                  <a:lnTo>
                    <a:pt x="150" y="149"/>
                  </a:lnTo>
                  <a:lnTo>
                    <a:pt x="136" y="161"/>
                  </a:lnTo>
                  <a:lnTo>
                    <a:pt x="123" y="169"/>
                  </a:lnTo>
                  <a:lnTo>
                    <a:pt x="106" y="174"/>
                  </a:lnTo>
                  <a:lnTo>
                    <a:pt x="88" y="176"/>
                  </a:lnTo>
                  <a:lnTo>
                    <a:pt x="69" y="174"/>
                  </a:lnTo>
                  <a:lnTo>
                    <a:pt x="54" y="169"/>
                  </a:lnTo>
                  <a:lnTo>
                    <a:pt x="38" y="161"/>
                  </a:lnTo>
                  <a:lnTo>
                    <a:pt x="25" y="149"/>
                  </a:lnTo>
                  <a:lnTo>
                    <a:pt x="13" y="136"/>
                  </a:lnTo>
                  <a:lnTo>
                    <a:pt x="6" y="123"/>
                  </a:lnTo>
                  <a:lnTo>
                    <a:pt x="2" y="105"/>
                  </a:lnTo>
                  <a:lnTo>
                    <a:pt x="0" y="88"/>
                  </a:lnTo>
                  <a:lnTo>
                    <a:pt x="2" y="69"/>
                  </a:lnTo>
                  <a:lnTo>
                    <a:pt x="6" y="53"/>
                  </a:lnTo>
                  <a:lnTo>
                    <a:pt x="13" y="38"/>
                  </a:lnTo>
                  <a:lnTo>
                    <a:pt x="25" y="25"/>
                  </a:lnTo>
                  <a:lnTo>
                    <a:pt x="38" y="13"/>
                  </a:lnTo>
                  <a:lnTo>
                    <a:pt x="54" y="5"/>
                  </a:lnTo>
                  <a:lnTo>
                    <a:pt x="69" y="2"/>
                  </a:lnTo>
                  <a:lnTo>
                    <a:pt x="88" y="0"/>
                  </a:lnTo>
                  <a:lnTo>
                    <a:pt x="106" y="2"/>
                  </a:lnTo>
                  <a:lnTo>
                    <a:pt x="123" y="5"/>
                  </a:lnTo>
                  <a:lnTo>
                    <a:pt x="136" y="13"/>
                  </a:lnTo>
                  <a:lnTo>
                    <a:pt x="150" y="25"/>
                  </a:lnTo>
                  <a:lnTo>
                    <a:pt x="161" y="38"/>
                  </a:lnTo>
                  <a:lnTo>
                    <a:pt x="169" y="53"/>
                  </a:lnTo>
                  <a:lnTo>
                    <a:pt x="175" y="69"/>
                  </a:lnTo>
                  <a:lnTo>
                    <a:pt x="177" y="88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0" name="Freeform 220"/>
            <p:cNvSpPr>
              <a:spLocks/>
            </p:cNvSpPr>
            <p:nvPr/>
          </p:nvSpPr>
          <p:spPr bwMode="auto">
            <a:xfrm>
              <a:off x="5716588" y="1933575"/>
              <a:ext cx="139700" cy="141287"/>
            </a:xfrm>
            <a:custGeom>
              <a:avLst/>
              <a:gdLst>
                <a:gd name="T0" fmla="*/ 177 w 177"/>
                <a:gd name="T1" fmla="*/ 88 h 176"/>
                <a:gd name="T2" fmla="*/ 175 w 177"/>
                <a:gd name="T3" fmla="*/ 105 h 176"/>
                <a:gd name="T4" fmla="*/ 169 w 177"/>
                <a:gd name="T5" fmla="*/ 123 h 176"/>
                <a:gd name="T6" fmla="*/ 161 w 177"/>
                <a:gd name="T7" fmla="*/ 136 h 176"/>
                <a:gd name="T8" fmla="*/ 150 w 177"/>
                <a:gd name="T9" fmla="*/ 149 h 176"/>
                <a:gd name="T10" fmla="*/ 136 w 177"/>
                <a:gd name="T11" fmla="*/ 161 h 176"/>
                <a:gd name="T12" fmla="*/ 123 w 177"/>
                <a:gd name="T13" fmla="*/ 169 h 176"/>
                <a:gd name="T14" fmla="*/ 106 w 177"/>
                <a:gd name="T15" fmla="*/ 174 h 176"/>
                <a:gd name="T16" fmla="*/ 88 w 177"/>
                <a:gd name="T17" fmla="*/ 176 h 176"/>
                <a:gd name="T18" fmla="*/ 69 w 177"/>
                <a:gd name="T19" fmla="*/ 174 h 176"/>
                <a:gd name="T20" fmla="*/ 54 w 177"/>
                <a:gd name="T21" fmla="*/ 169 h 176"/>
                <a:gd name="T22" fmla="*/ 38 w 177"/>
                <a:gd name="T23" fmla="*/ 161 h 176"/>
                <a:gd name="T24" fmla="*/ 25 w 177"/>
                <a:gd name="T25" fmla="*/ 149 h 176"/>
                <a:gd name="T26" fmla="*/ 13 w 177"/>
                <a:gd name="T27" fmla="*/ 136 h 176"/>
                <a:gd name="T28" fmla="*/ 6 w 177"/>
                <a:gd name="T29" fmla="*/ 123 h 176"/>
                <a:gd name="T30" fmla="*/ 2 w 177"/>
                <a:gd name="T31" fmla="*/ 105 h 176"/>
                <a:gd name="T32" fmla="*/ 0 w 177"/>
                <a:gd name="T33" fmla="*/ 88 h 176"/>
                <a:gd name="T34" fmla="*/ 2 w 177"/>
                <a:gd name="T35" fmla="*/ 69 h 176"/>
                <a:gd name="T36" fmla="*/ 6 w 177"/>
                <a:gd name="T37" fmla="*/ 54 h 176"/>
                <a:gd name="T38" fmla="*/ 13 w 177"/>
                <a:gd name="T39" fmla="*/ 38 h 176"/>
                <a:gd name="T40" fmla="*/ 25 w 177"/>
                <a:gd name="T41" fmla="*/ 25 h 176"/>
                <a:gd name="T42" fmla="*/ 38 w 177"/>
                <a:gd name="T43" fmla="*/ 13 h 176"/>
                <a:gd name="T44" fmla="*/ 54 w 177"/>
                <a:gd name="T45" fmla="*/ 6 h 176"/>
                <a:gd name="T46" fmla="*/ 69 w 177"/>
                <a:gd name="T47" fmla="*/ 2 h 176"/>
                <a:gd name="T48" fmla="*/ 88 w 177"/>
                <a:gd name="T49" fmla="*/ 0 h 176"/>
                <a:gd name="T50" fmla="*/ 106 w 177"/>
                <a:gd name="T51" fmla="*/ 2 h 176"/>
                <a:gd name="T52" fmla="*/ 123 w 177"/>
                <a:gd name="T53" fmla="*/ 6 h 176"/>
                <a:gd name="T54" fmla="*/ 136 w 177"/>
                <a:gd name="T55" fmla="*/ 13 h 176"/>
                <a:gd name="T56" fmla="*/ 150 w 177"/>
                <a:gd name="T57" fmla="*/ 25 h 176"/>
                <a:gd name="T58" fmla="*/ 161 w 177"/>
                <a:gd name="T59" fmla="*/ 38 h 176"/>
                <a:gd name="T60" fmla="*/ 169 w 177"/>
                <a:gd name="T61" fmla="*/ 54 h 176"/>
                <a:gd name="T62" fmla="*/ 175 w 177"/>
                <a:gd name="T63" fmla="*/ 69 h 176"/>
                <a:gd name="T64" fmla="*/ 177 w 177"/>
                <a:gd name="T65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76">
                  <a:moveTo>
                    <a:pt x="177" y="88"/>
                  </a:moveTo>
                  <a:lnTo>
                    <a:pt x="175" y="105"/>
                  </a:lnTo>
                  <a:lnTo>
                    <a:pt x="169" y="123"/>
                  </a:lnTo>
                  <a:lnTo>
                    <a:pt x="161" y="136"/>
                  </a:lnTo>
                  <a:lnTo>
                    <a:pt x="150" y="149"/>
                  </a:lnTo>
                  <a:lnTo>
                    <a:pt x="136" y="161"/>
                  </a:lnTo>
                  <a:lnTo>
                    <a:pt x="123" y="169"/>
                  </a:lnTo>
                  <a:lnTo>
                    <a:pt x="106" y="174"/>
                  </a:lnTo>
                  <a:lnTo>
                    <a:pt x="88" y="176"/>
                  </a:lnTo>
                  <a:lnTo>
                    <a:pt x="69" y="174"/>
                  </a:lnTo>
                  <a:lnTo>
                    <a:pt x="54" y="169"/>
                  </a:lnTo>
                  <a:lnTo>
                    <a:pt x="38" y="161"/>
                  </a:lnTo>
                  <a:lnTo>
                    <a:pt x="25" y="149"/>
                  </a:lnTo>
                  <a:lnTo>
                    <a:pt x="13" y="136"/>
                  </a:lnTo>
                  <a:lnTo>
                    <a:pt x="6" y="123"/>
                  </a:lnTo>
                  <a:lnTo>
                    <a:pt x="2" y="105"/>
                  </a:lnTo>
                  <a:lnTo>
                    <a:pt x="0" y="88"/>
                  </a:lnTo>
                  <a:lnTo>
                    <a:pt x="2" y="69"/>
                  </a:lnTo>
                  <a:lnTo>
                    <a:pt x="6" y="54"/>
                  </a:lnTo>
                  <a:lnTo>
                    <a:pt x="13" y="38"/>
                  </a:lnTo>
                  <a:lnTo>
                    <a:pt x="25" y="25"/>
                  </a:lnTo>
                  <a:lnTo>
                    <a:pt x="38" y="13"/>
                  </a:lnTo>
                  <a:lnTo>
                    <a:pt x="54" y="6"/>
                  </a:lnTo>
                  <a:lnTo>
                    <a:pt x="69" y="2"/>
                  </a:lnTo>
                  <a:lnTo>
                    <a:pt x="88" y="0"/>
                  </a:lnTo>
                  <a:lnTo>
                    <a:pt x="106" y="2"/>
                  </a:lnTo>
                  <a:lnTo>
                    <a:pt x="123" y="6"/>
                  </a:lnTo>
                  <a:lnTo>
                    <a:pt x="136" y="13"/>
                  </a:lnTo>
                  <a:lnTo>
                    <a:pt x="150" y="25"/>
                  </a:lnTo>
                  <a:lnTo>
                    <a:pt x="161" y="38"/>
                  </a:lnTo>
                  <a:lnTo>
                    <a:pt x="169" y="54"/>
                  </a:lnTo>
                  <a:lnTo>
                    <a:pt x="175" y="69"/>
                  </a:lnTo>
                  <a:lnTo>
                    <a:pt x="177" y="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1" name="Freeform 221"/>
            <p:cNvSpPr>
              <a:spLocks/>
            </p:cNvSpPr>
            <p:nvPr/>
          </p:nvSpPr>
          <p:spPr bwMode="auto">
            <a:xfrm>
              <a:off x="5716588" y="1933575"/>
              <a:ext cx="139700" cy="141287"/>
            </a:xfrm>
            <a:custGeom>
              <a:avLst/>
              <a:gdLst>
                <a:gd name="T0" fmla="*/ 177 w 177"/>
                <a:gd name="T1" fmla="*/ 88 h 176"/>
                <a:gd name="T2" fmla="*/ 175 w 177"/>
                <a:gd name="T3" fmla="*/ 105 h 176"/>
                <a:gd name="T4" fmla="*/ 169 w 177"/>
                <a:gd name="T5" fmla="*/ 123 h 176"/>
                <a:gd name="T6" fmla="*/ 161 w 177"/>
                <a:gd name="T7" fmla="*/ 136 h 176"/>
                <a:gd name="T8" fmla="*/ 150 w 177"/>
                <a:gd name="T9" fmla="*/ 149 h 176"/>
                <a:gd name="T10" fmla="*/ 136 w 177"/>
                <a:gd name="T11" fmla="*/ 161 h 176"/>
                <a:gd name="T12" fmla="*/ 123 w 177"/>
                <a:gd name="T13" fmla="*/ 169 h 176"/>
                <a:gd name="T14" fmla="*/ 106 w 177"/>
                <a:gd name="T15" fmla="*/ 174 h 176"/>
                <a:gd name="T16" fmla="*/ 88 w 177"/>
                <a:gd name="T17" fmla="*/ 176 h 176"/>
                <a:gd name="T18" fmla="*/ 69 w 177"/>
                <a:gd name="T19" fmla="*/ 174 h 176"/>
                <a:gd name="T20" fmla="*/ 54 w 177"/>
                <a:gd name="T21" fmla="*/ 169 h 176"/>
                <a:gd name="T22" fmla="*/ 38 w 177"/>
                <a:gd name="T23" fmla="*/ 161 h 176"/>
                <a:gd name="T24" fmla="*/ 25 w 177"/>
                <a:gd name="T25" fmla="*/ 149 h 176"/>
                <a:gd name="T26" fmla="*/ 13 w 177"/>
                <a:gd name="T27" fmla="*/ 136 h 176"/>
                <a:gd name="T28" fmla="*/ 6 w 177"/>
                <a:gd name="T29" fmla="*/ 123 h 176"/>
                <a:gd name="T30" fmla="*/ 2 w 177"/>
                <a:gd name="T31" fmla="*/ 105 h 176"/>
                <a:gd name="T32" fmla="*/ 0 w 177"/>
                <a:gd name="T33" fmla="*/ 88 h 176"/>
                <a:gd name="T34" fmla="*/ 2 w 177"/>
                <a:gd name="T35" fmla="*/ 69 h 176"/>
                <a:gd name="T36" fmla="*/ 6 w 177"/>
                <a:gd name="T37" fmla="*/ 54 h 176"/>
                <a:gd name="T38" fmla="*/ 13 w 177"/>
                <a:gd name="T39" fmla="*/ 38 h 176"/>
                <a:gd name="T40" fmla="*/ 25 w 177"/>
                <a:gd name="T41" fmla="*/ 25 h 176"/>
                <a:gd name="T42" fmla="*/ 38 w 177"/>
                <a:gd name="T43" fmla="*/ 13 h 176"/>
                <a:gd name="T44" fmla="*/ 54 w 177"/>
                <a:gd name="T45" fmla="*/ 6 h 176"/>
                <a:gd name="T46" fmla="*/ 69 w 177"/>
                <a:gd name="T47" fmla="*/ 2 h 176"/>
                <a:gd name="T48" fmla="*/ 88 w 177"/>
                <a:gd name="T49" fmla="*/ 0 h 176"/>
                <a:gd name="T50" fmla="*/ 106 w 177"/>
                <a:gd name="T51" fmla="*/ 2 h 176"/>
                <a:gd name="T52" fmla="*/ 123 w 177"/>
                <a:gd name="T53" fmla="*/ 6 h 176"/>
                <a:gd name="T54" fmla="*/ 136 w 177"/>
                <a:gd name="T55" fmla="*/ 13 h 176"/>
                <a:gd name="T56" fmla="*/ 150 w 177"/>
                <a:gd name="T57" fmla="*/ 25 h 176"/>
                <a:gd name="T58" fmla="*/ 161 w 177"/>
                <a:gd name="T59" fmla="*/ 38 h 176"/>
                <a:gd name="T60" fmla="*/ 169 w 177"/>
                <a:gd name="T61" fmla="*/ 54 h 176"/>
                <a:gd name="T62" fmla="*/ 175 w 177"/>
                <a:gd name="T63" fmla="*/ 69 h 176"/>
                <a:gd name="T64" fmla="*/ 177 w 177"/>
                <a:gd name="T65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76">
                  <a:moveTo>
                    <a:pt x="177" y="88"/>
                  </a:moveTo>
                  <a:lnTo>
                    <a:pt x="175" y="105"/>
                  </a:lnTo>
                  <a:lnTo>
                    <a:pt x="169" y="123"/>
                  </a:lnTo>
                  <a:lnTo>
                    <a:pt x="161" y="136"/>
                  </a:lnTo>
                  <a:lnTo>
                    <a:pt x="150" y="149"/>
                  </a:lnTo>
                  <a:lnTo>
                    <a:pt x="136" y="161"/>
                  </a:lnTo>
                  <a:lnTo>
                    <a:pt x="123" y="169"/>
                  </a:lnTo>
                  <a:lnTo>
                    <a:pt x="106" y="174"/>
                  </a:lnTo>
                  <a:lnTo>
                    <a:pt x="88" y="176"/>
                  </a:lnTo>
                  <a:lnTo>
                    <a:pt x="69" y="174"/>
                  </a:lnTo>
                  <a:lnTo>
                    <a:pt x="54" y="169"/>
                  </a:lnTo>
                  <a:lnTo>
                    <a:pt x="38" y="161"/>
                  </a:lnTo>
                  <a:lnTo>
                    <a:pt x="25" y="149"/>
                  </a:lnTo>
                  <a:lnTo>
                    <a:pt x="13" y="136"/>
                  </a:lnTo>
                  <a:lnTo>
                    <a:pt x="6" y="123"/>
                  </a:lnTo>
                  <a:lnTo>
                    <a:pt x="2" y="105"/>
                  </a:lnTo>
                  <a:lnTo>
                    <a:pt x="0" y="88"/>
                  </a:lnTo>
                  <a:lnTo>
                    <a:pt x="2" y="69"/>
                  </a:lnTo>
                  <a:lnTo>
                    <a:pt x="6" y="54"/>
                  </a:lnTo>
                  <a:lnTo>
                    <a:pt x="13" y="38"/>
                  </a:lnTo>
                  <a:lnTo>
                    <a:pt x="25" y="25"/>
                  </a:lnTo>
                  <a:lnTo>
                    <a:pt x="38" y="13"/>
                  </a:lnTo>
                  <a:lnTo>
                    <a:pt x="54" y="6"/>
                  </a:lnTo>
                  <a:lnTo>
                    <a:pt x="69" y="2"/>
                  </a:lnTo>
                  <a:lnTo>
                    <a:pt x="88" y="0"/>
                  </a:lnTo>
                  <a:lnTo>
                    <a:pt x="106" y="2"/>
                  </a:lnTo>
                  <a:lnTo>
                    <a:pt x="123" y="6"/>
                  </a:lnTo>
                  <a:lnTo>
                    <a:pt x="136" y="13"/>
                  </a:lnTo>
                  <a:lnTo>
                    <a:pt x="150" y="25"/>
                  </a:lnTo>
                  <a:lnTo>
                    <a:pt x="161" y="38"/>
                  </a:lnTo>
                  <a:lnTo>
                    <a:pt x="169" y="54"/>
                  </a:lnTo>
                  <a:lnTo>
                    <a:pt x="175" y="69"/>
                  </a:lnTo>
                  <a:lnTo>
                    <a:pt x="177" y="88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2" name="Freeform 222"/>
            <p:cNvSpPr>
              <a:spLocks/>
            </p:cNvSpPr>
            <p:nvPr/>
          </p:nvSpPr>
          <p:spPr bwMode="auto">
            <a:xfrm>
              <a:off x="6115050" y="1838325"/>
              <a:ext cx="139700" cy="139700"/>
            </a:xfrm>
            <a:custGeom>
              <a:avLst/>
              <a:gdLst>
                <a:gd name="T0" fmla="*/ 177 w 177"/>
                <a:gd name="T1" fmla="*/ 88 h 176"/>
                <a:gd name="T2" fmla="*/ 175 w 177"/>
                <a:gd name="T3" fmla="*/ 105 h 176"/>
                <a:gd name="T4" fmla="*/ 169 w 177"/>
                <a:gd name="T5" fmla="*/ 123 h 176"/>
                <a:gd name="T6" fmla="*/ 161 w 177"/>
                <a:gd name="T7" fmla="*/ 136 h 176"/>
                <a:gd name="T8" fmla="*/ 150 w 177"/>
                <a:gd name="T9" fmla="*/ 150 h 176"/>
                <a:gd name="T10" fmla="*/ 137 w 177"/>
                <a:gd name="T11" fmla="*/ 161 h 176"/>
                <a:gd name="T12" fmla="*/ 123 w 177"/>
                <a:gd name="T13" fmla="*/ 169 h 176"/>
                <a:gd name="T14" fmla="*/ 106 w 177"/>
                <a:gd name="T15" fmla="*/ 175 h 176"/>
                <a:gd name="T16" fmla="*/ 89 w 177"/>
                <a:gd name="T17" fmla="*/ 176 h 176"/>
                <a:gd name="T18" fmla="*/ 69 w 177"/>
                <a:gd name="T19" fmla="*/ 175 h 176"/>
                <a:gd name="T20" fmla="*/ 54 w 177"/>
                <a:gd name="T21" fmla="*/ 169 h 176"/>
                <a:gd name="T22" fmla="*/ 39 w 177"/>
                <a:gd name="T23" fmla="*/ 161 h 176"/>
                <a:gd name="T24" fmla="*/ 25 w 177"/>
                <a:gd name="T25" fmla="*/ 150 h 176"/>
                <a:gd name="T26" fmla="*/ 16 w 177"/>
                <a:gd name="T27" fmla="*/ 136 h 176"/>
                <a:gd name="T28" fmla="*/ 6 w 177"/>
                <a:gd name="T29" fmla="*/ 123 h 176"/>
                <a:gd name="T30" fmla="*/ 2 w 177"/>
                <a:gd name="T31" fmla="*/ 105 h 176"/>
                <a:gd name="T32" fmla="*/ 0 w 177"/>
                <a:gd name="T33" fmla="*/ 88 h 176"/>
                <a:gd name="T34" fmla="*/ 2 w 177"/>
                <a:gd name="T35" fmla="*/ 69 h 176"/>
                <a:gd name="T36" fmla="*/ 6 w 177"/>
                <a:gd name="T37" fmla="*/ 54 h 176"/>
                <a:gd name="T38" fmla="*/ 16 w 177"/>
                <a:gd name="T39" fmla="*/ 38 h 176"/>
                <a:gd name="T40" fmla="*/ 25 w 177"/>
                <a:gd name="T41" fmla="*/ 25 h 176"/>
                <a:gd name="T42" fmla="*/ 39 w 177"/>
                <a:gd name="T43" fmla="*/ 15 h 176"/>
                <a:gd name="T44" fmla="*/ 54 w 177"/>
                <a:gd name="T45" fmla="*/ 6 h 176"/>
                <a:gd name="T46" fmla="*/ 69 w 177"/>
                <a:gd name="T47" fmla="*/ 2 h 176"/>
                <a:gd name="T48" fmla="*/ 89 w 177"/>
                <a:gd name="T49" fmla="*/ 0 h 176"/>
                <a:gd name="T50" fmla="*/ 106 w 177"/>
                <a:gd name="T51" fmla="*/ 2 h 176"/>
                <a:gd name="T52" fmla="*/ 123 w 177"/>
                <a:gd name="T53" fmla="*/ 6 h 176"/>
                <a:gd name="T54" fmla="*/ 137 w 177"/>
                <a:gd name="T55" fmla="*/ 15 h 176"/>
                <a:gd name="T56" fmla="*/ 150 w 177"/>
                <a:gd name="T57" fmla="*/ 25 h 176"/>
                <a:gd name="T58" fmla="*/ 161 w 177"/>
                <a:gd name="T59" fmla="*/ 38 h 176"/>
                <a:gd name="T60" fmla="*/ 169 w 177"/>
                <a:gd name="T61" fmla="*/ 54 h 176"/>
                <a:gd name="T62" fmla="*/ 175 w 177"/>
                <a:gd name="T63" fmla="*/ 69 h 176"/>
                <a:gd name="T64" fmla="*/ 177 w 177"/>
                <a:gd name="T65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76">
                  <a:moveTo>
                    <a:pt x="177" y="88"/>
                  </a:moveTo>
                  <a:lnTo>
                    <a:pt x="175" y="105"/>
                  </a:lnTo>
                  <a:lnTo>
                    <a:pt x="169" y="123"/>
                  </a:lnTo>
                  <a:lnTo>
                    <a:pt x="161" y="136"/>
                  </a:lnTo>
                  <a:lnTo>
                    <a:pt x="150" y="150"/>
                  </a:lnTo>
                  <a:lnTo>
                    <a:pt x="137" y="161"/>
                  </a:lnTo>
                  <a:lnTo>
                    <a:pt x="123" y="169"/>
                  </a:lnTo>
                  <a:lnTo>
                    <a:pt x="106" y="175"/>
                  </a:lnTo>
                  <a:lnTo>
                    <a:pt x="89" y="176"/>
                  </a:lnTo>
                  <a:lnTo>
                    <a:pt x="69" y="175"/>
                  </a:lnTo>
                  <a:lnTo>
                    <a:pt x="54" y="169"/>
                  </a:lnTo>
                  <a:lnTo>
                    <a:pt x="39" y="161"/>
                  </a:lnTo>
                  <a:lnTo>
                    <a:pt x="25" y="150"/>
                  </a:lnTo>
                  <a:lnTo>
                    <a:pt x="16" y="136"/>
                  </a:lnTo>
                  <a:lnTo>
                    <a:pt x="6" y="123"/>
                  </a:lnTo>
                  <a:lnTo>
                    <a:pt x="2" y="105"/>
                  </a:lnTo>
                  <a:lnTo>
                    <a:pt x="0" y="88"/>
                  </a:lnTo>
                  <a:lnTo>
                    <a:pt x="2" y="69"/>
                  </a:lnTo>
                  <a:lnTo>
                    <a:pt x="6" y="54"/>
                  </a:lnTo>
                  <a:lnTo>
                    <a:pt x="16" y="38"/>
                  </a:lnTo>
                  <a:lnTo>
                    <a:pt x="25" y="25"/>
                  </a:lnTo>
                  <a:lnTo>
                    <a:pt x="39" y="15"/>
                  </a:lnTo>
                  <a:lnTo>
                    <a:pt x="54" y="6"/>
                  </a:lnTo>
                  <a:lnTo>
                    <a:pt x="69" y="2"/>
                  </a:lnTo>
                  <a:lnTo>
                    <a:pt x="89" y="0"/>
                  </a:lnTo>
                  <a:lnTo>
                    <a:pt x="106" y="2"/>
                  </a:lnTo>
                  <a:lnTo>
                    <a:pt x="123" y="6"/>
                  </a:lnTo>
                  <a:lnTo>
                    <a:pt x="137" y="15"/>
                  </a:lnTo>
                  <a:lnTo>
                    <a:pt x="150" y="25"/>
                  </a:lnTo>
                  <a:lnTo>
                    <a:pt x="161" y="38"/>
                  </a:lnTo>
                  <a:lnTo>
                    <a:pt x="169" y="54"/>
                  </a:lnTo>
                  <a:lnTo>
                    <a:pt x="175" y="69"/>
                  </a:lnTo>
                  <a:lnTo>
                    <a:pt x="177" y="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3" name="Freeform 223"/>
            <p:cNvSpPr>
              <a:spLocks/>
            </p:cNvSpPr>
            <p:nvPr/>
          </p:nvSpPr>
          <p:spPr bwMode="auto">
            <a:xfrm>
              <a:off x="6115050" y="1838325"/>
              <a:ext cx="139700" cy="139700"/>
            </a:xfrm>
            <a:custGeom>
              <a:avLst/>
              <a:gdLst>
                <a:gd name="T0" fmla="*/ 177 w 177"/>
                <a:gd name="T1" fmla="*/ 88 h 176"/>
                <a:gd name="T2" fmla="*/ 175 w 177"/>
                <a:gd name="T3" fmla="*/ 105 h 176"/>
                <a:gd name="T4" fmla="*/ 169 w 177"/>
                <a:gd name="T5" fmla="*/ 123 h 176"/>
                <a:gd name="T6" fmla="*/ 161 w 177"/>
                <a:gd name="T7" fmla="*/ 136 h 176"/>
                <a:gd name="T8" fmla="*/ 150 w 177"/>
                <a:gd name="T9" fmla="*/ 150 h 176"/>
                <a:gd name="T10" fmla="*/ 137 w 177"/>
                <a:gd name="T11" fmla="*/ 161 h 176"/>
                <a:gd name="T12" fmla="*/ 123 w 177"/>
                <a:gd name="T13" fmla="*/ 169 h 176"/>
                <a:gd name="T14" fmla="*/ 106 w 177"/>
                <a:gd name="T15" fmla="*/ 175 h 176"/>
                <a:gd name="T16" fmla="*/ 89 w 177"/>
                <a:gd name="T17" fmla="*/ 176 h 176"/>
                <a:gd name="T18" fmla="*/ 69 w 177"/>
                <a:gd name="T19" fmla="*/ 175 h 176"/>
                <a:gd name="T20" fmla="*/ 54 w 177"/>
                <a:gd name="T21" fmla="*/ 169 h 176"/>
                <a:gd name="T22" fmla="*/ 39 w 177"/>
                <a:gd name="T23" fmla="*/ 161 h 176"/>
                <a:gd name="T24" fmla="*/ 25 w 177"/>
                <a:gd name="T25" fmla="*/ 150 h 176"/>
                <a:gd name="T26" fmla="*/ 16 w 177"/>
                <a:gd name="T27" fmla="*/ 136 h 176"/>
                <a:gd name="T28" fmla="*/ 6 w 177"/>
                <a:gd name="T29" fmla="*/ 123 h 176"/>
                <a:gd name="T30" fmla="*/ 2 w 177"/>
                <a:gd name="T31" fmla="*/ 105 h 176"/>
                <a:gd name="T32" fmla="*/ 0 w 177"/>
                <a:gd name="T33" fmla="*/ 88 h 176"/>
                <a:gd name="T34" fmla="*/ 2 w 177"/>
                <a:gd name="T35" fmla="*/ 69 h 176"/>
                <a:gd name="T36" fmla="*/ 6 w 177"/>
                <a:gd name="T37" fmla="*/ 54 h 176"/>
                <a:gd name="T38" fmla="*/ 16 w 177"/>
                <a:gd name="T39" fmla="*/ 38 h 176"/>
                <a:gd name="T40" fmla="*/ 25 w 177"/>
                <a:gd name="T41" fmla="*/ 25 h 176"/>
                <a:gd name="T42" fmla="*/ 39 w 177"/>
                <a:gd name="T43" fmla="*/ 15 h 176"/>
                <a:gd name="T44" fmla="*/ 54 w 177"/>
                <a:gd name="T45" fmla="*/ 6 h 176"/>
                <a:gd name="T46" fmla="*/ 69 w 177"/>
                <a:gd name="T47" fmla="*/ 2 h 176"/>
                <a:gd name="T48" fmla="*/ 89 w 177"/>
                <a:gd name="T49" fmla="*/ 0 h 176"/>
                <a:gd name="T50" fmla="*/ 106 w 177"/>
                <a:gd name="T51" fmla="*/ 2 h 176"/>
                <a:gd name="T52" fmla="*/ 123 w 177"/>
                <a:gd name="T53" fmla="*/ 6 h 176"/>
                <a:gd name="T54" fmla="*/ 137 w 177"/>
                <a:gd name="T55" fmla="*/ 15 h 176"/>
                <a:gd name="T56" fmla="*/ 150 w 177"/>
                <a:gd name="T57" fmla="*/ 25 h 176"/>
                <a:gd name="T58" fmla="*/ 161 w 177"/>
                <a:gd name="T59" fmla="*/ 38 h 176"/>
                <a:gd name="T60" fmla="*/ 169 w 177"/>
                <a:gd name="T61" fmla="*/ 54 h 176"/>
                <a:gd name="T62" fmla="*/ 175 w 177"/>
                <a:gd name="T63" fmla="*/ 69 h 176"/>
                <a:gd name="T64" fmla="*/ 177 w 177"/>
                <a:gd name="T65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76">
                  <a:moveTo>
                    <a:pt x="177" y="88"/>
                  </a:moveTo>
                  <a:lnTo>
                    <a:pt x="175" y="105"/>
                  </a:lnTo>
                  <a:lnTo>
                    <a:pt x="169" y="123"/>
                  </a:lnTo>
                  <a:lnTo>
                    <a:pt x="161" y="136"/>
                  </a:lnTo>
                  <a:lnTo>
                    <a:pt x="150" y="150"/>
                  </a:lnTo>
                  <a:lnTo>
                    <a:pt x="137" y="161"/>
                  </a:lnTo>
                  <a:lnTo>
                    <a:pt x="123" y="169"/>
                  </a:lnTo>
                  <a:lnTo>
                    <a:pt x="106" y="175"/>
                  </a:lnTo>
                  <a:lnTo>
                    <a:pt x="89" y="176"/>
                  </a:lnTo>
                  <a:lnTo>
                    <a:pt x="69" y="175"/>
                  </a:lnTo>
                  <a:lnTo>
                    <a:pt x="54" y="169"/>
                  </a:lnTo>
                  <a:lnTo>
                    <a:pt x="39" y="161"/>
                  </a:lnTo>
                  <a:lnTo>
                    <a:pt x="25" y="150"/>
                  </a:lnTo>
                  <a:lnTo>
                    <a:pt x="16" y="136"/>
                  </a:lnTo>
                  <a:lnTo>
                    <a:pt x="6" y="123"/>
                  </a:lnTo>
                  <a:lnTo>
                    <a:pt x="2" y="105"/>
                  </a:lnTo>
                  <a:lnTo>
                    <a:pt x="0" y="88"/>
                  </a:lnTo>
                  <a:lnTo>
                    <a:pt x="2" y="69"/>
                  </a:lnTo>
                  <a:lnTo>
                    <a:pt x="6" y="54"/>
                  </a:lnTo>
                  <a:lnTo>
                    <a:pt x="16" y="38"/>
                  </a:lnTo>
                  <a:lnTo>
                    <a:pt x="25" y="25"/>
                  </a:lnTo>
                  <a:lnTo>
                    <a:pt x="39" y="15"/>
                  </a:lnTo>
                  <a:lnTo>
                    <a:pt x="54" y="6"/>
                  </a:lnTo>
                  <a:lnTo>
                    <a:pt x="69" y="2"/>
                  </a:lnTo>
                  <a:lnTo>
                    <a:pt x="89" y="0"/>
                  </a:lnTo>
                  <a:lnTo>
                    <a:pt x="106" y="2"/>
                  </a:lnTo>
                  <a:lnTo>
                    <a:pt x="123" y="6"/>
                  </a:lnTo>
                  <a:lnTo>
                    <a:pt x="137" y="15"/>
                  </a:lnTo>
                  <a:lnTo>
                    <a:pt x="150" y="25"/>
                  </a:lnTo>
                  <a:lnTo>
                    <a:pt x="161" y="38"/>
                  </a:lnTo>
                  <a:lnTo>
                    <a:pt x="169" y="54"/>
                  </a:lnTo>
                  <a:lnTo>
                    <a:pt x="175" y="69"/>
                  </a:lnTo>
                  <a:lnTo>
                    <a:pt x="177" y="88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4" name="Freeform 224"/>
            <p:cNvSpPr>
              <a:spLocks/>
            </p:cNvSpPr>
            <p:nvPr/>
          </p:nvSpPr>
          <p:spPr bwMode="auto">
            <a:xfrm>
              <a:off x="6513513" y="2260600"/>
              <a:ext cx="139700" cy="139700"/>
            </a:xfrm>
            <a:custGeom>
              <a:avLst/>
              <a:gdLst>
                <a:gd name="T0" fmla="*/ 177 w 177"/>
                <a:gd name="T1" fmla="*/ 88 h 176"/>
                <a:gd name="T2" fmla="*/ 175 w 177"/>
                <a:gd name="T3" fmla="*/ 105 h 176"/>
                <a:gd name="T4" fmla="*/ 169 w 177"/>
                <a:gd name="T5" fmla="*/ 122 h 176"/>
                <a:gd name="T6" fmla="*/ 162 w 177"/>
                <a:gd name="T7" fmla="*/ 136 h 176"/>
                <a:gd name="T8" fmla="*/ 150 w 177"/>
                <a:gd name="T9" fmla="*/ 149 h 176"/>
                <a:gd name="T10" fmla="*/ 137 w 177"/>
                <a:gd name="T11" fmla="*/ 161 h 176"/>
                <a:gd name="T12" fmla="*/ 123 w 177"/>
                <a:gd name="T13" fmla="*/ 168 h 176"/>
                <a:gd name="T14" fmla="*/ 106 w 177"/>
                <a:gd name="T15" fmla="*/ 174 h 176"/>
                <a:gd name="T16" fmla="*/ 89 w 177"/>
                <a:gd name="T17" fmla="*/ 176 h 176"/>
                <a:gd name="T18" fmla="*/ 69 w 177"/>
                <a:gd name="T19" fmla="*/ 174 h 176"/>
                <a:gd name="T20" fmla="*/ 54 w 177"/>
                <a:gd name="T21" fmla="*/ 168 h 176"/>
                <a:gd name="T22" fmla="*/ 39 w 177"/>
                <a:gd name="T23" fmla="*/ 161 h 176"/>
                <a:gd name="T24" fmla="*/ 25 w 177"/>
                <a:gd name="T25" fmla="*/ 149 h 176"/>
                <a:gd name="T26" fmla="*/ 16 w 177"/>
                <a:gd name="T27" fmla="*/ 136 h 176"/>
                <a:gd name="T28" fmla="*/ 6 w 177"/>
                <a:gd name="T29" fmla="*/ 122 h 176"/>
                <a:gd name="T30" fmla="*/ 2 w 177"/>
                <a:gd name="T31" fmla="*/ 105 h 176"/>
                <a:gd name="T32" fmla="*/ 0 w 177"/>
                <a:gd name="T33" fmla="*/ 88 h 176"/>
                <a:gd name="T34" fmla="*/ 2 w 177"/>
                <a:gd name="T35" fmla="*/ 69 h 176"/>
                <a:gd name="T36" fmla="*/ 6 w 177"/>
                <a:gd name="T37" fmla="*/ 53 h 176"/>
                <a:gd name="T38" fmla="*/ 16 w 177"/>
                <a:gd name="T39" fmla="*/ 38 h 176"/>
                <a:gd name="T40" fmla="*/ 25 w 177"/>
                <a:gd name="T41" fmla="*/ 25 h 176"/>
                <a:gd name="T42" fmla="*/ 39 w 177"/>
                <a:gd name="T43" fmla="*/ 15 h 176"/>
                <a:gd name="T44" fmla="*/ 54 w 177"/>
                <a:gd name="T45" fmla="*/ 5 h 176"/>
                <a:gd name="T46" fmla="*/ 69 w 177"/>
                <a:gd name="T47" fmla="*/ 1 h 176"/>
                <a:gd name="T48" fmla="*/ 89 w 177"/>
                <a:gd name="T49" fmla="*/ 0 h 176"/>
                <a:gd name="T50" fmla="*/ 106 w 177"/>
                <a:gd name="T51" fmla="*/ 1 h 176"/>
                <a:gd name="T52" fmla="*/ 123 w 177"/>
                <a:gd name="T53" fmla="*/ 5 h 176"/>
                <a:gd name="T54" fmla="*/ 137 w 177"/>
                <a:gd name="T55" fmla="*/ 15 h 176"/>
                <a:gd name="T56" fmla="*/ 150 w 177"/>
                <a:gd name="T57" fmla="*/ 25 h 176"/>
                <a:gd name="T58" fmla="*/ 162 w 177"/>
                <a:gd name="T59" fmla="*/ 38 h 176"/>
                <a:gd name="T60" fmla="*/ 169 w 177"/>
                <a:gd name="T61" fmla="*/ 53 h 176"/>
                <a:gd name="T62" fmla="*/ 175 w 177"/>
                <a:gd name="T63" fmla="*/ 69 h 176"/>
                <a:gd name="T64" fmla="*/ 177 w 177"/>
                <a:gd name="T65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76">
                  <a:moveTo>
                    <a:pt x="177" y="88"/>
                  </a:moveTo>
                  <a:lnTo>
                    <a:pt x="175" y="105"/>
                  </a:lnTo>
                  <a:lnTo>
                    <a:pt x="169" y="122"/>
                  </a:lnTo>
                  <a:lnTo>
                    <a:pt x="162" y="136"/>
                  </a:lnTo>
                  <a:lnTo>
                    <a:pt x="150" y="149"/>
                  </a:lnTo>
                  <a:lnTo>
                    <a:pt x="137" y="161"/>
                  </a:lnTo>
                  <a:lnTo>
                    <a:pt x="123" y="168"/>
                  </a:lnTo>
                  <a:lnTo>
                    <a:pt x="106" y="174"/>
                  </a:lnTo>
                  <a:lnTo>
                    <a:pt x="89" y="176"/>
                  </a:lnTo>
                  <a:lnTo>
                    <a:pt x="69" y="174"/>
                  </a:lnTo>
                  <a:lnTo>
                    <a:pt x="54" y="168"/>
                  </a:lnTo>
                  <a:lnTo>
                    <a:pt x="39" y="161"/>
                  </a:lnTo>
                  <a:lnTo>
                    <a:pt x="25" y="149"/>
                  </a:lnTo>
                  <a:lnTo>
                    <a:pt x="16" y="136"/>
                  </a:lnTo>
                  <a:lnTo>
                    <a:pt x="6" y="122"/>
                  </a:lnTo>
                  <a:lnTo>
                    <a:pt x="2" y="105"/>
                  </a:lnTo>
                  <a:lnTo>
                    <a:pt x="0" y="88"/>
                  </a:lnTo>
                  <a:lnTo>
                    <a:pt x="2" y="69"/>
                  </a:lnTo>
                  <a:lnTo>
                    <a:pt x="6" y="53"/>
                  </a:lnTo>
                  <a:lnTo>
                    <a:pt x="16" y="38"/>
                  </a:lnTo>
                  <a:lnTo>
                    <a:pt x="25" y="25"/>
                  </a:lnTo>
                  <a:lnTo>
                    <a:pt x="39" y="15"/>
                  </a:lnTo>
                  <a:lnTo>
                    <a:pt x="54" y="5"/>
                  </a:lnTo>
                  <a:lnTo>
                    <a:pt x="69" y="1"/>
                  </a:lnTo>
                  <a:lnTo>
                    <a:pt x="89" y="0"/>
                  </a:lnTo>
                  <a:lnTo>
                    <a:pt x="106" y="1"/>
                  </a:lnTo>
                  <a:lnTo>
                    <a:pt x="123" y="5"/>
                  </a:lnTo>
                  <a:lnTo>
                    <a:pt x="137" y="15"/>
                  </a:lnTo>
                  <a:lnTo>
                    <a:pt x="150" y="25"/>
                  </a:lnTo>
                  <a:lnTo>
                    <a:pt x="162" y="38"/>
                  </a:lnTo>
                  <a:lnTo>
                    <a:pt x="169" y="53"/>
                  </a:lnTo>
                  <a:lnTo>
                    <a:pt x="175" y="69"/>
                  </a:lnTo>
                  <a:lnTo>
                    <a:pt x="177" y="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5" name="Freeform 225"/>
            <p:cNvSpPr>
              <a:spLocks/>
            </p:cNvSpPr>
            <p:nvPr/>
          </p:nvSpPr>
          <p:spPr bwMode="auto">
            <a:xfrm>
              <a:off x="6513513" y="2260600"/>
              <a:ext cx="139700" cy="139700"/>
            </a:xfrm>
            <a:custGeom>
              <a:avLst/>
              <a:gdLst>
                <a:gd name="T0" fmla="*/ 177 w 177"/>
                <a:gd name="T1" fmla="*/ 88 h 176"/>
                <a:gd name="T2" fmla="*/ 175 w 177"/>
                <a:gd name="T3" fmla="*/ 105 h 176"/>
                <a:gd name="T4" fmla="*/ 169 w 177"/>
                <a:gd name="T5" fmla="*/ 122 h 176"/>
                <a:gd name="T6" fmla="*/ 162 w 177"/>
                <a:gd name="T7" fmla="*/ 136 h 176"/>
                <a:gd name="T8" fmla="*/ 150 w 177"/>
                <a:gd name="T9" fmla="*/ 149 h 176"/>
                <a:gd name="T10" fmla="*/ 137 w 177"/>
                <a:gd name="T11" fmla="*/ 161 h 176"/>
                <a:gd name="T12" fmla="*/ 123 w 177"/>
                <a:gd name="T13" fmla="*/ 168 h 176"/>
                <a:gd name="T14" fmla="*/ 106 w 177"/>
                <a:gd name="T15" fmla="*/ 174 h 176"/>
                <a:gd name="T16" fmla="*/ 89 w 177"/>
                <a:gd name="T17" fmla="*/ 176 h 176"/>
                <a:gd name="T18" fmla="*/ 69 w 177"/>
                <a:gd name="T19" fmla="*/ 174 h 176"/>
                <a:gd name="T20" fmla="*/ 54 w 177"/>
                <a:gd name="T21" fmla="*/ 168 h 176"/>
                <a:gd name="T22" fmla="*/ 39 w 177"/>
                <a:gd name="T23" fmla="*/ 161 h 176"/>
                <a:gd name="T24" fmla="*/ 25 w 177"/>
                <a:gd name="T25" fmla="*/ 149 h 176"/>
                <a:gd name="T26" fmla="*/ 16 w 177"/>
                <a:gd name="T27" fmla="*/ 136 h 176"/>
                <a:gd name="T28" fmla="*/ 6 w 177"/>
                <a:gd name="T29" fmla="*/ 122 h 176"/>
                <a:gd name="T30" fmla="*/ 2 w 177"/>
                <a:gd name="T31" fmla="*/ 105 h 176"/>
                <a:gd name="T32" fmla="*/ 0 w 177"/>
                <a:gd name="T33" fmla="*/ 88 h 176"/>
                <a:gd name="T34" fmla="*/ 2 w 177"/>
                <a:gd name="T35" fmla="*/ 69 h 176"/>
                <a:gd name="T36" fmla="*/ 6 w 177"/>
                <a:gd name="T37" fmla="*/ 53 h 176"/>
                <a:gd name="T38" fmla="*/ 16 w 177"/>
                <a:gd name="T39" fmla="*/ 38 h 176"/>
                <a:gd name="T40" fmla="*/ 25 w 177"/>
                <a:gd name="T41" fmla="*/ 25 h 176"/>
                <a:gd name="T42" fmla="*/ 39 w 177"/>
                <a:gd name="T43" fmla="*/ 15 h 176"/>
                <a:gd name="T44" fmla="*/ 54 w 177"/>
                <a:gd name="T45" fmla="*/ 5 h 176"/>
                <a:gd name="T46" fmla="*/ 69 w 177"/>
                <a:gd name="T47" fmla="*/ 1 h 176"/>
                <a:gd name="T48" fmla="*/ 89 w 177"/>
                <a:gd name="T49" fmla="*/ 0 h 176"/>
                <a:gd name="T50" fmla="*/ 106 w 177"/>
                <a:gd name="T51" fmla="*/ 1 h 176"/>
                <a:gd name="T52" fmla="*/ 123 w 177"/>
                <a:gd name="T53" fmla="*/ 5 h 176"/>
                <a:gd name="T54" fmla="*/ 137 w 177"/>
                <a:gd name="T55" fmla="*/ 15 h 176"/>
                <a:gd name="T56" fmla="*/ 150 w 177"/>
                <a:gd name="T57" fmla="*/ 25 h 176"/>
                <a:gd name="T58" fmla="*/ 162 w 177"/>
                <a:gd name="T59" fmla="*/ 38 h 176"/>
                <a:gd name="T60" fmla="*/ 169 w 177"/>
                <a:gd name="T61" fmla="*/ 53 h 176"/>
                <a:gd name="T62" fmla="*/ 175 w 177"/>
                <a:gd name="T63" fmla="*/ 69 h 176"/>
                <a:gd name="T64" fmla="*/ 177 w 177"/>
                <a:gd name="T65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76">
                  <a:moveTo>
                    <a:pt x="177" y="88"/>
                  </a:moveTo>
                  <a:lnTo>
                    <a:pt x="175" y="105"/>
                  </a:lnTo>
                  <a:lnTo>
                    <a:pt x="169" y="122"/>
                  </a:lnTo>
                  <a:lnTo>
                    <a:pt x="162" y="136"/>
                  </a:lnTo>
                  <a:lnTo>
                    <a:pt x="150" y="149"/>
                  </a:lnTo>
                  <a:lnTo>
                    <a:pt x="137" y="161"/>
                  </a:lnTo>
                  <a:lnTo>
                    <a:pt x="123" y="168"/>
                  </a:lnTo>
                  <a:lnTo>
                    <a:pt x="106" y="174"/>
                  </a:lnTo>
                  <a:lnTo>
                    <a:pt x="89" y="176"/>
                  </a:lnTo>
                  <a:lnTo>
                    <a:pt x="69" y="174"/>
                  </a:lnTo>
                  <a:lnTo>
                    <a:pt x="54" y="168"/>
                  </a:lnTo>
                  <a:lnTo>
                    <a:pt x="39" y="161"/>
                  </a:lnTo>
                  <a:lnTo>
                    <a:pt x="25" y="149"/>
                  </a:lnTo>
                  <a:lnTo>
                    <a:pt x="16" y="136"/>
                  </a:lnTo>
                  <a:lnTo>
                    <a:pt x="6" y="122"/>
                  </a:lnTo>
                  <a:lnTo>
                    <a:pt x="2" y="105"/>
                  </a:lnTo>
                  <a:lnTo>
                    <a:pt x="0" y="88"/>
                  </a:lnTo>
                  <a:lnTo>
                    <a:pt x="2" y="69"/>
                  </a:lnTo>
                  <a:lnTo>
                    <a:pt x="6" y="53"/>
                  </a:lnTo>
                  <a:lnTo>
                    <a:pt x="16" y="38"/>
                  </a:lnTo>
                  <a:lnTo>
                    <a:pt x="25" y="25"/>
                  </a:lnTo>
                  <a:lnTo>
                    <a:pt x="39" y="15"/>
                  </a:lnTo>
                  <a:lnTo>
                    <a:pt x="54" y="5"/>
                  </a:lnTo>
                  <a:lnTo>
                    <a:pt x="69" y="1"/>
                  </a:lnTo>
                  <a:lnTo>
                    <a:pt x="89" y="0"/>
                  </a:lnTo>
                  <a:lnTo>
                    <a:pt x="106" y="1"/>
                  </a:lnTo>
                  <a:lnTo>
                    <a:pt x="123" y="5"/>
                  </a:lnTo>
                  <a:lnTo>
                    <a:pt x="137" y="15"/>
                  </a:lnTo>
                  <a:lnTo>
                    <a:pt x="150" y="25"/>
                  </a:lnTo>
                  <a:lnTo>
                    <a:pt x="162" y="38"/>
                  </a:lnTo>
                  <a:lnTo>
                    <a:pt x="169" y="53"/>
                  </a:lnTo>
                  <a:lnTo>
                    <a:pt x="175" y="69"/>
                  </a:lnTo>
                  <a:lnTo>
                    <a:pt x="177" y="88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6" name="Freeform 226"/>
            <p:cNvSpPr>
              <a:spLocks/>
            </p:cNvSpPr>
            <p:nvPr/>
          </p:nvSpPr>
          <p:spPr bwMode="auto">
            <a:xfrm>
              <a:off x="6913563" y="2279650"/>
              <a:ext cx="139700" cy="141287"/>
            </a:xfrm>
            <a:custGeom>
              <a:avLst/>
              <a:gdLst>
                <a:gd name="T0" fmla="*/ 177 w 177"/>
                <a:gd name="T1" fmla="*/ 88 h 176"/>
                <a:gd name="T2" fmla="*/ 175 w 177"/>
                <a:gd name="T3" fmla="*/ 105 h 176"/>
                <a:gd name="T4" fmla="*/ 169 w 177"/>
                <a:gd name="T5" fmla="*/ 122 h 176"/>
                <a:gd name="T6" fmla="*/ 162 w 177"/>
                <a:gd name="T7" fmla="*/ 136 h 176"/>
                <a:gd name="T8" fmla="*/ 150 w 177"/>
                <a:gd name="T9" fmla="*/ 149 h 176"/>
                <a:gd name="T10" fmla="*/ 137 w 177"/>
                <a:gd name="T11" fmla="*/ 161 h 176"/>
                <a:gd name="T12" fmla="*/ 123 w 177"/>
                <a:gd name="T13" fmla="*/ 168 h 176"/>
                <a:gd name="T14" fmla="*/ 106 w 177"/>
                <a:gd name="T15" fmla="*/ 174 h 176"/>
                <a:gd name="T16" fmla="*/ 89 w 177"/>
                <a:gd name="T17" fmla="*/ 176 h 176"/>
                <a:gd name="T18" fmla="*/ 69 w 177"/>
                <a:gd name="T19" fmla="*/ 174 h 176"/>
                <a:gd name="T20" fmla="*/ 54 w 177"/>
                <a:gd name="T21" fmla="*/ 168 h 176"/>
                <a:gd name="T22" fmla="*/ 39 w 177"/>
                <a:gd name="T23" fmla="*/ 161 h 176"/>
                <a:gd name="T24" fmla="*/ 25 w 177"/>
                <a:gd name="T25" fmla="*/ 149 h 176"/>
                <a:gd name="T26" fmla="*/ 16 w 177"/>
                <a:gd name="T27" fmla="*/ 136 h 176"/>
                <a:gd name="T28" fmla="*/ 6 w 177"/>
                <a:gd name="T29" fmla="*/ 122 h 176"/>
                <a:gd name="T30" fmla="*/ 2 w 177"/>
                <a:gd name="T31" fmla="*/ 105 h 176"/>
                <a:gd name="T32" fmla="*/ 0 w 177"/>
                <a:gd name="T33" fmla="*/ 88 h 176"/>
                <a:gd name="T34" fmla="*/ 2 w 177"/>
                <a:gd name="T35" fmla="*/ 69 h 176"/>
                <a:gd name="T36" fmla="*/ 6 w 177"/>
                <a:gd name="T37" fmla="*/ 53 h 176"/>
                <a:gd name="T38" fmla="*/ 16 w 177"/>
                <a:gd name="T39" fmla="*/ 38 h 176"/>
                <a:gd name="T40" fmla="*/ 25 w 177"/>
                <a:gd name="T41" fmla="*/ 24 h 176"/>
                <a:gd name="T42" fmla="*/ 39 w 177"/>
                <a:gd name="T43" fmla="*/ 15 h 176"/>
                <a:gd name="T44" fmla="*/ 54 w 177"/>
                <a:gd name="T45" fmla="*/ 5 h 176"/>
                <a:gd name="T46" fmla="*/ 69 w 177"/>
                <a:gd name="T47" fmla="*/ 1 h 176"/>
                <a:gd name="T48" fmla="*/ 89 w 177"/>
                <a:gd name="T49" fmla="*/ 0 h 176"/>
                <a:gd name="T50" fmla="*/ 106 w 177"/>
                <a:gd name="T51" fmla="*/ 1 h 176"/>
                <a:gd name="T52" fmla="*/ 123 w 177"/>
                <a:gd name="T53" fmla="*/ 5 h 176"/>
                <a:gd name="T54" fmla="*/ 137 w 177"/>
                <a:gd name="T55" fmla="*/ 15 h 176"/>
                <a:gd name="T56" fmla="*/ 150 w 177"/>
                <a:gd name="T57" fmla="*/ 24 h 176"/>
                <a:gd name="T58" fmla="*/ 162 w 177"/>
                <a:gd name="T59" fmla="*/ 38 h 176"/>
                <a:gd name="T60" fmla="*/ 169 w 177"/>
                <a:gd name="T61" fmla="*/ 53 h 176"/>
                <a:gd name="T62" fmla="*/ 175 w 177"/>
                <a:gd name="T63" fmla="*/ 69 h 176"/>
                <a:gd name="T64" fmla="*/ 177 w 177"/>
                <a:gd name="T65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76">
                  <a:moveTo>
                    <a:pt x="177" y="88"/>
                  </a:moveTo>
                  <a:lnTo>
                    <a:pt x="175" y="105"/>
                  </a:lnTo>
                  <a:lnTo>
                    <a:pt x="169" y="122"/>
                  </a:lnTo>
                  <a:lnTo>
                    <a:pt x="162" y="136"/>
                  </a:lnTo>
                  <a:lnTo>
                    <a:pt x="150" y="149"/>
                  </a:lnTo>
                  <a:lnTo>
                    <a:pt x="137" y="161"/>
                  </a:lnTo>
                  <a:lnTo>
                    <a:pt x="123" y="168"/>
                  </a:lnTo>
                  <a:lnTo>
                    <a:pt x="106" y="174"/>
                  </a:lnTo>
                  <a:lnTo>
                    <a:pt x="89" y="176"/>
                  </a:lnTo>
                  <a:lnTo>
                    <a:pt x="69" y="174"/>
                  </a:lnTo>
                  <a:lnTo>
                    <a:pt x="54" y="168"/>
                  </a:lnTo>
                  <a:lnTo>
                    <a:pt x="39" y="161"/>
                  </a:lnTo>
                  <a:lnTo>
                    <a:pt x="25" y="149"/>
                  </a:lnTo>
                  <a:lnTo>
                    <a:pt x="16" y="136"/>
                  </a:lnTo>
                  <a:lnTo>
                    <a:pt x="6" y="122"/>
                  </a:lnTo>
                  <a:lnTo>
                    <a:pt x="2" y="105"/>
                  </a:lnTo>
                  <a:lnTo>
                    <a:pt x="0" y="88"/>
                  </a:lnTo>
                  <a:lnTo>
                    <a:pt x="2" y="69"/>
                  </a:lnTo>
                  <a:lnTo>
                    <a:pt x="6" y="53"/>
                  </a:lnTo>
                  <a:lnTo>
                    <a:pt x="16" y="38"/>
                  </a:lnTo>
                  <a:lnTo>
                    <a:pt x="25" y="24"/>
                  </a:lnTo>
                  <a:lnTo>
                    <a:pt x="39" y="15"/>
                  </a:lnTo>
                  <a:lnTo>
                    <a:pt x="54" y="5"/>
                  </a:lnTo>
                  <a:lnTo>
                    <a:pt x="69" y="1"/>
                  </a:lnTo>
                  <a:lnTo>
                    <a:pt x="89" y="0"/>
                  </a:lnTo>
                  <a:lnTo>
                    <a:pt x="106" y="1"/>
                  </a:lnTo>
                  <a:lnTo>
                    <a:pt x="123" y="5"/>
                  </a:lnTo>
                  <a:lnTo>
                    <a:pt x="137" y="15"/>
                  </a:lnTo>
                  <a:lnTo>
                    <a:pt x="150" y="24"/>
                  </a:lnTo>
                  <a:lnTo>
                    <a:pt x="162" y="38"/>
                  </a:lnTo>
                  <a:lnTo>
                    <a:pt x="169" y="53"/>
                  </a:lnTo>
                  <a:lnTo>
                    <a:pt x="175" y="69"/>
                  </a:lnTo>
                  <a:lnTo>
                    <a:pt x="177" y="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7" name="Freeform 227"/>
            <p:cNvSpPr>
              <a:spLocks/>
            </p:cNvSpPr>
            <p:nvPr/>
          </p:nvSpPr>
          <p:spPr bwMode="auto">
            <a:xfrm>
              <a:off x="6913563" y="2279650"/>
              <a:ext cx="139700" cy="141287"/>
            </a:xfrm>
            <a:custGeom>
              <a:avLst/>
              <a:gdLst>
                <a:gd name="T0" fmla="*/ 177 w 177"/>
                <a:gd name="T1" fmla="*/ 88 h 176"/>
                <a:gd name="T2" fmla="*/ 175 w 177"/>
                <a:gd name="T3" fmla="*/ 105 h 176"/>
                <a:gd name="T4" fmla="*/ 169 w 177"/>
                <a:gd name="T5" fmla="*/ 122 h 176"/>
                <a:gd name="T6" fmla="*/ 162 w 177"/>
                <a:gd name="T7" fmla="*/ 136 h 176"/>
                <a:gd name="T8" fmla="*/ 150 w 177"/>
                <a:gd name="T9" fmla="*/ 149 h 176"/>
                <a:gd name="T10" fmla="*/ 137 w 177"/>
                <a:gd name="T11" fmla="*/ 161 h 176"/>
                <a:gd name="T12" fmla="*/ 123 w 177"/>
                <a:gd name="T13" fmla="*/ 168 h 176"/>
                <a:gd name="T14" fmla="*/ 106 w 177"/>
                <a:gd name="T15" fmla="*/ 174 h 176"/>
                <a:gd name="T16" fmla="*/ 89 w 177"/>
                <a:gd name="T17" fmla="*/ 176 h 176"/>
                <a:gd name="T18" fmla="*/ 69 w 177"/>
                <a:gd name="T19" fmla="*/ 174 h 176"/>
                <a:gd name="T20" fmla="*/ 54 w 177"/>
                <a:gd name="T21" fmla="*/ 168 h 176"/>
                <a:gd name="T22" fmla="*/ 39 w 177"/>
                <a:gd name="T23" fmla="*/ 161 h 176"/>
                <a:gd name="T24" fmla="*/ 25 w 177"/>
                <a:gd name="T25" fmla="*/ 149 h 176"/>
                <a:gd name="T26" fmla="*/ 16 w 177"/>
                <a:gd name="T27" fmla="*/ 136 h 176"/>
                <a:gd name="T28" fmla="*/ 6 w 177"/>
                <a:gd name="T29" fmla="*/ 122 h 176"/>
                <a:gd name="T30" fmla="*/ 2 w 177"/>
                <a:gd name="T31" fmla="*/ 105 h 176"/>
                <a:gd name="T32" fmla="*/ 0 w 177"/>
                <a:gd name="T33" fmla="*/ 88 h 176"/>
                <a:gd name="T34" fmla="*/ 2 w 177"/>
                <a:gd name="T35" fmla="*/ 69 h 176"/>
                <a:gd name="T36" fmla="*/ 6 w 177"/>
                <a:gd name="T37" fmla="*/ 53 h 176"/>
                <a:gd name="T38" fmla="*/ 16 w 177"/>
                <a:gd name="T39" fmla="*/ 38 h 176"/>
                <a:gd name="T40" fmla="*/ 25 w 177"/>
                <a:gd name="T41" fmla="*/ 24 h 176"/>
                <a:gd name="T42" fmla="*/ 39 w 177"/>
                <a:gd name="T43" fmla="*/ 15 h 176"/>
                <a:gd name="T44" fmla="*/ 54 w 177"/>
                <a:gd name="T45" fmla="*/ 5 h 176"/>
                <a:gd name="T46" fmla="*/ 69 w 177"/>
                <a:gd name="T47" fmla="*/ 1 h 176"/>
                <a:gd name="T48" fmla="*/ 89 w 177"/>
                <a:gd name="T49" fmla="*/ 0 h 176"/>
                <a:gd name="T50" fmla="*/ 106 w 177"/>
                <a:gd name="T51" fmla="*/ 1 h 176"/>
                <a:gd name="T52" fmla="*/ 123 w 177"/>
                <a:gd name="T53" fmla="*/ 5 h 176"/>
                <a:gd name="T54" fmla="*/ 137 w 177"/>
                <a:gd name="T55" fmla="*/ 15 h 176"/>
                <a:gd name="T56" fmla="*/ 150 w 177"/>
                <a:gd name="T57" fmla="*/ 24 h 176"/>
                <a:gd name="T58" fmla="*/ 162 w 177"/>
                <a:gd name="T59" fmla="*/ 38 h 176"/>
                <a:gd name="T60" fmla="*/ 169 w 177"/>
                <a:gd name="T61" fmla="*/ 53 h 176"/>
                <a:gd name="T62" fmla="*/ 175 w 177"/>
                <a:gd name="T63" fmla="*/ 69 h 176"/>
                <a:gd name="T64" fmla="*/ 177 w 177"/>
                <a:gd name="T65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76">
                  <a:moveTo>
                    <a:pt x="177" y="88"/>
                  </a:moveTo>
                  <a:lnTo>
                    <a:pt x="175" y="105"/>
                  </a:lnTo>
                  <a:lnTo>
                    <a:pt x="169" y="122"/>
                  </a:lnTo>
                  <a:lnTo>
                    <a:pt x="162" y="136"/>
                  </a:lnTo>
                  <a:lnTo>
                    <a:pt x="150" y="149"/>
                  </a:lnTo>
                  <a:lnTo>
                    <a:pt x="137" y="161"/>
                  </a:lnTo>
                  <a:lnTo>
                    <a:pt x="123" y="168"/>
                  </a:lnTo>
                  <a:lnTo>
                    <a:pt x="106" y="174"/>
                  </a:lnTo>
                  <a:lnTo>
                    <a:pt x="89" y="176"/>
                  </a:lnTo>
                  <a:lnTo>
                    <a:pt x="69" y="174"/>
                  </a:lnTo>
                  <a:lnTo>
                    <a:pt x="54" y="168"/>
                  </a:lnTo>
                  <a:lnTo>
                    <a:pt x="39" y="161"/>
                  </a:lnTo>
                  <a:lnTo>
                    <a:pt x="25" y="149"/>
                  </a:lnTo>
                  <a:lnTo>
                    <a:pt x="16" y="136"/>
                  </a:lnTo>
                  <a:lnTo>
                    <a:pt x="6" y="122"/>
                  </a:lnTo>
                  <a:lnTo>
                    <a:pt x="2" y="105"/>
                  </a:lnTo>
                  <a:lnTo>
                    <a:pt x="0" y="88"/>
                  </a:lnTo>
                  <a:lnTo>
                    <a:pt x="2" y="69"/>
                  </a:lnTo>
                  <a:lnTo>
                    <a:pt x="6" y="53"/>
                  </a:lnTo>
                  <a:lnTo>
                    <a:pt x="16" y="38"/>
                  </a:lnTo>
                  <a:lnTo>
                    <a:pt x="25" y="24"/>
                  </a:lnTo>
                  <a:lnTo>
                    <a:pt x="39" y="15"/>
                  </a:lnTo>
                  <a:lnTo>
                    <a:pt x="54" y="5"/>
                  </a:lnTo>
                  <a:lnTo>
                    <a:pt x="69" y="1"/>
                  </a:lnTo>
                  <a:lnTo>
                    <a:pt x="89" y="0"/>
                  </a:lnTo>
                  <a:lnTo>
                    <a:pt x="106" y="1"/>
                  </a:lnTo>
                  <a:lnTo>
                    <a:pt x="123" y="5"/>
                  </a:lnTo>
                  <a:lnTo>
                    <a:pt x="137" y="15"/>
                  </a:lnTo>
                  <a:lnTo>
                    <a:pt x="150" y="24"/>
                  </a:lnTo>
                  <a:lnTo>
                    <a:pt x="162" y="38"/>
                  </a:lnTo>
                  <a:lnTo>
                    <a:pt x="169" y="53"/>
                  </a:lnTo>
                  <a:lnTo>
                    <a:pt x="175" y="69"/>
                  </a:lnTo>
                  <a:lnTo>
                    <a:pt x="177" y="88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8" name="Freeform 228"/>
            <p:cNvSpPr>
              <a:spLocks/>
            </p:cNvSpPr>
            <p:nvPr/>
          </p:nvSpPr>
          <p:spPr bwMode="auto">
            <a:xfrm>
              <a:off x="7310438" y="1962150"/>
              <a:ext cx="141288" cy="139700"/>
            </a:xfrm>
            <a:custGeom>
              <a:avLst/>
              <a:gdLst>
                <a:gd name="T0" fmla="*/ 176 w 176"/>
                <a:gd name="T1" fmla="*/ 89 h 177"/>
                <a:gd name="T2" fmla="*/ 174 w 176"/>
                <a:gd name="T3" fmla="*/ 106 h 177"/>
                <a:gd name="T4" fmla="*/ 168 w 176"/>
                <a:gd name="T5" fmla="*/ 123 h 177"/>
                <a:gd name="T6" fmla="*/ 161 w 176"/>
                <a:gd name="T7" fmla="*/ 137 h 177"/>
                <a:gd name="T8" fmla="*/ 149 w 176"/>
                <a:gd name="T9" fmla="*/ 150 h 177"/>
                <a:gd name="T10" fmla="*/ 136 w 176"/>
                <a:gd name="T11" fmla="*/ 162 h 177"/>
                <a:gd name="T12" fmla="*/ 122 w 176"/>
                <a:gd name="T13" fmla="*/ 169 h 177"/>
                <a:gd name="T14" fmla="*/ 105 w 176"/>
                <a:gd name="T15" fmla="*/ 175 h 177"/>
                <a:gd name="T16" fmla="*/ 88 w 176"/>
                <a:gd name="T17" fmla="*/ 177 h 177"/>
                <a:gd name="T18" fmla="*/ 69 w 176"/>
                <a:gd name="T19" fmla="*/ 175 h 177"/>
                <a:gd name="T20" fmla="*/ 53 w 176"/>
                <a:gd name="T21" fmla="*/ 169 h 177"/>
                <a:gd name="T22" fmla="*/ 38 w 176"/>
                <a:gd name="T23" fmla="*/ 162 h 177"/>
                <a:gd name="T24" fmla="*/ 24 w 176"/>
                <a:gd name="T25" fmla="*/ 150 h 177"/>
                <a:gd name="T26" fmla="*/ 15 w 176"/>
                <a:gd name="T27" fmla="*/ 137 h 177"/>
                <a:gd name="T28" fmla="*/ 5 w 176"/>
                <a:gd name="T29" fmla="*/ 123 h 177"/>
                <a:gd name="T30" fmla="*/ 1 w 176"/>
                <a:gd name="T31" fmla="*/ 106 h 177"/>
                <a:gd name="T32" fmla="*/ 0 w 176"/>
                <a:gd name="T33" fmla="*/ 89 h 177"/>
                <a:gd name="T34" fmla="*/ 1 w 176"/>
                <a:gd name="T35" fmla="*/ 69 h 177"/>
                <a:gd name="T36" fmla="*/ 5 w 176"/>
                <a:gd name="T37" fmla="*/ 54 h 177"/>
                <a:gd name="T38" fmla="*/ 15 w 176"/>
                <a:gd name="T39" fmla="*/ 39 h 177"/>
                <a:gd name="T40" fmla="*/ 24 w 176"/>
                <a:gd name="T41" fmla="*/ 25 h 177"/>
                <a:gd name="T42" fmla="*/ 38 w 176"/>
                <a:gd name="T43" fmla="*/ 16 h 177"/>
                <a:gd name="T44" fmla="*/ 53 w 176"/>
                <a:gd name="T45" fmla="*/ 6 h 177"/>
                <a:gd name="T46" fmla="*/ 69 w 176"/>
                <a:gd name="T47" fmla="*/ 2 h 177"/>
                <a:gd name="T48" fmla="*/ 88 w 176"/>
                <a:gd name="T49" fmla="*/ 0 h 177"/>
                <a:gd name="T50" fmla="*/ 105 w 176"/>
                <a:gd name="T51" fmla="*/ 2 h 177"/>
                <a:gd name="T52" fmla="*/ 122 w 176"/>
                <a:gd name="T53" fmla="*/ 6 h 177"/>
                <a:gd name="T54" fmla="*/ 136 w 176"/>
                <a:gd name="T55" fmla="*/ 16 h 177"/>
                <a:gd name="T56" fmla="*/ 149 w 176"/>
                <a:gd name="T57" fmla="*/ 25 h 177"/>
                <a:gd name="T58" fmla="*/ 161 w 176"/>
                <a:gd name="T59" fmla="*/ 39 h 177"/>
                <a:gd name="T60" fmla="*/ 168 w 176"/>
                <a:gd name="T61" fmla="*/ 54 h 177"/>
                <a:gd name="T62" fmla="*/ 174 w 176"/>
                <a:gd name="T63" fmla="*/ 69 h 177"/>
                <a:gd name="T64" fmla="*/ 176 w 176"/>
                <a:gd name="T65" fmla="*/ 8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177">
                  <a:moveTo>
                    <a:pt x="176" y="89"/>
                  </a:moveTo>
                  <a:lnTo>
                    <a:pt x="174" y="106"/>
                  </a:lnTo>
                  <a:lnTo>
                    <a:pt x="168" y="123"/>
                  </a:lnTo>
                  <a:lnTo>
                    <a:pt x="161" y="137"/>
                  </a:lnTo>
                  <a:lnTo>
                    <a:pt x="149" y="150"/>
                  </a:lnTo>
                  <a:lnTo>
                    <a:pt x="136" y="162"/>
                  </a:lnTo>
                  <a:lnTo>
                    <a:pt x="122" y="169"/>
                  </a:lnTo>
                  <a:lnTo>
                    <a:pt x="105" y="175"/>
                  </a:lnTo>
                  <a:lnTo>
                    <a:pt x="88" y="177"/>
                  </a:lnTo>
                  <a:lnTo>
                    <a:pt x="69" y="175"/>
                  </a:lnTo>
                  <a:lnTo>
                    <a:pt x="53" y="169"/>
                  </a:lnTo>
                  <a:lnTo>
                    <a:pt x="38" y="162"/>
                  </a:lnTo>
                  <a:lnTo>
                    <a:pt x="24" y="150"/>
                  </a:lnTo>
                  <a:lnTo>
                    <a:pt x="15" y="137"/>
                  </a:lnTo>
                  <a:lnTo>
                    <a:pt x="5" y="123"/>
                  </a:lnTo>
                  <a:lnTo>
                    <a:pt x="1" y="106"/>
                  </a:lnTo>
                  <a:lnTo>
                    <a:pt x="0" y="89"/>
                  </a:lnTo>
                  <a:lnTo>
                    <a:pt x="1" y="69"/>
                  </a:lnTo>
                  <a:lnTo>
                    <a:pt x="5" y="54"/>
                  </a:lnTo>
                  <a:lnTo>
                    <a:pt x="15" y="39"/>
                  </a:lnTo>
                  <a:lnTo>
                    <a:pt x="24" y="25"/>
                  </a:lnTo>
                  <a:lnTo>
                    <a:pt x="38" y="16"/>
                  </a:lnTo>
                  <a:lnTo>
                    <a:pt x="53" y="6"/>
                  </a:lnTo>
                  <a:lnTo>
                    <a:pt x="69" y="2"/>
                  </a:lnTo>
                  <a:lnTo>
                    <a:pt x="88" y="0"/>
                  </a:lnTo>
                  <a:lnTo>
                    <a:pt x="105" y="2"/>
                  </a:lnTo>
                  <a:lnTo>
                    <a:pt x="122" y="6"/>
                  </a:lnTo>
                  <a:lnTo>
                    <a:pt x="136" y="16"/>
                  </a:lnTo>
                  <a:lnTo>
                    <a:pt x="149" y="25"/>
                  </a:lnTo>
                  <a:lnTo>
                    <a:pt x="161" y="39"/>
                  </a:lnTo>
                  <a:lnTo>
                    <a:pt x="168" y="54"/>
                  </a:lnTo>
                  <a:lnTo>
                    <a:pt x="174" y="69"/>
                  </a:lnTo>
                  <a:lnTo>
                    <a:pt x="176" y="8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79" name="Freeform 229"/>
            <p:cNvSpPr>
              <a:spLocks/>
            </p:cNvSpPr>
            <p:nvPr/>
          </p:nvSpPr>
          <p:spPr bwMode="auto">
            <a:xfrm>
              <a:off x="7310438" y="1962150"/>
              <a:ext cx="141288" cy="139700"/>
            </a:xfrm>
            <a:custGeom>
              <a:avLst/>
              <a:gdLst>
                <a:gd name="T0" fmla="*/ 176 w 176"/>
                <a:gd name="T1" fmla="*/ 89 h 177"/>
                <a:gd name="T2" fmla="*/ 174 w 176"/>
                <a:gd name="T3" fmla="*/ 106 h 177"/>
                <a:gd name="T4" fmla="*/ 168 w 176"/>
                <a:gd name="T5" fmla="*/ 123 h 177"/>
                <a:gd name="T6" fmla="*/ 161 w 176"/>
                <a:gd name="T7" fmla="*/ 137 h 177"/>
                <a:gd name="T8" fmla="*/ 149 w 176"/>
                <a:gd name="T9" fmla="*/ 150 h 177"/>
                <a:gd name="T10" fmla="*/ 136 w 176"/>
                <a:gd name="T11" fmla="*/ 162 h 177"/>
                <a:gd name="T12" fmla="*/ 122 w 176"/>
                <a:gd name="T13" fmla="*/ 169 h 177"/>
                <a:gd name="T14" fmla="*/ 105 w 176"/>
                <a:gd name="T15" fmla="*/ 175 h 177"/>
                <a:gd name="T16" fmla="*/ 88 w 176"/>
                <a:gd name="T17" fmla="*/ 177 h 177"/>
                <a:gd name="T18" fmla="*/ 69 w 176"/>
                <a:gd name="T19" fmla="*/ 175 h 177"/>
                <a:gd name="T20" fmla="*/ 53 w 176"/>
                <a:gd name="T21" fmla="*/ 169 h 177"/>
                <a:gd name="T22" fmla="*/ 38 w 176"/>
                <a:gd name="T23" fmla="*/ 162 h 177"/>
                <a:gd name="T24" fmla="*/ 24 w 176"/>
                <a:gd name="T25" fmla="*/ 150 h 177"/>
                <a:gd name="T26" fmla="*/ 15 w 176"/>
                <a:gd name="T27" fmla="*/ 137 h 177"/>
                <a:gd name="T28" fmla="*/ 5 w 176"/>
                <a:gd name="T29" fmla="*/ 123 h 177"/>
                <a:gd name="T30" fmla="*/ 1 w 176"/>
                <a:gd name="T31" fmla="*/ 106 h 177"/>
                <a:gd name="T32" fmla="*/ 0 w 176"/>
                <a:gd name="T33" fmla="*/ 89 h 177"/>
                <a:gd name="T34" fmla="*/ 1 w 176"/>
                <a:gd name="T35" fmla="*/ 69 h 177"/>
                <a:gd name="T36" fmla="*/ 5 w 176"/>
                <a:gd name="T37" fmla="*/ 54 h 177"/>
                <a:gd name="T38" fmla="*/ 15 w 176"/>
                <a:gd name="T39" fmla="*/ 39 h 177"/>
                <a:gd name="T40" fmla="*/ 24 w 176"/>
                <a:gd name="T41" fmla="*/ 25 h 177"/>
                <a:gd name="T42" fmla="*/ 38 w 176"/>
                <a:gd name="T43" fmla="*/ 16 h 177"/>
                <a:gd name="T44" fmla="*/ 53 w 176"/>
                <a:gd name="T45" fmla="*/ 6 h 177"/>
                <a:gd name="T46" fmla="*/ 69 w 176"/>
                <a:gd name="T47" fmla="*/ 2 h 177"/>
                <a:gd name="T48" fmla="*/ 88 w 176"/>
                <a:gd name="T49" fmla="*/ 0 h 177"/>
                <a:gd name="T50" fmla="*/ 105 w 176"/>
                <a:gd name="T51" fmla="*/ 2 h 177"/>
                <a:gd name="T52" fmla="*/ 122 w 176"/>
                <a:gd name="T53" fmla="*/ 6 h 177"/>
                <a:gd name="T54" fmla="*/ 136 w 176"/>
                <a:gd name="T55" fmla="*/ 16 h 177"/>
                <a:gd name="T56" fmla="*/ 149 w 176"/>
                <a:gd name="T57" fmla="*/ 25 h 177"/>
                <a:gd name="T58" fmla="*/ 161 w 176"/>
                <a:gd name="T59" fmla="*/ 39 h 177"/>
                <a:gd name="T60" fmla="*/ 168 w 176"/>
                <a:gd name="T61" fmla="*/ 54 h 177"/>
                <a:gd name="T62" fmla="*/ 174 w 176"/>
                <a:gd name="T63" fmla="*/ 69 h 177"/>
                <a:gd name="T64" fmla="*/ 176 w 176"/>
                <a:gd name="T65" fmla="*/ 8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177">
                  <a:moveTo>
                    <a:pt x="176" y="89"/>
                  </a:moveTo>
                  <a:lnTo>
                    <a:pt x="174" y="106"/>
                  </a:lnTo>
                  <a:lnTo>
                    <a:pt x="168" y="123"/>
                  </a:lnTo>
                  <a:lnTo>
                    <a:pt x="161" y="137"/>
                  </a:lnTo>
                  <a:lnTo>
                    <a:pt x="149" y="150"/>
                  </a:lnTo>
                  <a:lnTo>
                    <a:pt x="136" y="162"/>
                  </a:lnTo>
                  <a:lnTo>
                    <a:pt x="122" y="169"/>
                  </a:lnTo>
                  <a:lnTo>
                    <a:pt x="105" y="175"/>
                  </a:lnTo>
                  <a:lnTo>
                    <a:pt x="88" y="177"/>
                  </a:lnTo>
                  <a:lnTo>
                    <a:pt x="69" y="175"/>
                  </a:lnTo>
                  <a:lnTo>
                    <a:pt x="53" y="169"/>
                  </a:lnTo>
                  <a:lnTo>
                    <a:pt x="38" y="162"/>
                  </a:lnTo>
                  <a:lnTo>
                    <a:pt x="24" y="150"/>
                  </a:lnTo>
                  <a:lnTo>
                    <a:pt x="15" y="137"/>
                  </a:lnTo>
                  <a:lnTo>
                    <a:pt x="5" y="123"/>
                  </a:lnTo>
                  <a:lnTo>
                    <a:pt x="1" y="106"/>
                  </a:lnTo>
                  <a:lnTo>
                    <a:pt x="0" y="89"/>
                  </a:lnTo>
                  <a:lnTo>
                    <a:pt x="1" y="69"/>
                  </a:lnTo>
                  <a:lnTo>
                    <a:pt x="5" y="54"/>
                  </a:lnTo>
                  <a:lnTo>
                    <a:pt x="15" y="39"/>
                  </a:lnTo>
                  <a:lnTo>
                    <a:pt x="24" y="25"/>
                  </a:lnTo>
                  <a:lnTo>
                    <a:pt x="38" y="16"/>
                  </a:lnTo>
                  <a:lnTo>
                    <a:pt x="53" y="6"/>
                  </a:lnTo>
                  <a:lnTo>
                    <a:pt x="69" y="2"/>
                  </a:lnTo>
                  <a:lnTo>
                    <a:pt x="88" y="0"/>
                  </a:lnTo>
                  <a:lnTo>
                    <a:pt x="105" y="2"/>
                  </a:lnTo>
                  <a:lnTo>
                    <a:pt x="122" y="6"/>
                  </a:lnTo>
                  <a:lnTo>
                    <a:pt x="136" y="16"/>
                  </a:lnTo>
                  <a:lnTo>
                    <a:pt x="149" y="25"/>
                  </a:lnTo>
                  <a:lnTo>
                    <a:pt x="161" y="39"/>
                  </a:lnTo>
                  <a:lnTo>
                    <a:pt x="168" y="54"/>
                  </a:lnTo>
                  <a:lnTo>
                    <a:pt x="174" y="69"/>
                  </a:lnTo>
                  <a:lnTo>
                    <a:pt x="176" y="89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80" name="Freeform 230"/>
            <p:cNvSpPr>
              <a:spLocks/>
            </p:cNvSpPr>
            <p:nvPr/>
          </p:nvSpPr>
          <p:spPr bwMode="auto">
            <a:xfrm>
              <a:off x="7710488" y="1914525"/>
              <a:ext cx="139700" cy="139700"/>
            </a:xfrm>
            <a:custGeom>
              <a:avLst/>
              <a:gdLst>
                <a:gd name="T0" fmla="*/ 176 w 176"/>
                <a:gd name="T1" fmla="*/ 88 h 176"/>
                <a:gd name="T2" fmla="*/ 174 w 176"/>
                <a:gd name="T3" fmla="*/ 105 h 176"/>
                <a:gd name="T4" fmla="*/ 169 w 176"/>
                <a:gd name="T5" fmla="*/ 123 h 176"/>
                <a:gd name="T6" fmla="*/ 161 w 176"/>
                <a:gd name="T7" fmla="*/ 136 h 176"/>
                <a:gd name="T8" fmla="*/ 149 w 176"/>
                <a:gd name="T9" fmla="*/ 150 h 176"/>
                <a:gd name="T10" fmla="*/ 136 w 176"/>
                <a:gd name="T11" fmla="*/ 161 h 176"/>
                <a:gd name="T12" fmla="*/ 122 w 176"/>
                <a:gd name="T13" fmla="*/ 169 h 176"/>
                <a:gd name="T14" fmla="*/ 105 w 176"/>
                <a:gd name="T15" fmla="*/ 174 h 176"/>
                <a:gd name="T16" fmla="*/ 88 w 176"/>
                <a:gd name="T17" fmla="*/ 176 h 176"/>
                <a:gd name="T18" fmla="*/ 69 w 176"/>
                <a:gd name="T19" fmla="*/ 174 h 176"/>
                <a:gd name="T20" fmla="*/ 53 w 176"/>
                <a:gd name="T21" fmla="*/ 169 h 176"/>
                <a:gd name="T22" fmla="*/ 38 w 176"/>
                <a:gd name="T23" fmla="*/ 161 h 176"/>
                <a:gd name="T24" fmla="*/ 25 w 176"/>
                <a:gd name="T25" fmla="*/ 150 h 176"/>
                <a:gd name="T26" fmla="*/ 15 w 176"/>
                <a:gd name="T27" fmla="*/ 136 h 176"/>
                <a:gd name="T28" fmla="*/ 5 w 176"/>
                <a:gd name="T29" fmla="*/ 123 h 176"/>
                <a:gd name="T30" fmla="*/ 2 w 176"/>
                <a:gd name="T31" fmla="*/ 105 h 176"/>
                <a:gd name="T32" fmla="*/ 0 w 176"/>
                <a:gd name="T33" fmla="*/ 88 h 176"/>
                <a:gd name="T34" fmla="*/ 2 w 176"/>
                <a:gd name="T35" fmla="*/ 69 h 176"/>
                <a:gd name="T36" fmla="*/ 5 w 176"/>
                <a:gd name="T37" fmla="*/ 54 h 176"/>
                <a:gd name="T38" fmla="*/ 15 w 176"/>
                <a:gd name="T39" fmla="*/ 38 h 176"/>
                <a:gd name="T40" fmla="*/ 25 w 176"/>
                <a:gd name="T41" fmla="*/ 25 h 176"/>
                <a:gd name="T42" fmla="*/ 38 w 176"/>
                <a:gd name="T43" fmla="*/ 15 h 176"/>
                <a:gd name="T44" fmla="*/ 53 w 176"/>
                <a:gd name="T45" fmla="*/ 6 h 176"/>
                <a:gd name="T46" fmla="*/ 69 w 176"/>
                <a:gd name="T47" fmla="*/ 2 h 176"/>
                <a:gd name="T48" fmla="*/ 88 w 176"/>
                <a:gd name="T49" fmla="*/ 0 h 176"/>
                <a:gd name="T50" fmla="*/ 105 w 176"/>
                <a:gd name="T51" fmla="*/ 2 h 176"/>
                <a:gd name="T52" fmla="*/ 122 w 176"/>
                <a:gd name="T53" fmla="*/ 6 h 176"/>
                <a:gd name="T54" fmla="*/ 136 w 176"/>
                <a:gd name="T55" fmla="*/ 15 h 176"/>
                <a:gd name="T56" fmla="*/ 149 w 176"/>
                <a:gd name="T57" fmla="*/ 25 h 176"/>
                <a:gd name="T58" fmla="*/ 161 w 176"/>
                <a:gd name="T59" fmla="*/ 38 h 176"/>
                <a:gd name="T60" fmla="*/ 169 w 176"/>
                <a:gd name="T61" fmla="*/ 54 h 176"/>
                <a:gd name="T62" fmla="*/ 174 w 176"/>
                <a:gd name="T63" fmla="*/ 69 h 176"/>
                <a:gd name="T64" fmla="*/ 176 w 176"/>
                <a:gd name="T65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176">
                  <a:moveTo>
                    <a:pt x="176" y="88"/>
                  </a:moveTo>
                  <a:lnTo>
                    <a:pt x="174" y="105"/>
                  </a:lnTo>
                  <a:lnTo>
                    <a:pt x="169" y="123"/>
                  </a:lnTo>
                  <a:lnTo>
                    <a:pt x="161" y="136"/>
                  </a:lnTo>
                  <a:lnTo>
                    <a:pt x="149" y="150"/>
                  </a:lnTo>
                  <a:lnTo>
                    <a:pt x="136" y="161"/>
                  </a:lnTo>
                  <a:lnTo>
                    <a:pt x="122" y="169"/>
                  </a:lnTo>
                  <a:lnTo>
                    <a:pt x="105" y="174"/>
                  </a:lnTo>
                  <a:lnTo>
                    <a:pt x="88" y="176"/>
                  </a:lnTo>
                  <a:lnTo>
                    <a:pt x="69" y="174"/>
                  </a:lnTo>
                  <a:lnTo>
                    <a:pt x="53" y="169"/>
                  </a:lnTo>
                  <a:lnTo>
                    <a:pt x="38" y="161"/>
                  </a:lnTo>
                  <a:lnTo>
                    <a:pt x="25" y="150"/>
                  </a:lnTo>
                  <a:lnTo>
                    <a:pt x="15" y="136"/>
                  </a:lnTo>
                  <a:lnTo>
                    <a:pt x="5" y="123"/>
                  </a:lnTo>
                  <a:lnTo>
                    <a:pt x="2" y="105"/>
                  </a:lnTo>
                  <a:lnTo>
                    <a:pt x="0" y="88"/>
                  </a:lnTo>
                  <a:lnTo>
                    <a:pt x="2" y="69"/>
                  </a:lnTo>
                  <a:lnTo>
                    <a:pt x="5" y="54"/>
                  </a:lnTo>
                  <a:lnTo>
                    <a:pt x="15" y="38"/>
                  </a:lnTo>
                  <a:lnTo>
                    <a:pt x="25" y="25"/>
                  </a:lnTo>
                  <a:lnTo>
                    <a:pt x="38" y="15"/>
                  </a:lnTo>
                  <a:lnTo>
                    <a:pt x="53" y="6"/>
                  </a:lnTo>
                  <a:lnTo>
                    <a:pt x="69" y="2"/>
                  </a:lnTo>
                  <a:lnTo>
                    <a:pt x="88" y="0"/>
                  </a:lnTo>
                  <a:lnTo>
                    <a:pt x="105" y="2"/>
                  </a:lnTo>
                  <a:lnTo>
                    <a:pt x="122" y="6"/>
                  </a:lnTo>
                  <a:lnTo>
                    <a:pt x="136" y="15"/>
                  </a:lnTo>
                  <a:lnTo>
                    <a:pt x="149" y="25"/>
                  </a:lnTo>
                  <a:lnTo>
                    <a:pt x="161" y="38"/>
                  </a:lnTo>
                  <a:lnTo>
                    <a:pt x="169" y="54"/>
                  </a:lnTo>
                  <a:lnTo>
                    <a:pt x="174" y="69"/>
                  </a:lnTo>
                  <a:lnTo>
                    <a:pt x="176" y="88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81" name="Freeform 231"/>
            <p:cNvSpPr>
              <a:spLocks/>
            </p:cNvSpPr>
            <p:nvPr/>
          </p:nvSpPr>
          <p:spPr bwMode="auto">
            <a:xfrm>
              <a:off x="7710488" y="1914525"/>
              <a:ext cx="139700" cy="139700"/>
            </a:xfrm>
            <a:custGeom>
              <a:avLst/>
              <a:gdLst>
                <a:gd name="T0" fmla="*/ 176 w 176"/>
                <a:gd name="T1" fmla="*/ 88 h 176"/>
                <a:gd name="T2" fmla="*/ 174 w 176"/>
                <a:gd name="T3" fmla="*/ 105 h 176"/>
                <a:gd name="T4" fmla="*/ 169 w 176"/>
                <a:gd name="T5" fmla="*/ 123 h 176"/>
                <a:gd name="T6" fmla="*/ 161 w 176"/>
                <a:gd name="T7" fmla="*/ 136 h 176"/>
                <a:gd name="T8" fmla="*/ 149 w 176"/>
                <a:gd name="T9" fmla="*/ 150 h 176"/>
                <a:gd name="T10" fmla="*/ 136 w 176"/>
                <a:gd name="T11" fmla="*/ 161 h 176"/>
                <a:gd name="T12" fmla="*/ 122 w 176"/>
                <a:gd name="T13" fmla="*/ 169 h 176"/>
                <a:gd name="T14" fmla="*/ 105 w 176"/>
                <a:gd name="T15" fmla="*/ 174 h 176"/>
                <a:gd name="T16" fmla="*/ 88 w 176"/>
                <a:gd name="T17" fmla="*/ 176 h 176"/>
                <a:gd name="T18" fmla="*/ 69 w 176"/>
                <a:gd name="T19" fmla="*/ 174 h 176"/>
                <a:gd name="T20" fmla="*/ 53 w 176"/>
                <a:gd name="T21" fmla="*/ 169 h 176"/>
                <a:gd name="T22" fmla="*/ 38 w 176"/>
                <a:gd name="T23" fmla="*/ 161 h 176"/>
                <a:gd name="T24" fmla="*/ 25 w 176"/>
                <a:gd name="T25" fmla="*/ 150 h 176"/>
                <a:gd name="T26" fmla="*/ 15 w 176"/>
                <a:gd name="T27" fmla="*/ 136 h 176"/>
                <a:gd name="T28" fmla="*/ 5 w 176"/>
                <a:gd name="T29" fmla="*/ 123 h 176"/>
                <a:gd name="T30" fmla="*/ 2 w 176"/>
                <a:gd name="T31" fmla="*/ 105 h 176"/>
                <a:gd name="T32" fmla="*/ 0 w 176"/>
                <a:gd name="T33" fmla="*/ 88 h 176"/>
                <a:gd name="T34" fmla="*/ 2 w 176"/>
                <a:gd name="T35" fmla="*/ 69 h 176"/>
                <a:gd name="T36" fmla="*/ 5 w 176"/>
                <a:gd name="T37" fmla="*/ 54 h 176"/>
                <a:gd name="T38" fmla="*/ 15 w 176"/>
                <a:gd name="T39" fmla="*/ 38 h 176"/>
                <a:gd name="T40" fmla="*/ 25 w 176"/>
                <a:gd name="T41" fmla="*/ 25 h 176"/>
                <a:gd name="T42" fmla="*/ 38 w 176"/>
                <a:gd name="T43" fmla="*/ 15 h 176"/>
                <a:gd name="T44" fmla="*/ 53 w 176"/>
                <a:gd name="T45" fmla="*/ 6 h 176"/>
                <a:gd name="T46" fmla="*/ 69 w 176"/>
                <a:gd name="T47" fmla="*/ 2 h 176"/>
                <a:gd name="T48" fmla="*/ 88 w 176"/>
                <a:gd name="T49" fmla="*/ 0 h 176"/>
                <a:gd name="T50" fmla="*/ 105 w 176"/>
                <a:gd name="T51" fmla="*/ 2 h 176"/>
                <a:gd name="T52" fmla="*/ 122 w 176"/>
                <a:gd name="T53" fmla="*/ 6 h 176"/>
                <a:gd name="T54" fmla="*/ 136 w 176"/>
                <a:gd name="T55" fmla="*/ 15 h 176"/>
                <a:gd name="T56" fmla="*/ 149 w 176"/>
                <a:gd name="T57" fmla="*/ 25 h 176"/>
                <a:gd name="T58" fmla="*/ 161 w 176"/>
                <a:gd name="T59" fmla="*/ 38 h 176"/>
                <a:gd name="T60" fmla="*/ 169 w 176"/>
                <a:gd name="T61" fmla="*/ 54 h 176"/>
                <a:gd name="T62" fmla="*/ 174 w 176"/>
                <a:gd name="T63" fmla="*/ 69 h 176"/>
                <a:gd name="T64" fmla="*/ 176 w 176"/>
                <a:gd name="T65" fmla="*/ 8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176">
                  <a:moveTo>
                    <a:pt x="176" y="88"/>
                  </a:moveTo>
                  <a:lnTo>
                    <a:pt x="174" y="105"/>
                  </a:lnTo>
                  <a:lnTo>
                    <a:pt x="169" y="123"/>
                  </a:lnTo>
                  <a:lnTo>
                    <a:pt x="161" y="136"/>
                  </a:lnTo>
                  <a:lnTo>
                    <a:pt x="149" y="150"/>
                  </a:lnTo>
                  <a:lnTo>
                    <a:pt x="136" y="161"/>
                  </a:lnTo>
                  <a:lnTo>
                    <a:pt x="122" y="169"/>
                  </a:lnTo>
                  <a:lnTo>
                    <a:pt x="105" y="174"/>
                  </a:lnTo>
                  <a:lnTo>
                    <a:pt x="88" y="176"/>
                  </a:lnTo>
                  <a:lnTo>
                    <a:pt x="69" y="174"/>
                  </a:lnTo>
                  <a:lnTo>
                    <a:pt x="53" y="169"/>
                  </a:lnTo>
                  <a:lnTo>
                    <a:pt x="38" y="161"/>
                  </a:lnTo>
                  <a:lnTo>
                    <a:pt x="25" y="150"/>
                  </a:lnTo>
                  <a:lnTo>
                    <a:pt x="15" y="136"/>
                  </a:lnTo>
                  <a:lnTo>
                    <a:pt x="5" y="123"/>
                  </a:lnTo>
                  <a:lnTo>
                    <a:pt x="2" y="105"/>
                  </a:lnTo>
                  <a:lnTo>
                    <a:pt x="0" y="88"/>
                  </a:lnTo>
                  <a:lnTo>
                    <a:pt x="2" y="69"/>
                  </a:lnTo>
                  <a:lnTo>
                    <a:pt x="5" y="54"/>
                  </a:lnTo>
                  <a:lnTo>
                    <a:pt x="15" y="38"/>
                  </a:lnTo>
                  <a:lnTo>
                    <a:pt x="25" y="25"/>
                  </a:lnTo>
                  <a:lnTo>
                    <a:pt x="38" y="15"/>
                  </a:lnTo>
                  <a:lnTo>
                    <a:pt x="53" y="6"/>
                  </a:lnTo>
                  <a:lnTo>
                    <a:pt x="69" y="2"/>
                  </a:lnTo>
                  <a:lnTo>
                    <a:pt x="88" y="0"/>
                  </a:lnTo>
                  <a:lnTo>
                    <a:pt x="105" y="2"/>
                  </a:lnTo>
                  <a:lnTo>
                    <a:pt x="122" y="6"/>
                  </a:lnTo>
                  <a:lnTo>
                    <a:pt x="136" y="15"/>
                  </a:lnTo>
                  <a:lnTo>
                    <a:pt x="149" y="25"/>
                  </a:lnTo>
                  <a:lnTo>
                    <a:pt x="161" y="38"/>
                  </a:lnTo>
                  <a:lnTo>
                    <a:pt x="169" y="54"/>
                  </a:lnTo>
                  <a:lnTo>
                    <a:pt x="174" y="69"/>
                  </a:lnTo>
                  <a:lnTo>
                    <a:pt x="176" y="88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82" name="Freeform 232"/>
            <p:cNvSpPr>
              <a:spLocks/>
            </p:cNvSpPr>
            <p:nvPr/>
          </p:nvSpPr>
          <p:spPr bwMode="auto">
            <a:xfrm>
              <a:off x="8108950" y="1677988"/>
              <a:ext cx="141288" cy="139700"/>
            </a:xfrm>
            <a:custGeom>
              <a:avLst/>
              <a:gdLst>
                <a:gd name="T0" fmla="*/ 176 w 176"/>
                <a:gd name="T1" fmla="*/ 89 h 177"/>
                <a:gd name="T2" fmla="*/ 174 w 176"/>
                <a:gd name="T3" fmla="*/ 106 h 177"/>
                <a:gd name="T4" fmla="*/ 169 w 176"/>
                <a:gd name="T5" fmla="*/ 123 h 177"/>
                <a:gd name="T6" fmla="*/ 161 w 176"/>
                <a:gd name="T7" fmla="*/ 137 h 177"/>
                <a:gd name="T8" fmla="*/ 149 w 176"/>
                <a:gd name="T9" fmla="*/ 150 h 177"/>
                <a:gd name="T10" fmla="*/ 136 w 176"/>
                <a:gd name="T11" fmla="*/ 161 h 177"/>
                <a:gd name="T12" fmla="*/ 123 w 176"/>
                <a:gd name="T13" fmla="*/ 169 h 177"/>
                <a:gd name="T14" fmla="*/ 105 w 176"/>
                <a:gd name="T15" fmla="*/ 175 h 177"/>
                <a:gd name="T16" fmla="*/ 88 w 176"/>
                <a:gd name="T17" fmla="*/ 177 h 177"/>
                <a:gd name="T18" fmla="*/ 69 w 176"/>
                <a:gd name="T19" fmla="*/ 175 h 177"/>
                <a:gd name="T20" fmla="*/ 53 w 176"/>
                <a:gd name="T21" fmla="*/ 169 h 177"/>
                <a:gd name="T22" fmla="*/ 38 w 176"/>
                <a:gd name="T23" fmla="*/ 161 h 177"/>
                <a:gd name="T24" fmla="*/ 25 w 176"/>
                <a:gd name="T25" fmla="*/ 150 h 177"/>
                <a:gd name="T26" fmla="*/ 15 w 176"/>
                <a:gd name="T27" fmla="*/ 137 h 177"/>
                <a:gd name="T28" fmla="*/ 5 w 176"/>
                <a:gd name="T29" fmla="*/ 123 h 177"/>
                <a:gd name="T30" fmla="*/ 2 w 176"/>
                <a:gd name="T31" fmla="*/ 106 h 177"/>
                <a:gd name="T32" fmla="*/ 0 w 176"/>
                <a:gd name="T33" fmla="*/ 89 h 177"/>
                <a:gd name="T34" fmla="*/ 2 w 176"/>
                <a:gd name="T35" fmla="*/ 69 h 177"/>
                <a:gd name="T36" fmla="*/ 5 w 176"/>
                <a:gd name="T37" fmla="*/ 54 h 177"/>
                <a:gd name="T38" fmla="*/ 15 w 176"/>
                <a:gd name="T39" fmla="*/ 39 h 177"/>
                <a:gd name="T40" fmla="*/ 25 w 176"/>
                <a:gd name="T41" fmla="*/ 25 h 177"/>
                <a:gd name="T42" fmla="*/ 38 w 176"/>
                <a:gd name="T43" fmla="*/ 16 h 177"/>
                <a:gd name="T44" fmla="*/ 53 w 176"/>
                <a:gd name="T45" fmla="*/ 6 h 177"/>
                <a:gd name="T46" fmla="*/ 69 w 176"/>
                <a:gd name="T47" fmla="*/ 2 h 177"/>
                <a:gd name="T48" fmla="*/ 88 w 176"/>
                <a:gd name="T49" fmla="*/ 0 h 177"/>
                <a:gd name="T50" fmla="*/ 105 w 176"/>
                <a:gd name="T51" fmla="*/ 2 h 177"/>
                <a:gd name="T52" fmla="*/ 123 w 176"/>
                <a:gd name="T53" fmla="*/ 6 h 177"/>
                <a:gd name="T54" fmla="*/ 136 w 176"/>
                <a:gd name="T55" fmla="*/ 16 h 177"/>
                <a:gd name="T56" fmla="*/ 149 w 176"/>
                <a:gd name="T57" fmla="*/ 25 h 177"/>
                <a:gd name="T58" fmla="*/ 161 w 176"/>
                <a:gd name="T59" fmla="*/ 39 h 177"/>
                <a:gd name="T60" fmla="*/ 169 w 176"/>
                <a:gd name="T61" fmla="*/ 54 h 177"/>
                <a:gd name="T62" fmla="*/ 174 w 176"/>
                <a:gd name="T63" fmla="*/ 69 h 177"/>
                <a:gd name="T64" fmla="*/ 176 w 176"/>
                <a:gd name="T65" fmla="*/ 8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177">
                  <a:moveTo>
                    <a:pt x="176" y="89"/>
                  </a:moveTo>
                  <a:lnTo>
                    <a:pt x="174" y="106"/>
                  </a:lnTo>
                  <a:lnTo>
                    <a:pt x="169" y="123"/>
                  </a:lnTo>
                  <a:lnTo>
                    <a:pt x="161" y="137"/>
                  </a:lnTo>
                  <a:lnTo>
                    <a:pt x="149" y="150"/>
                  </a:lnTo>
                  <a:lnTo>
                    <a:pt x="136" y="161"/>
                  </a:lnTo>
                  <a:lnTo>
                    <a:pt x="123" y="169"/>
                  </a:lnTo>
                  <a:lnTo>
                    <a:pt x="105" y="175"/>
                  </a:lnTo>
                  <a:lnTo>
                    <a:pt x="88" y="177"/>
                  </a:lnTo>
                  <a:lnTo>
                    <a:pt x="69" y="175"/>
                  </a:lnTo>
                  <a:lnTo>
                    <a:pt x="53" y="169"/>
                  </a:lnTo>
                  <a:lnTo>
                    <a:pt x="38" y="161"/>
                  </a:lnTo>
                  <a:lnTo>
                    <a:pt x="25" y="150"/>
                  </a:lnTo>
                  <a:lnTo>
                    <a:pt x="15" y="137"/>
                  </a:lnTo>
                  <a:lnTo>
                    <a:pt x="5" y="123"/>
                  </a:lnTo>
                  <a:lnTo>
                    <a:pt x="2" y="106"/>
                  </a:lnTo>
                  <a:lnTo>
                    <a:pt x="0" y="89"/>
                  </a:lnTo>
                  <a:lnTo>
                    <a:pt x="2" y="69"/>
                  </a:lnTo>
                  <a:lnTo>
                    <a:pt x="5" y="54"/>
                  </a:lnTo>
                  <a:lnTo>
                    <a:pt x="15" y="39"/>
                  </a:lnTo>
                  <a:lnTo>
                    <a:pt x="25" y="25"/>
                  </a:lnTo>
                  <a:lnTo>
                    <a:pt x="38" y="16"/>
                  </a:lnTo>
                  <a:lnTo>
                    <a:pt x="53" y="6"/>
                  </a:lnTo>
                  <a:lnTo>
                    <a:pt x="69" y="2"/>
                  </a:lnTo>
                  <a:lnTo>
                    <a:pt x="88" y="0"/>
                  </a:lnTo>
                  <a:lnTo>
                    <a:pt x="105" y="2"/>
                  </a:lnTo>
                  <a:lnTo>
                    <a:pt x="123" y="6"/>
                  </a:lnTo>
                  <a:lnTo>
                    <a:pt x="136" y="16"/>
                  </a:lnTo>
                  <a:lnTo>
                    <a:pt x="149" y="25"/>
                  </a:lnTo>
                  <a:lnTo>
                    <a:pt x="161" y="39"/>
                  </a:lnTo>
                  <a:lnTo>
                    <a:pt x="169" y="54"/>
                  </a:lnTo>
                  <a:lnTo>
                    <a:pt x="174" y="69"/>
                  </a:lnTo>
                  <a:lnTo>
                    <a:pt x="176" y="89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83" name="Freeform 233"/>
            <p:cNvSpPr>
              <a:spLocks/>
            </p:cNvSpPr>
            <p:nvPr/>
          </p:nvSpPr>
          <p:spPr bwMode="auto">
            <a:xfrm>
              <a:off x="8108950" y="1677988"/>
              <a:ext cx="141288" cy="139700"/>
            </a:xfrm>
            <a:custGeom>
              <a:avLst/>
              <a:gdLst>
                <a:gd name="T0" fmla="*/ 176 w 176"/>
                <a:gd name="T1" fmla="*/ 89 h 177"/>
                <a:gd name="T2" fmla="*/ 174 w 176"/>
                <a:gd name="T3" fmla="*/ 106 h 177"/>
                <a:gd name="T4" fmla="*/ 169 w 176"/>
                <a:gd name="T5" fmla="*/ 123 h 177"/>
                <a:gd name="T6" fmla="*/ 161 w 176"/>
                <a:gd name="T7" fmla="*/ 137 h 177"/>
                <a:gd name="T8" fmla="*/ 149 w 176"/>
                <a:gd name="T9" fmla="*/ 150 h 177"/>
                <a:gd name="T10" fmla="*/ 136 w 176"/>
                <a:gd name="T11" fmla="*/ 161 h 177"/>
                <a:gd name="T12" fmla="*/ 123 w 176"/>
                <a:gd name="T13" fmla="*/ 169 h 177"/>
                <a:gd name="T14" fmla="*/ 105 w 176"/>
                <a:gd name="T15" fmla="*/ 175 h 177"/>
                <a:gd name="T16" fmla="*/ 88 w 176"/>
                <a:gd name="T17" fmla="*/ 177 h 177"/>
                <a:gd name="T18" fmla="*/ 69 w 176"/>
                <a:gd name="T19" fmla="*/ 175 h 177"/>
                <a:gd name="T20" fmla="*/ 53 w 176"/>
                <a:gd name="T21" fmla="*/ 169 h 177"/>
                <a:gd name="T22" fmla="*/ 38 w 176"/>
                <a:gd name="T23" fmla="*/ 161 h 177"/>
                <a:gd name="T24" fmla="*/ 25 w 176"/>
                <a:gd name="T25" fmla="*/ 150 h 177"/>
                <a:gd name="T26" fmla="*/ 15 w 176"/>
                <a:gd name="T27" fmla="*/ 137 h 177"/>
                <a:gd name="T28" fmla="*/ 5 w 176"/>
                <a:gd name="T29" fmla="*/ 123 h 177"/>
                <a:gd name="T30" fmla="*/ 2 w 176"/>
                <a:gd name="T31" fmla="*/ 106 h 177"/>
                <a:gd name="T32" fmla="*/ 0 w 176"/>
                <a:gd name="T33" fmla="*/ 89 h 177"/>
                <a:gd name="T34" fmla="*/ 2 w 176"/>
                <a:gd name="T35" fmla="*/ 69 h 177"/>
                <a:gd name="T36" fmla="*/ 5 w 176"/>
                <a:gd name="T37" fmla="*/ 54 h 177"/>
                <a:gd name="T38" fmla="*/ 15 w 176"/>
                <a:gd name="T39" fmla="*/ 39 h 177"/>
                <a:gd name="T40" fmla="*/ 25 w 176"/>
                <a:gd name="T41" fmla="*/ 25 h 177"/>
                <a:gd name="T42" fmla="*/ 38 w 176"/>
                <a:gd name="T43" fmla="*/ 16 h 177"/>
                <a:gd name="T44" fmla="*/ 53 w 176"/>
                <a:gd name="T45" fmla="*/ 6 h 177"/>
                <a:gd name="T46" fmla="*/ 69 w 176"/>
                <a:gd name="T47" fmla="*/ 2 h 177"/>
                <a:gd name="T48" fmla="*/ 88 w 176"/>
                <a:gd name="T49" fmla="*/ 0 h 177"/>
                <a:gd name="T50" fmla="*/ 105 w 176"/>
                <a:gd name="T51" fmla="*/ 2 h 177"/>
                <a:gd name="T52" fmla="*/ 123 w 176"/>
                <a:gd name="T53" fmla="*/ 6 h 177"/>
                <a:gd name="T54" fmla="*/ 136 w 176"/>
                <a:gd name="T55" fmla="*/ 16 h 177"/>
                <a:gd name="T56" fmla="*/ 149 w 176"/>
                <a:gd name="T57" fmla="*/ 25 h 177"/>
                <a:gd name="T58" fmla="*/ 161 w 176"/>
                <a:gd name="T59" fmla="*/ 39 h 177"/>
                <a:gd name="T60" fmla="*/ 169 w 176"/>
                <a:gd name="T61" fmla="*/ 54 h 177"/>
                <a:gd name="T62" fmla="*/ 174 w 176"/>
                <a:gd name="T63" fmla="*/ 69 h 177"/>
                <a:gd name="T64" fmla="*/ 176 w 176"/>
                <a:gd name="T65" fmla="*/ 8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177">
                  <a:moveTo>
                    <a:pt x="176" y="89"/>
                  </a:moveTo>
                  <a:lnTo>
                    <a:pt x="174" y="106"/>
                  </a:lnTo>
                  <a:lnTo>
                    <a:pt x="169" y="123"/>
                  </a:lnTo>
                  <a:lnTo>
                    <a:pt x="161" y="137"/>
                  </a:lnTo>
                  <a:lnTo>
                    <a:pt x="149" y="150"/>
                  </a:lnTo>
                  <a:lnTo>
                    <a:pt x="136" y="161"/>
                  </a:lnTo>
                  <a:lnTo>
                    <a:pt x="123" y="169"/>
                  </a:lnTo>
                  <a:lnTo>
                    <a:pt x="105" y="175"/>
                  </a:lnTo>
                  <a:lnTo>
                    <a:pt x="88" y="177"/>
                  </a:lnTo>
                  <a:lnTo>
                    <a:pt x="69" y="175"/>
                  </a:lnTo>
                  <a:lnTo>
                    <a:pt x="53" y="169"/>
                  </a:lnTo>
                  <a:lnTo>
                    <a:pt x="38" y="161"/>
                  </a:lnTo>
                  <a:lnTo>
                    <a:pt x="25" y="150"/>
                  </a:lnTo>
                  <a:lnTo>
                    <a:pt x="15" y="137"/>
                  </a:lnTo>
                  <a:lnTo>
                    <a:pt x="5" y="123"/>
                  </a:lnTo>
                  <a:lnTo>
                    <a:pt x="2" y="106"/>
                  </a:lnTo>
                  <a:lnTo>
                    <a:pt x="0" y="89"/>
                  </a:lnTo>
                  <a:lnTo>
                    <a:pt x="2" y="69"/>
                  </a:lnTo>
                  <a:lnTo>
                    <a:pt x="5" y="54"/>
                  </a:lnTo>
                  <a:lnTo>
                    <a:pt x="15" y="39"/>
                  </a:lnTo>
                  <a:lnTo>
                    <a:pt x="25" y="25"/>
                  </a:lnTo>
                  <a:lnTo>
                    <a:pt x="38" y="16"/>
                  </a:lnTo>
                  <a:lnTo>
                    <a:pt x="53" y="6"/>
                  </a:lnTo>
                  <a:lnTo>
                    <a:pt x="69" y="2"/>
                  </a:lnTo>
                  <a:lnTo>
                    <a:pt x="88" y="0"/>
                  </a:lnTo>
                  <a:lnTo>
                    <a:pt x="105" y="2"/>
                  </a:lnTo>
                  <a:lnTo>
                    <a:pt x="123" y="6"/>
                  </a:lnTo>
                  <a:lnTo>
                    <a:pt x="136" y="16"/>
                  </a:lnTo>
                  <a:lnTo>
                    <a:pt x="149" y="25"/>
                  </a:lnTo>
                  <a:lnTo>
                    <a:pt x="161" y="39"/>
                  </a:lnTo>
                  <a:lnTo>
                    <a:pt x="169" y="54"/>
                  </a:lnTo>
                  <a:lnTo>
                    <a:pt x="174" y="69"/>
                  </a:lnTo>
                  <a:lnTo>
                    <a:pt x="176" y="89"/>
                  </a:lnTo>
                </a:path>
              </a:pathLst>
            </a:custGeom>
            <a:noFill/>
            <a:ln w="57150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655" name="Retângulo de cantos arredondados 654"/>
          <p:cNvSpPr/>
          <p:nvPr/>
        </p:nvSpPr>
        <p:spPr>
          <a:xfrm rot="20620905">
            <a:off x="5180738" y="532665"/>
            <a:ext cx="4524523" cy="1573182"/>
          </a:xfrm>
          <a:prstGeom prst="round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rgbClr val="002060"/>
                </a:solidFill>
                <a:latin typeface="Arial Narrow" panose="020B0606020202030204" pitchFamily="34" charset="0"/>
              </a:rPr>
              <a:t>com relação às regiões, os estados do </a:t>
            </a:r>
            <a:r>
              <a:rPr lang="pt-BR" b="1" dirty="0">
                <a:solidFill>
                  <a:srgbClr val="002060"/>
                </a:solidFill>
                <a:latin typeface="Arial Narrow" panose="020B0606020202030204" pitchFamily="34" charset="0"/>
              </a:rPr>
              <a:t>NE</a:t>
            </a:r>
            <a:r>
              <a:rPr lang="pt-BR" dirty="0">
                <a:solidFill>
                  <a:srgbClr val="002060"/>
                </a:solidFill>
                <a:latin typeface="Arial Narrow" panose="020B0606020202030204" pitchFamily="34" charset="0"/>
              </a:rPr>
              <a:t> são </a:t>
            </a:r>
            <a:r>
              <a:rPr lang="pt-B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quase sempre </a:t>
            </a:r>
            <a:r>
              <a:rPr lang="pt-BR" dirty="0">
                <a:solidFill>
                  <a:srgbClr val="002060"/>
                </a:solidFill>
                <a:latin typeface="Arial Narrow" panose="020B0606020202030204" pitchFamily="34" charset="0"/>
              </a:rPr>
              <a:t>aqueles com as avaliações mais positivas, enquanto o </a:t>
            </a:r>
            <a:r>
              <a:rPr 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SE</a:t>
            </a:r>
            <a:r>
              <a:rPr lang="pt-B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é onde </a:t>
            </a:r>
            <a:r>
              <a:rPr lang="pt-BR" dirty="0">
                <a:solidFill>
                  <a:srgbClr val="002060"/>
                </a:solidFill>
                <a:latin typeface="Arial Narrow" panose="020B0606020202030204" pitchFamily="34" charset="0"/>
              </a:rPr>
              <a:t>as notas são as mais </a:t>
            </a:r>
            <a:r>
              <a:rPr lang="pt-BR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críticas</a:t>
            </a:r>
            <a:endParaRPr lang="pt-BR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81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65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49341" y="1448612"/>
            <a:ext cx="8490231" cy="870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a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região </a:t>
            </a:r>
            <a:r>
              <a:rPr lang="pt-BR" b="1" dirty="0">
                <a:solidFill>
                  <a:srgbClr val="002060"/>
                </a:solidFill>
                <a:latin typeface="Arial Narrow" pitchFamily="34" charset="0"/>
              </a:rPr>
              <a:t>Nordeste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, a exemplo de 2012, continua a se destacar com as maiores médias, enquanto a menor avaliação apurada desses quesitos se concentrou na região </a:t>
            </a:r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Sudeste</a:t>
            </a:r>
            <a:endParaRPr lang="pt-BR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9221" name="Grupo 9220"/>
          <p:cNvGrpSpPr/>
          <p:nvPr/>
        </p:nvGrpSpPr>
        <p:grpSpPr>
          <a:xfrm>
            <a:off x="1065213" y="3290422"/>
            <a:ext cx="8186645" cy="2510303"/>
            <a:chOff x="1065213" y="3290422"/>
            <a:chExt cx="8186645" cy="2510303"/>
          </a:xfrm>
        </p:grpSpPr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876425" y="3616089"/>
              <a:ext cx="6437313" cy="1829036"/>
            </a:xfrm>
            <a:custGeom>
              <a:avLst/>
              <a:gdLst>
                <a:gd name="T0" fmla="*/ 7542 w 8110"/>
                <a:gd name="T1" fmla="*/ 92 h 2959"/>
                <a:gd name="T2" fmla="*/ 8110 w 8110"/>
                <a:gd name="T3" fmla="*/ 92 h 2959"/>
                <a:gd name="T4" fmla="*/ 8110 w 8110"/>
                <a:gd name="T5" fmla="*/ 2959 h 2959"/>
                <a:gd name="T6" fmla="*/ 7542 w 8110"/>
                <a:gd name="T7" fmla="*/ 2959 h 2959"/>
                <a:gd name="T8" fmla="*/ 7542 w 8110"/>
                <a:gd name="T9" fmla="*/ 92 h 2959"/>
                <a:gd name="T10" fmla="*/ 5657 w 8110"/>
                <a:gd name="T11" fmla="*/ 0 h 2959"/>
                <a:gd name="T12" fmla="*/ 6225 w 8110"/>
                <a:gd name="T13" fmla="*/ 0 h 2959"/>
                <a:gd name="T14" fmla="*/ 6225 w 8110"/>
                <a:gd name="T15" fmla="*/ 2959 h 2959"/>
                <a:gd name="T16" fmla="*/ 5657 w 8110"/>
                <a:gd name="T17" fmla="*/ 2959 h 2959"/>
                <a:gd name="T18" fmla="*/ 5657 w 8110"/>
                <a:gd name="T19" fmla="*/ 0 h 2959"/>
                <a:gd name="T20" fmla="*/ 3771 w 8110"/>
                <a:gd name="T21" fmla="*/ 578 h 2959"/>
                <a:gd name="T22" fmla="*/ 4339 w 8110"/>
                <a:gd name="T23" fmla="*/ 578 h 2959"/>
                <a:gd name="T24" fmla="*/ 4339 w 8110"/>
                <a:gd name="T25" fmla="*/ 2959 h 2959"/>
                <a:gd name="T26" fmla="*/ 3771 w 8110"/>
                <a:gd name="T27" fmla="*/ 2959 h 2959"/>
                <a:gd name="T28" fmla="*/ 3771 w 8110"/>
                <a:gd name="T29" fmla="*/ 578 h 2959"/>
                <a:gd name="T30" fmla="*/ 1885 w 8110"/>
                <a:gd name="T31" fmla="*/ 359 h 2959"/>
                <a:gd name="T32" fmla="*/ 2456 w 8110"/>
                <a:gd name="T33" fmla="*/ 359 h 2959"/>
                <a:gd name="T34" fmla="*/ 2456 w 8110"/>
                <a:gd name="T35" fmla="*/ 2959 h 2959"/>
                <a:gd name="T36" fmla="*/ 1885 w 8110"/>
                <a:gd name="T37" fmla="*/ 2959 h 2959"/>
                <a:gd name="T38" fmla="*/ 1885 w 8110"/>
                <a:gd name="T39" fmla="*/ 359 h 2959"/>
                <a:gd name="T40" fmla="*/ 0 w 8110"/>
                <a:gd name="T41" fmla="*/ 738 h 2959"/>
                <a:gd name="T42" fmla="*/ 570 w 8110"/>
                <a:gd name="T43" fmla="*/ 738 h 2959"/>
                <a:gd name="T44" fmla="*/ 570 w 8110"/>
                <a:gd name="T45" fmla="*/ 2959 h 2959"/>
                <a:gd name="T46" fmla="*/ 0 w 8110"/>
                <a:gd name="T47" fmla="*/ 2959 h 2959"/>
                <a:gd name="T48" fmla="*/ 0 w 8110"/>
                <a:gd name="T49" fmla="*/ 738 h 2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10" h="2959">
                  <a:moveTo>
                    <a:pt x="7542" y="92"/>
                  </a:moveTo>
                  <a:lnTo>
                    <a:pt x="8110" y="92"/>
                  </a:lnTo>
                  <a:lnTo>
                    <a:pt x="8110" y="2959"/>
                  </a:lnTo>
                  <a:lnTo>
                    <a:pt x="7542" y="2959"/>
                  </a:lnTo>
                  <a:lnTo>
                    <a:pt x="7542" y="92"/>
                  </a:lnTo>
                  <a:close/>
                  <a:moveTo>
                    <a:pt x="5657" y="0"/>
                  </a:moveTo>
                  <a:lnTo>
                    <a:pt x="6225" y="0"/>
                  </a:lnTo>
                  <a:lnTo>
                    <a:pt x="6225" y="2959"/>
                  </a:lnTo>
                  <a:lnTo>
                    <a:pt x="5657" y="2959"/>
                  </a:lnTo>
                  <a:lnTo>
                    <a:pt x="5657" y="0"/>
                  </a:lnTo>
                  <a:close/>
                  <a:moveTo>
                    <a:pt x="3771" y="578"/>
                  </a:moveTo>
                  <a:lnTo>
                    <a:pt x="4339" y="578"/>
                  </a:lnTo>
                  <a:lnTo>
                    <a:pt x="4339" y="2959"/>
                  </a:lnTo>
                  <a:lnTo>
                    <a:pt x="3771" y="2959"/>
                  </a:lnTo>
                  <a:lnTo>
                    <a:pt x="3771" y="578"/>
                  </a:lnTo>
                  <a:close/>
                  <a:moveTo>
                    <a:pt x="1885" y="359"/>
                  </a:moveTo>
                  <a:lnTo>
                    <a:pt x="2456" y="359"/>
                  </a:lnTo>
                  <a:lnTo>
                    <a:pt x="2456" y="2959"/>
                  </a:lnTo>
                  <a:lnTo>
                    <a:pt x="1885" y="2959"/>
                  </a:lnTo>
                  <a:lnTo>
                    <a:pt x="1885" y="359"/>
                  </a:lnTo>
                  <a:close/>
                  <a:moveTo>
                    <a:pt x="0" y="738"/>
                  </a:moveTo>
                  <a:lnTo>
                    <a:pt x="570" y="738"/>
                  </a:lnTo>
                  <a:lnTo>
                    <a:pt x="570" y="2959"/>
                  </a:lnTo>
                  <a:lnTo>
                    <a:pt x="0" y="2959"/>
                  </a:lnTo>
                  <a:lnTo>
                    <a:pt x="0" y="738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296988" y="3654425"/>
              <a:ext cx="6437313" cy="1790700"/>
            </a:xfrm>
            <a:custGeom>
              <a:avLst/>
              <a:gdLst>
                <a:gd name="T0" fmla="*/ 7542 w 8111"/>
                <a:gd name="T1" fmla="*/ 343 h 2897"/>
                <a:gd name="T2" fmla="*/ 8111 w 8111"/>
                <a:gd name="T3" fmla="*/ 343 h 2897"/>
                <a:gd name="T4" fmla="*/ 8111 w 8111"/>
                <a:gd name="T5" fmla="*/ 2897 h 2897"/>
                <a:gd name="T6" fmla="*/ 7542 w 8111"/>
                <a:gd name="T7" fmla="*/ 2897 h 2897"/>
                <a:gd name="T8" fmla="*/ 7542 w 8111"/>
                <a:gd name="T9" fmla="*/ 343 h 2897"/>
                <a:gd name="T10" fmla="*/ 5657 w 8111"/>
                <a:gd name="T11" fmla="*/ 0 h 2897"/>
                <a:gd name="T12" fmla="*/ 6227 w 8111"/>
                <a:gd name="T13" fmla="*/ 0 h 2897"/>
                <a:gd name="T14" fmla="*/ 6227 w 8111"/>
                <a:gd name="T15" fmla="*/ 2897 h 2897"/>
                <a:gd name="T16" fmla="*/ 5657 w 8111"/>
                <a:gd name="T17" fmla="*/ 2897 h 2897"/>
                <a:gd name="T18" fmla="*/ 5657 w 8111"/>
                <a:gd name="T19" fmla="*/ 0 h 2897"/>
                <a:gd name="T20" fmla="*/ 3771 w 8111"/>
                <a:gd name="T21" fmla="*/ 658 h 2897"/>
                <a:gd name="T22" fmla="*/ 4342 w 8111"/>
                <a:gd name="T23" fmla="*/ 658 h 2897"/>
                <a:gd name="T24" fmla="*/ 4342 w 8111"/>
                <a:gd name="T25" fmla="*/ 2897 h 2897"/>
                <a:gd name="T26" fmla="*/ 3771 w 8111"/>
                <a:gd name="T27" fmla="*/ 2897 h 2897"/>
                <a:gd name="T28" fmla="*/ 3771 w 8111"/>
                <a:gd name="T29" fmla="*/ 658 h 2897"/>
                <a:gd name="T30" fmla="*/ 1886 w 8111"/>
                <a:gd name="T31" fmla="*/ 194 h 2897"/>
                <a:gd name="T32" fmla="*/ 2456 w 8111"/>
                <a:gd name="T33" fmla="*/ 194 h 2897"/>
                <a:gd name="T34" fmla="*/ 2456 w 8111"/>
                <a:gd name="T35" fmla="*/ 2897 h 2897"/>
                <a:gd name="T36" fmla="*/ 1886 w 8111"/>
                <a:gd name="T37" fmla="*/ 2897 h 2897"/>
                <a:gd name="T38" fmla="*/ 1886 w 8111"/>
                <a:gd name="T39" fmla="*/ 194 h 2897"/>
                <a:gd name="T40" fmla="*/ 0 w 8111"/>
                <a:gd name="T41" fmla="*/ 564 h 2897"/>
                <a:gd name="T42" fmla="*/ 571 w 8111"/>
                <a:gd name="T43" fmla="*/ 564 h 2897"/>
                <a:gd name="T44" fmla="*/ 571 w 8111"/>
                <a:gd name="T45" fmla="*/ 2897 h 2897"/>
                <a:gd name="T46" fmla="*/ 0 w 8111"/>
                <a:gd name="T47" fmla="*/ 2897 h 2897"/>
                <a:gd name="T48" fmla="*/ 0 w 8111"/>
                <a:gd name="T49" fmla="*/ 564 h 2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11" h="2897">
                  <a:moveTo>
                    <a:pt x="7542" y="343"/>
                  </a:moveTo>
                  <a:lnTo>
                    <a:pt x="8111" y="343"/>
                  </a:lnTo>
                  <a:lnTo>
                    <a:pt x="8111" y="2897"/>
                  </a:lnTo>
                  <a:lnTo>
                    <a:pt x="7542" y="2897"/>
                  </a:lnTo>
                  <a:lnTo>
                    <a:pt x="7542" y="343"/>
                  </a:lnTo>
                  <a:close/>
                  <a:moveTo>
                    <a:pt x="5657" y="0"/>
                  </a:moveTo>
                  <a:lnTo>
                    <a:pt x="6227" y="0"/>
                  </a:lnTo>
                  <a:lnTo>
                    <a:pt x="6227" y="2897"/>
                  </a:lnTo>
                  <a:lnTo>
                    <a:pt x="5657" y="2897"/>
                  </a:lnTo>
                  <a:lnTo>
                    <a:pt x="5657" y="0"/>
                  </a:lnTo>
                  <a:close/>
                  <a:moveTo>
                    <a:pt x="3771" y="658"/>
                  </a:moveTo>
                  <a:lnTo>
                    <a:pt x="4342" y="658"/>
                  </a:lnTo>
                  <a:lnTo>
                    <a:pt x="4342" y="2897"/>
                  </a:lnTo>
                  <a:lnTo>
                    <a:pt x="3771" y="2897"/>
                  </a:lnTo>
                  <a:lnTo>
                    <a:pt x="3771" y="658"/>
                  </a:lnTo>
                  <a:close/>
                  <a:moveTo>
                    <a:pt x="1886" y="194"/>
                  </a:moveTo>
                  <a:lnTo>
                    <a:pt x="2456" y="194"/>
                  </a:lnTo>
                  <a:lnTo>
                    <a:pt x="2456" y="2897"/>
                  </a:lnTo>
                  <a:lnTo>
                    <a:pt x="1886" y="2897"/>
                  </a:lnTo>
                  <a:lnTo>
                    <a:pt x="1886" y="194"/>
                  </a:lnTo>
                  <a:close/>
                  <a:moveTo>
                    <a:pt x="0" y="564"/>
                  </a:moveTo>
                  <a:lnTo>
                    <a:pt x="571" y="564"/>
                  </a:lnTo>
                  <a:lnTo>
                    <a:pt x="571" y="2897"/>
                  </a:lnTo>
                  <a:lnTo>
                    <a:pt x="0" y="2897"/>
                  </a:lnTo>
                  <a:lnTo>
                    <a:pt x="0" y="564"/>
                  </a:lnTo>
                  <a:close/>
                </a:path>
              </a:pathLst>
            </a:custGeom>
            <a:solidFill>
              <a:srgbClr val="403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065213" y="5469246"/>
              <a:ext cx="7481888" cy="7937"/>
            </a:xfrm>
            <a:prstGeom prst="rect">
              <a:avLst/>
            </a:prstGeom>
            <a:solidFill>
              <a:srgbClr val="868686"/>
            </a:solidFill>
            <a:ln w="38100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931790" y="3334563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6,7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6434777" y="3290422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6,9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4953000" y="3680969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5,5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443927" y="3559349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6,1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933267" y="3820030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5,2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7353940" y="3583801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5,9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856927" y="3338047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6,7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373563" y="3793682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5,2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864490" y="3478386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6,3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1353829" y="3731130"/>
              <a:ext cx="2324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itchFamily="34" charset="0"/>
                  <a:cs typeface="Arial" pitchFamily="34" charset="0"/>
                </a:rPr>
                <a:t>5,4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7745413" y="5557838"/>
              <a:ext cx="174625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smtClean="0">
                  <a:ln>
                    <a:noFill/>
                  </a:ln>
                  <a:solidFill>
                    <a:srgbClr val="403152"/>
                  </a:solidFill>
                  <a:effectLst/>
                  <a:latin typeface="Arial Narrow" pitchFamily="34" charset="0"/>
                  <a:cs typeface="Arial" pitchFamily="34" charset="0"/>
                </a:rPr>
                <a:t>N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6200775" y="5557838"/>
              <a:ext cx="27305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smtClean="0">
                  <a:ln>
                    <a:noFill/>
                  </a:ln>
                  <a:solidFill>
                    <a:srgbClr val="403152"/>
                  </a:solidFill>
                  <a:effectLst/>
                  <a:latin typeface="Arial Narrow" pitchFamily="34" charset="0"/>
                  <a:cs typeface="Arial" pitchFamily="34" charset="0"/>
                </a:rPr>
                <a:t>NE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4695825" y="5557838"/>
              <a:ext cx="288925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smtClean="0">
                  <a:ln>
                    <a:noFill/>
                  </a:ln>
                  <a:solidFill>
                    <a:srgbClr val="403152"/>
                  </a:solidFill>
                  <a:effectLst/>
                  <a:latin typeface="Arial Narrow" pitchFamily="34" charset="0"/>
                  <a:cs typeface="Arial" pitchFamily="34" charset="0"/>
                </a:rPr>
                <a:t>CO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260725" y="5557838"/>
              <a:ext cx="168275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smtClean="0">
                  <a:ln>
                    <a:noFill/>
                  </a:ln>
                  <a:solidFill>
                    <a:srgbClr val="403152"/>
                  </a:solidFill>
                  <a:effectLst/>
                  <a:latin typeface="Arial Narrow" pitchFamily="34" charset="0"/>
                  <a:cs typeface="Arial" pitchFamily="34" charset="0"/>
                </a:rPr>
                <a:t>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1714500" y="5557838"/>
              <a:ext cx="265113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rgbClr val="403152"/>
                  </a:solidFill>
                  <a:effectLst/>
                  <a:latin typeface="Arial Narrow" pitchFamily="34" charset="0"/>
                  <a:cs typeface="Arial" pitchFamily="34" charset="0"/>
                </a:rPr>
                <a:t>SE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8545580" y="3724606"/>
              <a:ext cx="167944" cy="105415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600">
                <a:solidFill>
                  <a:srgbClr val="002060"/>
                </a:solidFill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8835077" y="3665538"/>
              <a:ext cx="4167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2013</a:t>
              </a:r>
              <a:endParaRPr kumimoji="0" lang="pt-BR" altLang="pt-BR" sz="16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216" name="Rectangle 29"/>
            <p:cNvSpPr>
              <a:spLocks noChangeArrowheads="1"/>
            </p:cNvSpPr>
            <p:nvPr/>
          </p:nvSpPr>
          <p:spPr bwMode="auto">
            <a:xfrm>
              <a:off x="8545580" y="3944937"/>
              <a:ext cx="167944" cy="116329"/>
            </a:xfrm>
            <a:prstGeom prst="rect">
              <a:avLst/>
            </a:prstGeom>
            <a:solidFill>
              <a:srgbClr val="4031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600">
                <a:solidFill>
                  <a:srgbClr val="002060"/>
                </a:solidFill>
              </a:endParaRPr>
            </a:p>
          </p:txBody>
        </p:sp>
        <p:sp>
          <p:nvSpPr>
            <p:cNvPr id="9217" name="Rectangle 30"/>
            <p:cNvSpPr>
              <a:spLocks noChangeArrowheads="1"/>
            </p:cNvSpPr>
            <p:nvPr/>
          </p:nvSpPr>
          <p:spPr bwMode="auto">
            <a:xfrm>
              <a:off x="8835077" y="3895725"/>
              <a:ext cx="4167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2012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39" name="Retângulo 38"/>
          <p:cNvSpPr/>
          <p:nvPr/>
        </p:nvSpPr>
        <p:spPr>
          <a:xfrm>
            <a:off x="2610562" y="3413532"/>
            <a:ext cx="1300326" cy="203095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/>
          <p:cNvSpPr/>
          <p:nvPr/>
        </p:nvSpPr>
        <p:spPr>
          <a:xfrm>
            <a:off x="4100254" y="3601496"/>
            <a:ext cx="1300326" cy="18429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" name="Retângulo 41"/>
          <p:cNvSpPr/>
          <p:nvPr/>
        </p:nvSpPr>
        <p:spPr>
          <a:xfrm>
            <a:off x="5646193" y="3290422"/>
            <a:ext cx="1300326" cy="215343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3" name="Retângulo 42"/>
          <p:cNvSpPr/>
          <p:nvPr/>
        </p:nvSpPr>
        <p:spPr>
          <a:xfrm>
            <a:off x="7181706" y="3290422"/>
            <a:ext cx="1300326" cy="214611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78748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1" animBg="1"/>
      <p:bldP spid="41" grpId="0" animBg="1"/>
      <p:bldP spid="42" grpId="0" animBg="1"/>
      <p:bldP spid="4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6" t="3391" r="3497" b="4754"/>
          <a:stretch/>
        </p:blipFill>
        <p:spPr bwMode="auto">
          <a:xfrm>
            <a:off x="965120" y="2802683"/>
            <a:ext cx="7525671" cy="262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comentários*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04716" y="1448612"/>
            <a:ext cx="9389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a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região </a:t>
            </a:r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NE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a exemplo de 2012, continua a se destacar com as maiores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probabilidades de recomendação do SEBRAE,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enquanto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as menores probabilidades apuradas desse quesito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se </a:t>
            </a:r>
            <a:r>
              <a:rPr lang="pt-BR" dirty="0" smtClean="0">
                <a:solidFill>
                  <a:srgbClr val="002060"/>
                </a:solidFill>
                <a:latin typeface="Arial Narrow" pitchFamily="34" charset="0"/>
              </a:rPr>
              <a:t>concentram </a:t>
            </a:r>
            <a:r>
              <a:rPr lang="pt-BR" dirty="0">
                <a:solidFill>
                  <a:srgbClr val="002060"/>
                </a:solidFill>
                <a:latin typeface="Arial Narrow" pitchFamily="34" charset="0"/>
              </a:rPr>
              <a:t>na região </a:t>
            </a:r>
            <a:r>
              <a:rPr lang="pt-BR" b="1" dirty="0" smtClean="0">
                <a:solidFill>
                  <a:srgbClr val="002060"/>
                </a:solidFill>
                <a:latin typeface="Arial Narrow" pitchFamily="34" charset="0"/>
              </a:rPr>
              <a:t>SE</a:t>
            </a:r>
            <a:endParaRPr lang="pt-BR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2" name="Grupo 9220"/>
          <p:cNvGrpSpPr/>
          <p:nvPr/>
        </p:nvGrpSpPr>
        <p:grpSpPr>
          <a:xfrm>
            <a:off x="1065213" y="3895725"/>
            <a:ext cx="8186645" cy="1905000"/>
            <a:chOff x="1065213" y="3895725"/>
            <a:chExt cx="8186645" cy="1905000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065213" y="5469246"/>
              <a:ext cx="7481888" cy="7937"/>
            </a:xfrm>
            <a:prstGeom prst="rect">
              <a:avLst/>
            </a:prstGeom>
            <a:solidFill>
              <a:srgbClr val="868686"/>
            </a:solidFill>
            <a:ln w="38100">
              <a:solidFill>
                <a:srgbClr val="86868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7745413" y="5557838"/>
              <a:ext cx="174625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smtClean="0">
                  <a:ln>
                    <a:noFill/>
                  </a:ln>
                  <a:solidFill>
                    <a:srgbClr val="403152"/>
                  </a:solidFill>
                  <a:effectLst/>
                  <a:latin typeface="Arial Narrow" pitchFamily="34" charset="0"/>
                  <a:cs typeface="Arial" pitchFamily="34" charset="0"/>
                </a:rPr>
                <a:t>N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6200775" y="5557838"/>
              <a:ext cx="273050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smtClean="0">
                  <a:ln>
                    <a:noFill/>
                  </a:ln>
                  <a:solidFill>
                    <a:srgbClr val="403152"/>
                  </a:solidFill>
                  <a:effectLst/>
                  <a:latin typeface="Arial Narrow" pitchFamily="34" charset="0"/>
                  <a:cs typeface="Arial" pitchFamily="34" charset="0"/>
                </a:rPr>
                <a:t>NE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4695825" y="5557838"/>
              <a:ext cx="288925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smtClean="0">
                  <a:ln>
                    <a:noFill/>
                  </a:ln>
                  <a:solidFill>
                    <a:srgbClr val="403152"/>
                  </a:solidFill>
                  <a:effectLst/>
                  <a:latin typeface="Arial Narrow" pitchFamily="34" charset="0"/>
                  <a:cs typeface="Arial" pitchFamily="34" charset="0"/>
                </a:rPr>
                <a:t>CO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260725" y="5557838"/>
              <a:ext cx="168275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smtClean="0">
                  <a:ln>
                    <a:noFill/>
                  </a:ln>
                  <a:solidFill>
                    <a:srgbClr val="403152"/>
                  </a:solidFill>
                  <a:effectLst/>
                  <a:latin typeface="Arial Narrow" pitchFamily="34" charset="0"/>
                  <a:cs typeface="Arial" pitchFamily="34" charset="0"/>
                </a:rPr>
                <a:t>S</a:t>
              </a:r>
              <a:endPara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1714500" y="5557838"/>
              <a:ext cx="265113" cy="24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400" b="1" i="0" u="none" strike="noStrike" cap="none" normalizeH="0" baseline="0" dirty="0" smtClean="0">
                  <a:ln>
                    <a:noFill/>
                  </a:ln>
                  <a:solidFill>
                    <a:srgbClr val="403152"/>
                  </a:solidFill>
                  <a:effectLst/>
                  <a:latin typeface="Arial Narrow" pitchFamily="34" charset="0"/>
                  <a:cs typeface="Arial" pitchFamily="34" charset="0"/>
                </a:rPr>
                <a:t>SE</a:t>
              </a:r>
              <a:endParaRPr kumimoji="0" lang="pt-BR" alt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8545580" y="4192458"/>
              <a:ext cx="167944" cy="105415"/>
            </a:xfrm>
            <a:prstGeom prst="rect">
              <a:avLst/>
            </a:pr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600">
                <a:solidFill>
                  <a:srgbClr val="002060"/>
                </a:solidFill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8835077" y="4133390"/>
              <a:ext cx="4167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2013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216" name="Rectangle 29"/>
            <p:cNvSpPr>
              <a:spLocks noChangeArrowheads="1"/>
            </p:cNvSpPr>
            <p:nvPr/>
          </p:nvSpPr>
          <p:spPr bwMode="auto">
            <a:xfrm>
              <a:off x="8545580" y="3944937"/>
              <a:ext cx="167944" cy="116329"/>
            </a:xfrm>
            <a:prstGeom prst="rect">
              <a:avLst/>
            </a:prstGeom>
            <a:solidFill>
              <a:srgbClr val="40315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sz="1600">
                <a:solidFill>
                  <a:srgbClr val="002060"/>
                </a:solidFill>
              </a:endParaRPr>
            </a:p>
          </p:txBody>
        </p:sp>
        <p:sp>
          <p:nvSpPr>
            <p:cNvPr id="9217" name="Rectangle 30"/>
            <p:cNvSpPr>
              <a:spLocks noChangeArrowheads="1"/>
            </p:cNvSpPr>
            <p:nvPr/>
          </p:nvSpPr>
          <p:spPr bwMode="auto">
            <a:xfrm>
              <a:off x="8835077" y="3895725"/>
              <a:ext cx="4167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2012</a:t>
              </a:r>
              <a:endParaRPr kumimoji="0" lang="pt-BR" altLang="pt-BR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34" name="Retângulo 33"/>
          <p:cNvSpPr/>
          <p:nvPr/>
        </p:nvSpPr>
        <p:spPr>
          <a:xfrm>
            <a:off x="2375352" y="2957652"/>
            <a:ext cx="1427633" cy="24611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4126470" y="2961862"/>
            <a:ext cx="1427633" cy="24611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5554103" y="2747812"/>
            <a:ext cx="1427633" cy="26710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7022214" y="2957652"/>
            <a:ext cx="1427633" cy="24654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8" name="Espaço Reservado para Conteúdo 4"/>
          <p:cNvSpPr txBox="1">
            <a:spLocks/>
          </p:cNvSpPr>
          <p:nvPr/>
        </p:nvSpPr>
        <p:spPr>
          <a:xfrm>
            <a:off x="1173707" y="2419307"/>
            <a:ext cx="7765578" cy="294565"/>
          </a:xfrm>
          <a:prstGeom prst="rect">
            <a:avLst/>
          </a:prstGeom>
          <a:ln>
            <a:noFill/>
            <a:prstDash val="dashDot"/>
          </a:ln>
        </p:spPr>
        <p:txBody>
          <a:bodyPr anchor="b"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Narrow" pitchFamily="34" charset="0"/>
                <a:ea typeface="ＭＳ Ｐゴシック" charset="0"/>
                <a:cs typeface="Arial Narrow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400" b="1" dirty="0" smtClean="0">
                <a:solidFill>
                  <a:schemeClr val="tx2">
                    <a:lumMod val="50000"/>
                  </a:schemeClr>
                </a:solidFill>
              </a:rPr>
              <a:t>P7. Qual a probabilidade de recomendar o  prêmio Sebrae Mulher de Negócios para outras pessoas? </a:t>
            </a:r>
            <a:endParaRPr lang="pt-BR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5" name="Grupo 39"/>
          <p:cNvGrpSpPr/>
          <p:nvPr/>
        </p:nvGrpSpPr>
        <p:grpSpPr>
          <a:xfrm>
            <a:off x="7485958" y="6245856"/>
            <a:ext cx="1800200" cy="567520"/>
            <a:chOff x="395536" y="548680"/>
            <a:chExt cx="1800200" cy="567520"/>
          </a:xfrm>
        </p:grpSpPr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48680"/>
              <a:ext cx="435099" cy="567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Retângulo 44"/>
            <p:cNvSpPr/>
            <p:nvPr/>
          </p:nvSpPr>
          <p:spPr>
            <a:xfrm>
              <a:off x="830635" y="548680"/>
              <a:ext cx="1365101" cy="5675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dirty="0" smtClean="0">
                  <a:solidFill>
                    <a:srgbClr val="002060"/>
                  </a:solidFill>
                </a:rPr>
                <a:t>Clique no *  para ver as informações</a:t>
              </a:r>
              <a:endParaRPr lang="pt-BR" sz="1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87484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 animBg="1"/>
      <p:bldP spid="36" grpId="0" animBg="1"/>
      <p:bldP spid="37" grpId="0" animBg="1"/>
      <p:bldP spid="38" grpId="0"/>
      <p:bldP spid="38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9721850" cy="6858000"/>
          </a:xfrm>
          <a:prstGeom prst="rect">
            <a:avLst/>
          </a:prstGeom>
          <a:solidFill>
            <a:schemeClr val="bg1"/>
          </a:solidFill>
          <a:ln w="152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luxograma: Fita perfurada 2"/>
          <p:cNvSpPr/>
          <p:nvPr/>
        </p:nvSpPr>
        <p:spPr>
          <a:xfrm>
            <a:off x="820380" y="1219303"/>
            <a:ext cx="8619490" cy="3255645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709" y="1767005"/>
            <a:ext cx="2220595" cy="279844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Picture 2" descr="http://promoview.com.br/wp-content/uploads/2009/07/logo-sebra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255" y="5534279"/>
            <a:ext cx="2057400" cy="1137920"/>
          </a:xfrm>
          <a:prstGeom prst="rect">
            <a:avLst/>
          </a:prstGeom>
          <a:noFill/>
          <a:extLst/>
        </p:spPr>
      </p:pic>
      <p:sp>
        <p:nvSpPr>
          <p:cNvPr id="9" name="CaixaDeTexto 8"/>
          <p:cNvSpPr txBox="1"/>
          <p:nvPr/>
        </p:nvSpPr>
        <p:spPr>
          <a:xfrm>
            <a:off x="3905989" y="1876189"/>
            <a:ext cx="547260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Unidade de Gestão Estratégica</a:t>
            </a:r>
          </a:p>
          <a:p>
            <a:r>
              <a:rPr lang="pt-BR" sz="24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SEBRAE Nacional</a:t>
            </a:r>
          </a:p>
          <a:p>
            <a:endParaRPr lang="pt-BR" sz="2000" b="1" dirty="0" smtClean="0">
              <a:solidFill>
                <a:prstClr val="white"/>
              </a:solidFill>
              <a:latin typeface="Arial Narrow" panose="020B0606020202030204" pitchFamily="34" charset="0"/>
            </a:endParaRPr>
          </a:p>
          <a:p>
            <a:r>
              <a:rPr lang="pt-BR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Coordenação da pesquisa</a:t>
            </a:r>
          </a:p>
          <a:p>
            <a:r>
              <a:rPr lang="pt-BR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Dênis Pedro Nunes</a:t>
            </a:r>
          </a:p>
          <a:p>
            <a:r>
              <a:rPr lang="pt-BR" sz="2000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(61) 3348-7180</a:t>
            </a:r>
          </a:p>
          <a:p>
            <a:pPr algn="ctr"/>
            <a:endParaRPr lang="pt-BR" sz="20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7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025868" y="2348880"/>
            <a:ext cx="2088232" cy="3312368"/>
            <a:chOff x="105" y="1364"/>
            <a:chExt cx="1454" cy="234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3" y="1372"/>
              <a:ext cx="1438" cy="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13" y="1372"/>
              <a:ext cx="1438" cy="2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3" y="1583"/>
              <a:ext cx="528" cy="21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633" y="1583"/>
              <a:ext cx="918" cy="18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92" y="1600"/>
              <a:ext cx="260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AC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015" y="1600"/>
              <a:ext cx="77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1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292" y="1811"/>
              <a:ext cx="244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AL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018" y="1811"/>
              <a:ext cx="77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8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276" y="2022"/>
              <a:ext cx="26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AM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019" y="2022"/>
              <a:ext cx="77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2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292" y="2233"/>
              <a:ext cx="25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AP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1019" y="2233"/>
              <a:ext cx="77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3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292" y="2445"/>
              <a:ext cx="260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BA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998" y="2445"/>
              <a:ext cx="154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26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20"/>
            <p:cNvSpPr>
              <a:spLocks noChangeArrowheads="1"/>
            </p:cNvSpPr>
            <p:nvPr/>
          </p:nvSpPr>
          <p:spPr bwMode="auto">
            <a:xfrm>
              <a:off x="292" y="2656"/>
              <a:ext cx="25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CE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/>
          </p:nvSpPr>
          <p:spPr bwMode="auto">
            <a:xfrm>
              <a:off x="998" y="2656"/>
              <a:ext cx="154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18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292" y="2867"/>
              <a:ext cx="244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DF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998" y="2867"/>
              <a:ext cx="154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16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4"/>
            <p:cNvSpPr>
              <a:spLocks noChangeArrowheads="1"/>
            </p:cNvSpPr>
            <p:nvPr/>
          </p:nvSpPr>
          <p:spPr bwMode="auto">
            <a:xfrm>
              <a:off x="292" y="3079"/>
              <a:ext cx="244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ES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>
              <a:off x="974" y="3079"/>
              <a:ext cx="154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12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6"/>
            <p:cNvSpPr>
              <a:spLocks noChangeArrowheads="1"/>
            </p:cNvSpPr>
            <p:nvPr/>
          </p:nvSpPr>
          <p:spPr bwMode="auto">
            <a:xfrm>
              <a:off x="284" y="3290"/>
              <a:ext cx="276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GO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999" y="3290"/>
              <a:ext cx="154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21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625" y="1388"/>
              <a:ext cx="24" cy="1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129" y="1575"/>
              <a:ext cx="496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129" y="1786"/>
              <a:ext cx="496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1535" y="1388"/>
              <a:ext cx="24" cy="1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129" y="1998"/>
              <a:ext cx="496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129" y="2209"/>
              <a:ext cx="496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129" y="2420"/>
              <a:ext cx="496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3" name="Rectangle 35"/>
            <p:cNvSpPr>
              <a:spLocks noChangeArrowheads="1"/>
            </p:cNvSpPr>
            <p:nvPr/>
          </p:nvSpPr>
          <p:spPr bwMode="auto">
            <a:xfrm>
              <a:off x="129" y="2632"/>
              <a:ext cx="496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129" y="2843"/>
              <a:ext cx="496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5" name="Rectangle 37"/>
            <p:cNvSpPr>
              <a:spLocks noChangeArrowheads="1"/>
            </p:cNvSpPr>
            <p:nvPr/>
          </p:nvSpPr>
          <p:spPr bwMode="auto">
            <a:xfrm>
              <a:off x="129" y="3054"/>
              <a:ext cx="496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129" y="3266"/>
              <a:ext cx="496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7" name="Rectangle 39"/>
            <p:cNvSpPr>
              <a:spLocks noChangeArrowheads="1"/>
            </p:cNvSpPr>
            <p:nvPr/>
          </p:nvSpPr>
          <p:spPr bwMode="auto">
            <a:xfrm>
              <a:off x="129" y="3477"/>
              <a:ext cx="496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8" name="Rectangle 40"/>
            <p:cNvSpPr>
              <a:spLocks noChangeArrowheads="1"/>
            </p:cNvSpPr>
            <p:nvPr/>
          </p:nvSpPr>
          <p:spPr bwMode="auto">
            <a:xfrm>
              <a:off x="105" y="1364"/>
              <a:ext cx="24" cy="21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625" y="1575"/>
              <a:ext cx="24" cy="19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1535" y="1600"/>
              <a:ext cx="24" cy="19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1" name="Rectangle 43"/>
            <p:cNvSpPr>
              <a:spLocks noChangeArrowheads="1"/>
            </p:cNvSpPr>
            <p:nvPr/>
          </p:nvSpPr>
          <p:spPr bwMode="auto">
            <a:xfrm>
              <a:off x="129" y="1364"/>
              <a:ext cx="1430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649" y="1575"/>
              <a:ext cx="910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3" name="Rectangle 45"/>
            <p:cNvSpPr>
              <a:spLocks noChangeArrowheads="1"/>
            </p:cNvSpPr>
            <p:nvPr/>
          </p:nvSpPr>
          <p:spPr bwMode="auto">
            <a:xfrm>
              <a:off x="649" y="1786"/>
              <a:ext cx="910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649" y="1998"/>
              <a:ext cx="910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649" y="2209"/>
              <a:ext cx="910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649" y="2420"/>
              <a:ext cx="910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649" y="2632"/>
              <a:ext cx="910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649" y="2843"/>
              <a:ext cx="910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49" name="Rectangle 51"/>
            <p:cNvSpPr>
              <a:spLocks noChangeArrowheads="1"/>
            </p:cNvSpPr>
            <p:nvPr/>
          </p:nvSpPr>
          <p:spPr bwMode="auto">
            <a:xfrm>
              <a:off x="649" y="3054"/>
              <a:ext cx="910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0" name="Rectangle 52"/>
            <p:cNvSpPr>
              <a:spLocks noChangeArrowheads="1"/>
            </p:cNvSpPr>
            <p:nvPr/>
          </p:nvSpPr>
          <p:spPr bwMode="auto">
            <a:xfrm>
              <a:off x="649" y="3266"/>
              <a:ext cx="910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1" name="Rectangle 53"/>
            <p:cNvSpPr>
              <a:spLocks noChangeArrowheads="1"/>
            </p:cNvSpPr>
            <p:nvPr/>
          </p:nvSpPr>
          <p:spPr bwMode="auto">
            <a:xfrm>
              <a:off x="649" y="3477"/>
              <a:ext cx="910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Group 56"/>
          <p:cNvGrpSpPr>
            <a:grpSpLocks noChangeAspect="1"/>
          </p:cNvGrpSpPr>
          <p:nvPr/>
        </p:nvGrpSpPr>
        <p:grpSpPr bwMode="auto">
          <a:xfrm>
            <a:off x="3563653" y="2398070"/>
            <a:ext cx="2033366" cy="3046409"/>
            <a:chOff x="1751" y="1379"/>
            <a:chExt cx="1455" cy="2199"/>
          </a:xfrm>
        </p:grpSpPr>
        <p:sp>
          <p:nvSpPr>
            <p:cNvPr id="53" name="Rectangle 58"/>
            <p:cNvSpPr>
              <a:spLocks noChangeArrowheads="1"/>
            </p:cNvSpPr>
            <p:nvPr/>
          </p:nvSpPr>
          <p:spPr bwMode="auto">
            <a:xfrm>
              <a:off x="1751" y="1579"/>
              <a:ext cx="528" cy="19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4" name="Rectangle 59"/>
            <p:cNvSpPr>
              <a:spLocks noChangeArrowheads="1"/>
            </p:cNvSpPr>
            <p:nvPr/>
          </p:nvSpPr>
          <p:spPr bwMode="auto">
            <a:xfrm>
              <a:off x="2318" y="1603"/>
              <a:ext cx="888" cy="18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55" name="Rectangle 62"/>
            <p:cNvSpPr>
              <a:spLocks noChangeArrowheads="1"/>
            </p:cNvSpPr>
            <p:nvPr/>
          </p:nvSpPr>
          <p:spPr bwMode="auto">
            <a:xfrm>
              <a:off x="1922" y="1606"/>
              <a:ext cx="268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MA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63"/>
            <p:cNvSpPr>
              <a:spLocks noChangeArrowheads="1"/>
            </p:cNvSpPr>
            <p:nvPr/>
          </p:nvSpPr>
          <p:spPr bwMode="auto">
            <a:xfrm>
              <a:off x="2693" y="1606"/>
              <a:ext cx="7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7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64"/>
            <p:cNvSpPr>
              <a:spLocks noChangeArrowheads="1"/>
            </p:cNvSpPr>
            <p:nvPr/>
          </p:nvSpPr>
          <p:spPr bwMode="auto">
            <a:xfrm>
              <a:off x="1922" y="1818"/>
              <a:ext cx="27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MG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65"/>
            <p:cNvSpPr>
              <a:spLocks noChangeArrowheads="1"/>
            </p:cNvSpPr>
            <p:nvPr/>
          </p:nvSpPr>
          <p:spPr bwMode="auto">
            <a:xfrm>
              <a:off x="2658" y="1811"/>
              <a:ext cx="15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21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66"/>
            <p:cNvSpPr>
              <a:spLocks noChangeArrowheads="1"/>
            </p:cNvSpPr>
            <p:nvPr/>
          </p:nvSpPr>
          <p:spPr bwMode="auto">
            <a:xfrm>
              <a:off x="1930" y="2029"/>
              <a:ext cx="268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MS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67"/>
            <p:cNvSpPr>
              <a:spLocks noChangeArrowheads="1"/>
            </p:cNvSpPr>
            <p:nvPr/>
          </p:nvSpPr>
          <p:spPr bwMode="auto">
            <a:xfrm>
              <a:off x="2661" y="2029"/>
              <a:ext cx="15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12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68"/>
            <p:cNvSpPr>
              <a:spLocks noChangeArrowheads="1"/>
            </p:cNvSpPr>
            <p:nvPr/>
          </p:nvSpPr>
          <p:spPr bwMode="auto">
            <a:xfrm>
              <a:off x="1930" y="2240"/>
              <a:ext cx="260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MT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69"/>
            <p:cNvSpPr>
              <a:spLocks noChangeArrowheads="1"/>
            </p:cNvSpPr>
            <p:nvPr/>
          </p:nvSpPr>
          <p:spPr bwMode="auto">
            <a:xfrm>
              <a:off x="2645" y="2240"/>
              <a:ext cx="184" cy="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23</a:t>
              </a:r>
            </a:p>
          </p:txBody>
        </p:sp>
        <p:sp>
          <p:nvSpPr>
            <p:cNvPr id="63" name="Rectangle 70"/>
            <p:cNvSpPr>
              <a:spLocks noChangeArrowheads="1"/>
            </p:cNvSpPr>
            <p:nvPr/>
          </p:nvSpPr>
          <p:spPr bwMode="auto">
            <a:xfrm>
              <a:off x="1938" y="2451"/>
              <a:ext cx="252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PA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71"/>
            <p:cNvSpPr>
              <a:spLocks noChangeArrowheads="1"/>
            </p:cNvSpPr>
            <p:nvPr/>
          </p:nvSpPr>
          <p:spPr bwMode="auto">
            <a:xfrm>
              <a:off x="2645" y="2451"/>
              <a:ext cx="15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24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72"/>
            <p:cNvSpPr>
              <a:spLocks noChangeArrowheads="1"/>
            </p:cNvSpPr>
            <p:nvPr/>
          </p:nvSpPr>
          <p:spPr bwMode="auto">
            <a:xfrm>
              <a:off x="1938" y="2662"/>
              <a:ext cx="252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PB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73"/>
            <p:cNvSpPr>
              <a:spLocks noChangeArrowheads="1"/>
            </p:cNvSpPr>
            <p:nvPr/>
          </p:nvSpPr>
          <p:spPr bwMode="auto">
            <a:xfrm>
              <a:off x="2645" y="2662"/>
              <a:ext cx="15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16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74"/>
            <p:cNvSpPr>
              <a:spLocks noChangeArrowheads="1"/>
            </p:cNvSpPr>
            <p:nvPr/>
          </p:nvSpPr>
          <p:spPr bwMode="auto">
            <a:xfrm>
              <a:off x="1938" y="2874"/>
              <a:ext cx="244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PE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75"/>
            <p:cNvSpPr>
              <a:spLocks noChangeArrowheads="1"/>
            </p:cNvSpPr>
            <p:nvPr/>
          </p:nvSpPr>
          <p:spPr bwMode="auto">
            <a:xfrm>
              <a:off x="2701" y="2874"/>
              <a:ext cx="7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9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76"/>
            <p:cNvSpPr>
              <a:spLocks noChangeArrowheads="1"/>
            </p:cNvSpPr>
            <p:nvPr/>
          </p:nvSpPr>
          <p:spPr bwMode="auto">
            <a:xfrm>
              <a:off x="1970" y="3085"/>
              <a:ext cx="18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PI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77"/>
            <p:cNvSpPr>
              <a:spLocks noChangeArrowheads="1"/>
            </p:cNvSpPr>
            <p:nvPr/>
          </p:nvSpPr>
          <p:spPr bwMode="auto">
            <a:xfrm>
              <a:off x="2708" y="3085"/>
              <a:ext cx="7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6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78"/>
            <p:cNvSpPr>
              <a:spLocks noChangeArrowheads="1"/>
            </p:cNvSpPr>
            <p:nvPr/>
          </p:nvSpPr>
          <p:spPr bwMode="auto">
            <a:xfrm>
              <a:off x="1938" y="3296"/>
              <a:ext cx="252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PR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Rectangle 79"/>
            <p:cNvSpPr>
              <a:spLocks noChangeArrowheads="1"/>
            </p:cNvSpPr>
            <p:nvPr/>
          </p:nvSpPr>
          <p:spPr bwMode="auto">
            <a:xfrm>
              <a:off x="2665" y="3296"/>
              <a:ext cx="15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50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Rectangle 81"/>
            <p:cNvSpPr>
              <a:spLocks noChangeArrowheads="1"/>
            </p:cNvSpPr>
            <p:nvPr/>
          </p:nvSpPr>
          <p:spPr bwMode="auto">
            <a:xfrm>
              <a:off x="1775" y="1582"/>
              <a:ext cx="496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4" name="Rectangle 82"/>
            <p:cNvSpPr>
              <a:spLocks noChangeArrowheads="1"/>
            </p:cNvSpPr>
            <p:nvPr/>
          </p:nvSpPr>
          <p:spPr bwMode="auto">
            <a:xfrm>
              <a:off x="1775" y="1793"/>
              <a:ext cx="496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5" name="Rectangle 84"/>
            <p:cNvSpPr>
              <a:spLocks noChangeArrowheads="1"/>
            </p:cNvSpPr>
            <p:nvPr/>
          </p:nvSpPr>
          <p:spPr bwMode="auto">
            <a:xfrm>
              <a:off x="1775" y="2004"/>
              <a:ext cx="496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6" name="Rectangle 85"/>
            <p:cNvSpPr>
              <a:spLocks noChangeArrowheads="1"/>
            </p:cNvSpPr>
            <p:nvPr/>
          </p:nvSpPr>
          <p:spPr bwMode="auto">
            <a:xfrm>
              <a:off x="1775" y="2216"/>
              <a:ext cx="496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7" name="Rectangle 86"/>
            <p:cNvSpPr>
              <a:spLocks noChangeArrowheads="1"/>
            </p:cNvSpPr>
            <p:nvPr/>
          </p:nvSpPr>
          <p:spPr bwMode="auto">
            <a:xfrm>
              <a:off x="1775" y="2427"/>
              <a:ext cx="496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8" name="Rectangle 87"/>
            <p:cNvSpPr>
              <a:spLocks noChangeArrowheads="1"/>
            </p:cNvSpPr>
            <p:nvPr/>
          </p:nvSpPr>
          <p:spPr bwMode="auto">
            <a:xfrm>
              <a:off x="1775" y="2638"/>
              <a:ext cx="496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79" name="Rectangle 88"/>
            <p:cNvSpPr>
              <a:spLocks noChangeArrowheads="1"/>
            </p:cNvSpPr>
            <p:nvPr/>
          </p:nvSpPr>
          <p:spPr bwMode="auto">
            <a:xfrm>
              <a:off x="1775" y="2849"/>
              <a:ext cx="496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0" name="Rectangle 89"/>
            <p:cNvSpPr>
              <a:spLocks noChangeArrowheads="1"/>
            </p:cNvSpPr>
            <p:nvPr/>
          </p:nvSpPr>
          <p:spPr bwMode="auto">
            <a:xfrm>
              <a:off x="1775" y="3060"/>
              <a:ext cx="496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1" name="Rectangle 90"/>
            <p:cNvSpPr>
              <a:spLocks noChangeArrowheads="1"/>
            </p:cNvSpPr>
            <p:nvPr/>
          </p:nvSpPr>
          <p:spPr bwMode="auto">
            <a:xfrm>
              <a:off x="1775" y="3272"/>
              <a:ext cx="496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2" name="Rectangle 91"/>
            <p:cNvSpPr>
              <a:spLocks noChangeArrowheads="1"/>
            </p:cNvSpPr>
            <p:nvPr/>
          </p:nvSpPr>
          <p:spPr bwMode="auto">
            <a:xfrm>
              <a:off x="1751" y="3554"/>
              <a:ext cx="496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3" name="Rectangle 92"/>
            <p:cNvSpPr>
              <a:spLocks noChangeArrowheads="1"/>
            </p:cNvSpPr>
            <p:nvPr/>
          </p:nvSpPr>
          <p:spPr bwMode="auto">
            <a:xfrm>
              <a:off x="1751" y="1379"/>
              <a:ext cx="24" cy="21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4" name="Rectangle 93"/>
            <p:cNvSpPr>
              <a:spLocks noChangeArrowheads="1"/>
            </p:cNvSpPr>
            <p:nvPr/>
          </p:nvSpPr>
          <p:spPr bwMode="auto">
            <a:xfrm>
              <a:off x="2271" y="1582"/>
              <a:ext cx="25" cy="1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5" name="Rectangle 94"/>
            <p:cNvSpPr>
              <a:spLocks noChangeArrowheads="1"/>
            </p:cNvSpPr>
            <p:nvPr/>
          </p:nvSpPr>
          <p:spPr bwMode="auto">
            <a:xfrm>
              <a:off x="3182" y="1606"/>
              <a:ext cx="24" cy="19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6" name="Rectangle 96"/>
            <p:cNvSpPr>
              <a:spLocks noChangeArrowheads="1"/>
            </p:cNvSpPr>
            <p:nvPr/>
          </p:nvSpPr>
          <p:spPr bwMode="auto">
            <a:xfrm>
              <a:off x="2296" y="1582"/>
              <a:ext cx="910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7" name="Rectangle 97"/>
            <p:cNvSpPr>
              <a:spLocks noChangeArrowheads="1"/>
            </p:cNvSpPr>
            <p:nvPr/>
          </p:nvSpPr>
          <p:spPr bwMode="auto">
            <a:xfrm>
              <a:off x="2296" y="1793"/>
              <a:ext cx="910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8" name="Rectangle 98"/>
            <p:cNvSpPr>
              <a:spLocks noChangeArrowheads="1"/>
            </p:cNvSpPr>
            <p:nvPr/>
          </p:nvSpPr>
          <p:spPr bwMode="auto">
            <a:xfrm>
              <a:off x="2296" y="2004"/>
              <a:ext cx="910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89" name="Rectangle 99"/>
            <p:cNvSpPr>
              <a:spLocks noChangeArrowheads="1"/>
            </p:cNvSpPr>
            <p:nvPr/>
          </p:nvSpPr>
          <p:spPr bwMode="auto">
            <a:xfrm>
              <a:off x="2296" y="2216"/>
              <a:ext cx="910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90" name="Rectangle 100"/>
            <p:cNvSpPr>
              <a:spLocks noChangeArrowheads="1"/>
            </p:cNvSpPr>
            <p:nvPr/>
          </p:nvSpPr>
          <p:spPr bwMode="auto">
            <a:xfrm>
              <a:off x="2296" y="2427"/>
              <a:ext cx="910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91" name="Rectangle 101"/>
            <p:cNvSpPr>
              <a:spLocks noChangeArrowheads="1"/>
            </p:cNvSpPr>
            <p:nvPr/>
          </p:nvSpPr>
          <p:spPr bwMode="auto">
            <a:xfrm>
              <a:off x="2296" y="2638"/>
              <a:ext cx="910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92" name="Rectangle 102"/>
            <p:cNvSpPr>
              <a:spLocks noChangeArrowheads="1"/>
            </p:cNvSpPr>
            <p:nvPr/>
          </p:nvSpPr>
          <p:spPr bwMode="auto">
            <a:xfrm>
              <a:off x="2296" y="2849"/>
              <a:ext cx="910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93" name="Rectangle 103"/>
            <p:cNvSpPr>
              <a:spLocks noChangeArrowheads="1"/>
            </p:cNvSpPr>
            <p:nvPr/>
          </p:nvSpPr>
          <p:spPr bwMode="auto">
            <a:xfrm>
              <a:off x="2296" y="3060"/>
              <a:ext cx="910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94" name="Rectangle 104"/>
            <p:cNvSpPr>
              <a:spLocks noChangeArrowheads="1"/>
            </p:cNvSpPr>
            <p:nvPr/>
          </p:nvSpPr>
          <p:spPr bwMode="auto">
            <a:xfrm>
              <a:off x="2296" y="3272"/>
              <a:ext cx="910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95" name="Rectangle 105"/>
            <p:cNvSpPr>
              <a:spLocks noChangeArrowheads="1"/>
            </p:cNvSpPr>
            <p:nvPr/>
          </p:nvSpPr>
          <p:spPr bwMode="auto">
            <a:xfrm>
              <a:off x="2296" y="3483"/>
              <a:ext cx="910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grpSp>
        <p:nvGrpSpPr>
          <p:cNvPr id="96" name="Group 108"/>
          <p:cNvGrpSpPr>
            <a:grpSpLocks noChangeAspect="1"/>
          </p:cNvGrpSpPr>
          <p:nvPr/>
        </p:nvGrpSpPr>
        <p:grpSpPr bwMode="auto">
          <a:xfrm>
            <a:off x="6188443" y="2291638"/>
            <a:ext cx="2127973" cy="3240359"/>
            <a:chOff x="3356" y="1381"/>
            <a:chExt cx="1454" cy="2145"/>
          </a:xfrm>
        </p:grpSpPr>
        <p:sp>
          <p:nvSpPr>
            <p:cNvPr id="97" name="AutoShape 107"/>
            <p:cNvSpPr>
              <a:spLocks noChangeAspect="1" noChangeArrowheads="1" noTextEdit="1"/>
            </p:cNvSpPr>
            <p:nvPr/>
          </p:nvSpPr>
          <p:spPr bwMode="auto">
            <a:xfrm>
              <a:off x="3364" y="1389"/>
              <a:ext cx="1438" cy="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98" name="Rectangle 109"/>
            <p:cNvSpPr>
              <a:spLocks noChangeArrowheads="1"/>
            </p:cNvSpPr>
            <p:nvPr/>
          </p:nvSpPr>
          <p:spPr bwMode="auto">
            <a:xfrm>
              <a:off x="3364" y="1389"/>
              <a:ext cx="1438" cy="2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99" name="Rectangle 110"/>
            <p:cNvSpPr>
              <a:spLocks noChangeArrowheads="1"/>
            </p:cNvSpPr>
            <p:nvPr/>
          </p:nvSpPr>
          <p:spPr bwMode="auto">
            <a:xfrm>
              <a:off x="3364" y="1600"/>
              <a:ext cx="528" cy="19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00" name="Rectangle 111"/>
            <p:cNvSpPr>
              <a:spLocks noChangeArrowheads="1"/>
            </p:cNvSpPr>
            <p:nvPr/>
          </p:nvSpPr>
          <p:spPr bwMode="auto">
            <a:xfrm>
              <a:off x="3884" y="1600"/>
              <a:ext cx="828" cy="191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01" name="Rectangle 114"/>
            <p:cNvSpPr>
              <a:spLocks noChangeArrowheads="1"/>
            </p:cNvSpPr>
            <p:nvPr/>
          </p:nvSpPr>
          <p:spPr bwMode="auto">
            <a:xfrm>
              <a:off x="3543" y="1617"/>
              <a:ext cx="236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RJ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115"/>
            <p:cNvSpPr>
              <a:spLocks noChangeArrowheads="1"/>
            </p:cNvSpPr>
            <p:nvPr/>
          </p:nvSpPr>
          <p:spPr bwMode="auto">
            <a:xfrm>
              <a:off x="4235" y="1617"/>
              <a:ext cx="15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35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116"/>
            <p:cNvSpPr>
              <a:spLocks noChangeArrowheads="1"/>
            </p:cNvSpPr>
            <p:nvPr/>
          </p:nvSpPr>
          <p:spPr bwMode="auto">
            <a:xfrm>
              <a:off x="3535" y="1828"/>
              <a:ext cx="260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RN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117"/>
            <p:cNvSpPr>
              <a:spLocks noChangeArrowheads="1"/>
            </p:cNvSpPr>
            <p:nvPr/>
          </p:nvSpPr>
          <p:spPr bwMode="auto">
            <a:xfrm>
              <a:off x="4242" y="1828"/>
              <a:ext cx="7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9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ectangle 118"/>
            <p:cNvSpPr>
              <a:spLocks noChangeArrowheads="1"/>
            </p:cNvSpPr>
            <p:nvPr/>
          </p:nvSpPr>
          <p:spPr bwMode="auto">
            <a:xfrm>
              <a:off x="3535" y="2039"/>
              <a:ext cx="26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RO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119"/>
            <p:cNvSpPr>
              <a:spLocks noChangeArrowheads="1"/>
            </p:cNvSpPr>
            <p:nvPr/>
          </p:nvSpPr>
          <p:spPr bwMode="auto">
            <a:xfrm>
              <a:off x="4253" y="2039"/>
              <a:ext cx="7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8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120"/>
            <p:cNvSpPr>
              <a:spLocks noChangeArrowheads="1"/>
            </p:cNvSpPr>
            <p:nvPr/>
          </p:nvSpPr>
          <p:spPr bwMode="auto">
            <a:xfrm>
              <a:off x="3535" y="2250"/>
              <a:ext cx="260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RR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121"/>
            <p:cNvSpPr>
              <a:spLocks noChangeArrowheads="1"/>
            </p:cNvSpPr>
            <p:nvPr/>
          </p:nvSpPr>
          <p:spPr bwMode="auto">
            <a:xfrm>
              <a:off x="4259" y="2243"/>
              <a:ext cx="7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9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ectangle 122"/>
            <p:cNvSpPr>
              <a:spLocks noChangeArrowheads="1"/>
            </p:cNvSpPr>
            <p:nvPr/>
          </p:nvSpPr>
          <p:spPr bwMode="auto">
            <a:xfrm>
              <a:off x="3543" y="2462"/>
              <a:ext cx="25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RS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123"/>
            <p:cNvSpPr>
              <a:spLocks noChangeArrowheads="1"/>
            </p:cNvSpPr>
            <p:nvPr/>
          </p:nvSpPr>
          <p:spPr bwMode="auto">
            <a:xfrm>
              <a:off x="4227" y="2462"/>
              <a:ext cx="15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99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Rectangle 124"/>
            <p:cNvSpPr>
              <a:spLocks noChangeArrowheads="1"/>
            </p:cNvSpPr>
            <p:nvPr/>
          </p:nvSpPr>
          <p:spPr bwMode="auto">
            <a:xfrm>
              <a:off x="3543" y="2673"/>
              <a:ext cx="25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SC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125"/>
            <p:cNvSpPr>
              <a:spLocks noChangeArrowheads="1"/>
            </p:cNvSpPr>
            <p:nvPr/>
          </p:nvSpPr>
          <p:spPr bwMode="auto">
            <a:xfrm>
              <a:off x="4239" y="2673"/>
              <a:ext cx="15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18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126"/>
            <p:cNvSpPr>
              <a:spLocks noChangeArrowheads="1"/>
            </p:cNvSpPr>
            <p:nvPr/>
          </p:nvSpPr>
          <p:spPr bwMode="auto">
            <a:xfrm>
              <a:off x="3551" y="2884"/>
              <a:ext cx="244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SE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127"/>
            <p:cNvSpPr>
              <a:spLocks noChangeArrowheads="1"/>
            </p:cNvSpPr>
            <p:nvPr/>
          </p:nvSpPr>
          <p:spPr bwMode="auto">
            <a:xfrm>
              <a:off x="4288" y="2884"/>
              <a:ext cx="7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9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Rectangle 128"/>
            <p:cNvSpPr>
              <a:spLocks noChangeArrowheads="1"/>
            </p:cNvSpPr>
            <p:nvPr/>
          </p:nvSpPr>
          <p:spPr bwMode="auto">
            <a:xfrm>
              <a:off x="3543" y="3096"/>
              <a:ext cx="244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SP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Rectangle 129"/>
            <p:cNvSpPr>
              <a:spLocks noChangeArrowheads="1"/>
            </p:cNvSpPr>
            <p:nvPr/>
          </p:nvSpPr>
          <p:spPr bwMode="auto">
            <a:xfrm>
              <a:off x="4189" y="3096"/>
              <a:ext cx="22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149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Rectangle 130"/>
            <p:cNvSpPr>
              <a:spLocks noChangeArrowheads="1"/>
            </p:cNvSpPr>
            <p:nvPr/>
          </p:nvSpPr>
          <p:spPr bwMode="auto">
            <a:xfrm>
              <a:off x="3535" y="3307"/>
              <a:ext cx="252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TO</a:t>
              </a:r>
              <a:endParaRPr lang="pt-B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Rectangle 131"/>
            <p:cNvSpPr>
              <a:spLocks noChangeArrowheads="1"/>
            </p:cNvSpPr>
            <p:nvPr/>
          </p:nvSpPr>
          <p:spPr bwMode="auto">
            <a:xfrm>
              <a:off x="4249" y="3307"/>
              <a:ext cx="14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900" b="1" dirty="0" smtClean="0">
                  <a:solidFill>
                    <a:srgbClr val="002060"/>
                  </a:solidFill>
                  <a:latin typeface="Arial Narrow" pitchFamily="34" charset="0"/>
                  <a:cs typeface="Arial" pitchFamily="34" charset="0"/>
                </a:rPr>
                <a:t>11</a:t>
              </a:r>
              <a:endParaRPr lang="pt-BR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" name="Rectangle 132"/>
            <p:cNvSpPr>
              <a:spLocks noChangeArrowheads="1"/>
            </p:cNvSpPr>
            <p:nvPr/>
          </p:nvSpPr>
          <p:spPr bwMode="auto">
            <a:xfrm>
              <a:off x="3876" y="1405"/>
              <a:ext cx="24" cy="1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20" name="Rectangle 133"/>
            <p:cNvSpPr>
              <a:spLocks noChangeArrowheads="1"/>
            </p:cNvSpPr>
            <p:nvPr/>
          </p:nvSpPr>
          <p:spPr bwMode="auto">
            <a:xfrm>
              <a:off x="3380" y="1592"/>
              <a:ext cx="496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21" name="Rectangle 134"/>
            <p:cNvSpPr>
              <a:spLocks noChangeArrowheads="1"/>
            </p:cNvSpPr>
            <p:nvPr/>
          </p:nvSpPr>
          <p:spPr bwMode="auto">
            <a:xfrm>
              <a:off x="3380" y="1803"/>
              <a:ext cx="496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22" name="Rectangle 135"/>
            <p:cNvSpPr>
              <a:spLocks noChangeArrowheads="1"/>
            </p:cNvSpPr>
            <p:nvPr/>
          </p:nvSpPr>
          <p:spPr bwMode="auto">
            <a:xfrm>
              <a:off x="4786" y="1405"/>
              <a:ext cx="24" cy="1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23" name="Rectangle 136"/>
            <p:cNvSpPr>
              <a:spLocks noChangeArrowheads="1"/>
            </p:cNvSpPr>
            <p:nvPr/>
          </p:nvSpPr>
          <p:spPr bwMode="auto">
            <a:xfrm>
              <a:off x="3380" y="2015"/>
              <a:ext cx="496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24" name="Rectangle 137"/>
            <p:cNvSpPr>
              <a:spLocks noChangeArrowheads="1"/>
            </p:cNvSpPr>
            <p:nvPr/>
          </p:nvSpPr>
          <p:spPr bwMode="auto">
            <a:xfrm>
              <a:off x="3380" y="2226"/>
              <a:ext cx="496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25" name="Rectangle 138"/>
            <p:cNvSpPr>
              <a:spLocks noChangeArrowheads="1"/>
            </p:cNvSpPr>
            <p:nvPr/>
          </p:nvSpPr>
          <p:spPr bwMode="auto">
            <a:xfrm>
              <a:off x="3380" y="2437"/>
              <a:ext cx="496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26" name="Rectangle 139"/>
            <p:cNvSpPr>
              <a:spLocks noChangeArrowheads="1"/>
            </p:cNvSpPr>
            <p:nvPr/>
          </p:nvSpPr>
          <p:spPr bwMode="auto">
            <a:xfrm>
              <a:off x="3380" y="2649"/>
              <a:ext cx="496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27" name="Rectangle 140"/>
            <p:cNvSpPr>
              <a:spLocks noChangeArrowheads="1"/>
            </p:cNvSpPr>
            <p:nvPr/>
          </p:nvSpPr>
          <p:spPr bwMode="auto">
            <a:xfrm>
              <a:off x="3380" y="2860"/>
              <a:ext cx="496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28" name="Rectangle 141"/>
            <p:cNvSpPr>
              <a:spLocks noChangeArrowheads="1"/>
            </p:cNvSpPr>
            <p:nvPr/>
          </p:nvSpPr>
          <p:spPr bwMode="auto">
            <a:xfrm>
              <a:off x="3380" y="3071"/>
              <a:ext cx="496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29" name="Rectangle 142"/>
            <p:cNvSpPr>
              <a:spLocks noChangeArrowheads="1"/>
            </p:cNvSpPr>
            <p:nvPr/>
          </p:nvSpPr>
          <p:spPr bwMode="auto">
            <a:xfrm>
              <a:off x="3380" y="3283"/>
              <a:ext cx="496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30" name="Rectangle 143"/>
            <p:cNvSpPr>
              <a:spLocks noChangeArrowheads="1"/>
            </p:cNvSpPr>
            <p:nvPr/>
          </p:nvSpPr>
          <p:spPr bwMode="auto">
            <a:xfrm>
              <a:off x="3380" y="3494"/>
              <a:ext cx="496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31" name="Rectangle 144"/>
            <p:cNvSpPr>
              <a:spLocks noChangeArrowheads="1"/>
            </p:cNvSpPr>
            <p:nvPr/>
          </p:nvSpPr>
          <p:spPr bwMode="auto">
            <a:xfrm>
              <a:off x="3356" y="1389"/>
              <a:ext cx="24" cy="21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32" name="Rectangle 145"/>
            <p:cNvSpPr>
              <a:spLocks noChangeArrowheads="1"/>
            </p:cNvSpPr>
            <p:nvPr/>
          </p:nvSpPr>
          <p:spPr bwMode="auto">
            <a:xfrm>
              <a:off x="3876" y="1592"/>
              <a:ext cx="24" cy="190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33" name="Rectangle 146"/>
            <p:cNvSpPr>
              <a:spLocks noChangeArrowheads="1"/>
            </p:cNvSpPr>
            <p:nvPr/>
          </p:nvSpPr>
          <p:spPr bwMode="auto">
            <a:xfrm>
              <a:off x="4786" y="1617"/>
              <a:ext cx="24" cy="19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34" name="Rectangle 147"/>
            <p:cNvSpPr>
              <a:spLocks noChangeArrowheads="1"/>
            </p:cNvSpPr>
            <p:nvPr/>
          </p:nvSpPr>
          <p:spPr bwMode="auto">
            <a:xfrm>
              <a:off x="3380" y="1381"/>
              <a:ext cx="1430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35" name="Rectangle 148"/>
            <p:cNvSpPr>
              <a:spLocks noChangeArrowheads="1"/>
            </p:cNvSpPr>
            <p:nvPr/>
          </p:nvSpPr>
          <p:spPr bwMode="auto">
            <a:xfrm>
              <a:off x="3900" y="1592"/>
              <a:ext cx="910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36" name="Rectangle 149"/>
            <p:cNvSpPr>
              <a:spLocks noChangeArrowheads="1"/>
            </p:cNvSpPr>
            <p:nvPr/>
          </p:nvSpPr>
          <p:spPr bwMode="auto">
            <a:xfrm>
              <a:off x="3900" y="1803"/>
              <a:ext cx="910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37" name="Rectangle 150"/>
            <p:cNvSpPr>
              <a:spLocks noChangeArrowheads="1"/>
            </p:cNvSpPr>
            <p:nvPr/>
          </p:nvSpPr>
          <p:spPr bwMode="auto">
            <a:xfrm>
              <a:off x="3900" y="2015"/>
              <a:ext cx="910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38" name="Rectangle 151"/>
            <p:cNvSpPr>
              <a:spLocks noChangeArrowheads="1"/>
            </p:cNvSpPr>
            <p:nvPr/>
          </p:nvSpPr>
          <p:spPr bwMode="auto">
            <a:xfrm>
              <a:off x="3900" y="2226"/>
              <a:ext cx="910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39" name="Rectangle 152"/>
            <p:cNvSpPr>
              <a:spLocks noChangeArrowheads="1"/>
            </p:cNvSpPr>
            <p:nvPr/>
          </p:nvSpPr>
          <p:spPr bwMode="auto">
            <a:xfrm>
              <a:off x="3900" y="2437"/>
              <a:ext cx="910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40" name="Rectangle 153"/>
            <p:cNvSpPr>
              <a:spLocks noChangeArrowheads="1"/>
            </p:cNvSpPr>
            <p:nvPr/>
          </p:nvSpPr>
          <p:spPr bwMode="auto">
            <a:xfrm>
              <a:off x="3900" y="2649"/>
              <a:ext cx="910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41" name="Rectangle 154"/>
            <p:cNvSpPr>
              <a:spLocks noChangeArrowheads="1"/>
            </p:cNvSpPr>
            <p:nvPr/>
          </p:nvSpPr>
          <p:spPr bwMode="auto">
            <a:xfrm>
              <a:off x="3900" y="2860"/>
              <a:ext cx="910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42" name="Rectangle 155"/>
            <p:cNvSpPr>
              <a:spLocks noChangeArrowheads="1"/>
            </p:cNvSpPr>
            <p:nvPr/>
          </p:nvSpPr>
          <p:spPr bwMode="auto">
            <a:xfrm>
              <a:off x="3900" y="3071"/>
              <a:ext cx="910" cy="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43" name="Rectangle 156"/>
            <p:cNvSpPr>
              <a:spLocks noChangeArrowheads="1"/>
            </p:cNvSpPr>
            <p:nvPr/>
          </p:nvSpPr>
          <p:spPr bwMode="auto">
            <a:xfrm>
              <a:off x="3900" y="3283"/>
              <a:ext cx="910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  <p:sp>
          <p:nvSpPr>
            <p:cNvPr id="144" name="Rectangle 157"/>
            <p:cNvSpPr>
              <a:spLocks noChangeArrowheads="1"/>
            </p:cNvSpPr>
            <p:nvPr/>
          </p:nvSpPr>
          <p:spPr bwMode="auto">
            <a:xfrm>
              <a:off x="3876" y="3494"/>
              <a:ext cx="934" cy="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sp>
        <p:nvSpPr>
          <p:cNvPr id="145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Respondentes por UF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48" name="CaixaDeTexto 147"/>
          <p:cNvSpPr txBox="1"/>
          <p:nvPr/>
        </p:nvSpPr>
        <p:spPr>
          <a:xfrm>
            <a:off x="4499992" y="6217567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2060"/>
                </a:solidFill>
                <a:latin typeface="Arial Narrow" panose="020B0606020202030204" pitchFamily="34" charset="0"/>
              </a:rPr>
              <a:t>b</a:t>
            </a:r>
            <a:r>
              <a:rPr lang="pt-BR" sz="1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ase: 622 entrevistas</a:t>
            </a:r>
            <a:endParaRPr lang="pt-BR" sz="1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6" name="Espaço Reservado para Número de Slide 14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A25D8B0-502D-4243-85D8-CFAD00596473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158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segmentação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589979" y="2865415"/>
            <a:ext cx="493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002060"/>
                </a:solidFill>
                <a:latin typeface="Arial Narrow" pitchFamily="34" charset="0"/>
              </a:rPr>
              <a:t>Norte</a:t>
            </a:r>
            <a:endParaRPr lang="pt-BR" altLang="pt-BR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435632" y="3301275"/>
            <a:ext cx="8207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002060"/>
                </a:solidFill>
                <a:latin typeface="Arial Narrow" pitchFamily="34" charset="0"/>
              </a:rPr>
              <a:t>Nordeste</a:t>
            </a:r>
            <a:endParaRPr lang="pt-BR" altLang="pt-BR" b="1" dirty="0" smtClean="0">
              <a:solidFill>
                <a:srgbClr val="002060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586546" y="2850681"/>
            <a:ext cx="462111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002060"/>
                </a:solidFill>
                <a:latin typeface="Arial Narrow" pitchFamily="34" charset="0"/>
              </a:rPr>
              <a:t>9,3%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535274" y="3286541"/>
            <a:ext cx="564654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002060"/>
                </a:solidFill>
                <a:latin typeface="Arial Narrow" pitchFamily="34" charset="0"/>
              </a:rPr>
              <a:t>17,4%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587760" y="3286541"/>
            <a:ext cx="572726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002060"/>
                </a:solidFill>
                <a:latin typeface="Arial Narrow" pitchFamily="34" charset="0"/>
              </a:rPr>
              <a:t>108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90248" y="2509913"/>
            <a:ext cx="569067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região</a:t>
            </a:r>
            <a:endParaRPr lang="pt-BR" altLang="pt-BR" b="1" dirty="0" smtClean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811896" y="2522888"/>
            <a:ext cx="1683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%</a:t>
            </a:r>
            <a:endParaRPr lang="pt-BR" altLang="pt-BR" b="1" dirty="0" smtClean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91098" y="2850681"/>
            <a:ext cx="572726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002060"/>
                </a:solidFill>
                <a:latin typeface="Arial Narrow" pitchFamily="34" charset="0"/>
              </a:rPr>
              <a:t>58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254316" y="3751973"/>
            <a:ext cx="119904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002060"/>
                </a:solidFill>
                <a:latin typeface="Arial Narrow" pitchFamily="34" charset="0"/>
              </a:rPr>
              <a:t>Centro-Oeste</a:t>
            </a:r>
            <a:endParaRPr lang="pt-BR" altLang="pt-BR" b="1" dirty="0" smtClean="0">
              <a:solidFill>
                <a:srgbClr val="002060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644735" y="4173274"/>
            <a:ext cx="2949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002060"/>
                </a:solidFill>
                <a:latin typeface="Arial Narrow" pitchFamily="34" charset="0"/>
              </a:rPr>
              <a:t>Sul</a:t>
            </a:r>
            <a:endParaRPr lang="pt-BR" altLang="pt-BR" b="1" dirty="0" smtClean="0">
              <a:solidFill>
                <a:srgbClr val="002060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363624" y="4540871"/>
            <a:ext cx="7373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Sudeste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3540720" y="3737239"/>
            <a:ext cx="553764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002060"/>
                </a:solidFill>
                <a:latin typeface="Arial Narrow" pitchFamily="34" charset="0"/>
              </a:rPr>
              <a:t>11,6%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535274" y="4526137"/>
            <a:ext cx="564654" cy="30646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pt-BR" altLang="pt-BR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34,9%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685568" y="4526137"/>
            <a:ext cx="345021" cy="306467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pt-BR" altLang="pt-BR" b="1" dirty="0">
                <a:solidFill>
                  <a:srgbClr val="002060"/>
                </a:solidFill>
                <a:latin typeface="Arial Narrow" panose="020B0606020202030204" pitchFamily="34" charset="0"/>
                <a:cs typeface="Arial" pitchFamily="34" charset="0"/>
              </a:rPr>
              <a:t>217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587760" y="3737239"/>
            <a:ext cx="572726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002060"/>
                </a:solidFill>
                <a:latin typeface="Arial Narrow" pitchFamily="34" charset="0"/>
              </a:rPr>
              <a:t>72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587760" y="4158540"/>
            <a:ext cx="572726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002060"/>
                </a:solidFill>
                <a:latin typeface="Arial Narrow" pitchFamily="34" charset="0"/>
              </a:rPr>
              <a:t>167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535274" y="4158540"/>
            <a:ext cx="564654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002060"/>
                </a:solidFill>
                <a:latin typeface="Arial Narrow" pitchFamily="34" charset="0"/>
              </a:rPr>
              <a:t>26,8%</a:t>
            </a:r>
          </a:p>
        </p:txBody>
      </p:sp>
      <p:cxnSp>
        <p:nvCxnSpPr>
          <p:cNvPr id="21" name="Conector reto 20"/>
          <p:cNvCxnSpPr/>
          <p:nvPr/>
        </p:nvCxnSpPr>
        <p:spPr>
          <a:xfrm flipV="1">
            <a:off x="1003584" y="3205485"/>
            <a:ext cx="2879562" cy="1153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1003584" y="3661536"/>
            <a:ext cx="2879562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1003584" y="4117587"/>
            <a:ext cx="2879562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976288" y="4526137"/>
            <a:ext cx="2879562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449979" y="2509914"/>
            <a:ext cx="1001877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entrevistas</a:t>
            </a:r>
            <a:endParaRPr lang="pt-BR" altLang="pt-BR" b="1" dirty="0" smtClean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5939007" y="2225003"/>
            <a:ext cx="9489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002060"/>
                </a:solidFill>
                <a:latin typeface="Arial Narrow" pitchFamily="34" charset="0"/>
              </a:rPr>
              <a:t>vencedora</a:t>
            </a:r>
            <a:endParaRPr lang="pt-BR" altLang="pt-BR" b="1" dirty="0" smtClean="0">
              <a:solidFill>
                <a:srgbClr val="002060"/>
              </a:solidFill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5712222" y="2625143"/>
            <a:ext cx="1338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>
                <a:solidFill>
                  <a:srgbClr val="002060"/>
                </a:solidFill>
                <a:latin typeface="Arial Narrow" pitchFamily="34" charset="0"/>
              </a:rPr>
              <a:t>n</a:t>
            </a:r>
            <a:r>
              <a:rPr lang="pt-BR" altLang="pt-BR" b="1" dirty="0" smtClean="0">
                <a:solidFill>
                  <a:srgbClr val="002060"/>
                </a:solidFill>
                <a:latin typeface="Arial Narrow" pitchFamily="34" charset="0"/>
              </a:rPr>
              <a:t>ão vencedora</a:t>
            </a:r>
            <a:endParaRPr lang="pt-BR" altLang="pt-BR" b="1" dirty="0" smtClean="0">
              <a:solidFill>
                <a:srgbClr val="002060"/>
              </a:solidFill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8390347" y="2196494"/>
            <a:ext cx="462111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4,5%</a:t>
            </a:r>
            <a:endParaRPr lang="pt-BR" altLang="pt-BR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8326670" y="2632354"/>
            <a:ext cx="564654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80,7%</a:t>
            </a:r>
            <a:endParaRPr lang="pt-BR" altLang="pt-BR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7412296" y="2632354"/>
            <a:ext cx="572726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502</a:t>
            </a:r>
            <a:endParaRPr lang="pt-BR" altLang="pt-BR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5756112" y="1866758"/>
            <a:ext cx="1317669" cy="2769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etapa estadual</a:t>
            </a:r>
            <a:endParaRPr lang="pt-BR" altLang="pt-BR" b="1" dirty="0" smtClean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8540124" y="1866758"/>
            <a:ext cx="1683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%</a:t>
            </a:r>
            <a:endParaRPr lang="pt-BR" altLang="pt-BR" b="1" dirty="0" smtClean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7415634" y="2196494"/>
            <a:ext cx="572726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28</a:t>
            </a:r>
            <a:endParaRPr lang="pt-BR" altLang="pt-BR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5795546" y="2578781"/>
            <a:ext cx="2912894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7274515" y="1853784"/>
            <a:ext cx="1001877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entrevistas</a:t>
            </a:r>
            <a:endParaRPr lang="pt-BR" altLang="pt-BR" b="1" dirty="0" smtClean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5883346" y="4100041"/>
            <a:ext cx="11301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002060"/>
                </a:solidFill>
                <a:latin typeface="Arial Narrow" pitchFamily="34" charset="0"/>
              </a:rPr>
              <a:t>21 a 31 anos</a:t>
            </a:r>
            <a:endParaRPr lang="pt-BR" altLang="pt-BR" b="1" dirty="0" smtClean="0">
              <a:solidFill>
                <a:srgbClr val="002060"/>
              </a:solidFill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8431818" y="4066761"/>
            <a:ext cx="564654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12,8%</a:t>
            </a:r>
            <a:endParaRPr lang="pt-BR" altLang="pt-BR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8431818" y="4521989"/>
            <a:ext cx="564654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46,2%</a:t>
            </a:r>
            <a:endParaRPr lang="pt-BR" altLang="pt-BR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7559650" y="4521989"/>
            <a:ext cx="572726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286</a:t>
            </a:r>
            <a:endParaRPr lang="pt-BR" altLang="pt-BR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6165181" y="3740001"/>
            <a:ext cx="495328" cy="2769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idade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8612132" y="3728968"/>
            <a:ext cx="1683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%</a:t>
            </a:r>
            <a:endParaRPr lang="pt-BR" altLang="pt-BR" b="1" dirty="0" smtClean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7559650" y="4066761"/>
            <a:ext cx="572726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79</a:t>
            </a:r>
            <a:endParaRPr lang="pt-BR" altLang="pt-BR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cxnSp>
        <p:nvCxnSpPr>
          <p:cNvPr id="43" name="Conector reto 42"/>
          <p:cNvCxnSpPr/>
          <p:nvPr/>
        </p:nvCxnSpPr>
        <p:spPr>
          <a:xfrm>
            <a:off x="5468080" y="4449048"/>
            <a:ext cx="3456384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7346523" y="3740001"/>
            <a:ext cx="1001877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entrevistas</a:t>
            </a:r>
            <a:endParaRPr lang="pt-BR" altLang="pt-BR" b="1" dirty="0" smtClean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5886653" y="4981342"/>
            <a:ext cx="11301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002060"/>
                </a:solidFill>
                <a:latin typeface="Arial Narrow" pitchFamily="34" charset="0"/>
              </a:rPr>
              <a:t>45 a 55 anos</a:t>
            </a:r>
            <a:endParaRPr lang="pt-BR" altLang="pt-BR" b="1" dirty="0" smtClean="0">
              <a:solidFill>
                <a:srgbClr val="002060"/>
              </a:solidFill>
            </a:endParaRPr>
          </a:p>
        </p:txBody>
      </p:sp>
      <p:cxnSp>
        <p:nvCxnSpPr>
          <p:cNvPr id="46" name="Conector reto 45"/>
          <p:cNvCxnSpPr/>
          <p:nvPr/>
        </p:nvCxnSpPr>
        <p:spPr>
          <a:xfrm>
            <a:off x="5481728" y="4893486"/>
            <a:ext cx="3456384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5881002" y="4548352"/>
            <a:ext cx="11301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002060"/>
                </a:solidFill>
                <a:latin typeface="Arial Narrow" pitchFamily="34" charset="0"/>
              </a:rPr>
              <a:t>32 a 44 anos</a:t>
            </a:r>
            <a:endParaRPr lang="pt-BR" altLang="pt-BR" b="1" dirty="0" smtClean="0">
              <a:solidFill>
                <a:srgbClr val="002060"/>
              </a:solidFill>
            </a:endParaRP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auto">
          <a:xfrm>
            <a:off x="8428480" y="4964408"/>
            <a:ext cx="564654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29,7</a:t>
            </a:r>
            <a:r>
              <a:rPr lang="pt-BR" altLang="pt-BR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%</a:t>
            </a:r>
            <a:endParaRPr lang="pt-BR" altLang="pt-BR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7569960" y="4978056"/>
            <a:ext cx="572726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184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5540088" y="1641528"/>
            <a:ext cx="3456384" cy="5697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5576872" y="5365758"/>
            <a:ext cx="14667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002060"/>
                </a:solidFill>
                <a:latin typeface="Arial Narrow" pitchFamily="34" charset="0"/>
              </a:rPr>
              <a:t>mais de 55 anos</a:t>
            </a:r>
            <a:endParaRPr lang="pt-BR" altLang="pt-BR" b="1" dirty="0" smtClean="0">
              <a:solidFill>
                <a:srgbClr val="002060"/>
              </a:solidFill>
            </a:endParaRPr>
          </a:p>
        </p:txBody>
      </p:sp>
      <p:cxnSp>
        <p:nvCxnSpPr>
          <p:cNvPr id="53" name="Conector reto 52"/>
          <p:cNvCxnSpPr/>
          <p:nvPr/>
        </p:nvCxnSpPr>
        <p:spPr>
          <a:xfrm>
            <a:off x="5497648" y="5277902"/>
            <a:ext cx="3456384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12"/>
          <p:cNvSpPr>
            <a:spLocks noChangeArrowheads="1"/>
          </p:cNvSpPr>
          <p:nvPr/>
        </p:nvSpPr>
        <p:spPr bwMode="auto">
          <a:xfrm>
            <a:off x="8449845" y="5348824"/>
            <a:ext cx="553764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11,3%</a:t>
            </a:r>
          </a:p>
        </p:txBody>
      </p: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7585880" y="5362472"/>
            <a:ext cx="572726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70</a:t>
            </a:r>
          </a:p>
        </p:txBody>
      </p:sp>
      <p:sp>
        <p:nvSpPr>
          <p:cNvPr id="56" name="Rectangle 9"/>
          <p:cNvSpPr>
            <a:spLocks noChangeArrowheads="1"/>
          </p:cNvSpPr>
          <p:nvPr/>
        </p:nvSpPr>
        <p:spPr bwMode="auto">
          <a:xfrm>
            <a:off x="4876800" y="2990674"/>
            <a:ext cx="2319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pt-BR" altLang="pt-BR" b="1" dirty="0" smtClean="0">
                <a:solidFill>
                  <a:srgbClr val="002060"/>
                </a:solidFill>
                <a:latin typeface="Arial Narrow" pitchFamily="34" charset="0"/>
              </a:rPr>
              <a:t>não soube responder</a:t>
            </a:r>
            <a:endParaRPr lang="pt-BR" altLang="pt-BR" b="1" dirty="0" smtClean="0">
              <a:solidFill>
                <a:srgbClr val="002060"/>
              </a:solidFill>
            </a:endParaRPr>
          </a:p>
        </p:txBody>
      </p:sp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8333930" y="2987950"/>
            <a:ext cx="564654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14,8%</a:t>
            </a:r>
            <a:endParaRPr lang="pt-BR" altLang="pt-BR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7419556" y="2987950"/>
            <a:ext cx="572726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  92</a:t>
            </a:r>
            <a:endParaRPr lang="pt-BR" altLang="pt-BR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cxnSp>
        <p:nvCxnSpPr>
          <p:cNvPr id="59" name="Conector reto 58"/>
          <p:cNvCxnSpPr/>
          <p:nvPr/>
        </p:nvCxnSpPr>
        <p:spPr>
          <a:xfrm>
            <a:off x="5802806" y="2934377"/>
            <a:ext cx="2912894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DeTexto 59"/>
          <p:cNvSpPr txBox="1"/>
          <p:nvPr/>
        </p:nvSpPr>
        <p:spPr>
          <a:xfrm>
            <a:off x="1135903" y="4949121"/>
            <a:ext cx="304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 </a:t>
            </a:r>
            <a:r>
              <a:rPr lang="pt-BR" sz="1200" dirty="0">
                <a:solidFill>
                  <a:srgbClr val="002060"/>
                </a:solidFill>
                <a:latin typeface="Arial Narrow" panose="020B0606020202030204" pitchFamily="34" charset="0"/>
              </a:rPr>
              <a:t>datas de nascimento na listagem foram desconsideradas (2013 e 2007)</a:t>
            </a:r>
          </a:p>
        </p:txBody>
      </p:sp>
      <p:sp>
        <p:nvSpPr>
          <p:cNvPr id="50" name="Retângulo 49"/>
          <p:cNvSpPr/>
          <p:nvPr/>
        </p:nvSpPr>
        <p:spPr>
          <a:xfrm>
            <a:off x="862905" y="2308783"/>
            <a:ext cx="3623369" cy="316597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4876800" y="1725110"/>
            <a:ext cx="4126809" cy="171466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62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 animBg="1"/>
      <p:bldP spid="45" grpId="0"/>
      <p:bldP spid="47" grpId="0"/>
      <p:bldP spid="48" grpId="0"/>
      <p:bldP spid="49" grpId="0"/>
      <p:bldP spid="51" grpId="0" animBg="1"/>
      <p:bldP spid="52" grpId="0"/>
      <p:bldP spid="54" grpId="0"/>
      <p:bldP spid="55" grpId="0"/>
      <p:bldP spid="56" grpId="0"/>
      <p:bldP spid="57" grpId="0"/>
      <p:bldP spid="58" grpId="0"/>
      <p:bldP spid="60" grpId="0"/>
      <p:bldP spid="5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segmentação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2429156" y="3961089"/>
            <a:ext cx="4648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002060"/>
                </a:solidFill>
                <a:latin typeface="Arial Narrow" pitchFamily="34" charset="0"/>
              </a:rPr>
              <a:t>1 vez</a:t>
            </a:r>
            <a:endParaRPr lang="pt-BR" altLang="pt-BR" b="1" dirty="0" smtClean="0">
              <a:solidFill>
                <a:srgbClr val="002060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2101939" y="4381378"/>
            <a:ext cx="11188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002060"/>
                </a:solidFill>
                <a:latin typeface="Arial Narrow" pitchFamily="34" charset="0"/>
              </a:rPr>
              <a:t>2 ou 3 vezes</a:t>
            </a:r>
            <a:endParaRPr lang="pt-BR" altLang="pt-BR" b="1" dirty="0" smtClean="0">
              <a:solidFill>
                <a:srgbClr val="002060"/>
              </a:solidFill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4417605" y="3930784"/>
            <a:ext cx="564654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82,4%</a:t>
            </a:r>
            <a:endParaRPr lang="pt-BR" altLang="pt-BR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4417605" y="4366644"/>
            <a:ext cx="564654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16,4%</a:t>
            </a:r>
            <a:endParaRPr lang="pt-BR" altLang="pt-BR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9" name="Rectangle 8"/>
          <p:cNvSpPr>
            <a:spLocks noChangeArrowheads="1"/>
          </p:cNvSpPr>
          <p:nvPr/>
        </p:nvSpPr>
        <p:spPr bwMode="auto">
          <a:xfrm>
            <a:off x="3470091" y="4366644"/>
            <a:ext cx="572726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98</a:t>
            </a:r>
            <a:endParaRPr lang="pt-BR" altLang="pt-BR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2087425" y="3578874"/>
            <a:ext cx="1117294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participação</a:t>
            </a:r>
            <a:endParaRPr lang="pt-BR" altLang="pt-BR" b="1" dirty="0" smtClean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4563601" y="3591849"/>
            <a:ext cx="1683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%</a:t>
            </a:r>
            <a:endParaRPr lang="pt-BR" altLang="pt-BR" b="1" dirty="0" smtClean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3473429" y="3930784"/>
            <a:ext cx="572726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494</a:t>
            </a:r>
            <a:endParaRPr lang="pt-BR" altLang="pt-BR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1957923" y="4832076"/>
            <a:ext cx="14362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002060"/>
                </a:solidFill>
                <a:latin typeface="Arial Narrow" pitchFamily="34" charset="0"/>
              </a:rPr>
              <a:t>mais de 3 vezes</a:t>
            </a:r>
            <a:endParaRPr lang="pt-BR" altLang="pt-BR" b="1" dirty="0" smtClean="0">
              <a:solidFill>
                <a:srgbClr val="002060"/>
              </a:solidFill>
            </a:endParaRPr>
          </a:p>
        </p:txBody>
      </p:sp>
      <p:sp>
        <p:nvSpPr>
          <p:cNvPr id="44" name="Rectangle 10"/>
          <p:cNvSpPr>
            <a:spLocks noChangeArrowheads="1"/>
          </p:cNvSpPr>
          <p:nvPr/>
        </p:nvSpPr>
        <p:spPr bwMode="auto">
          <a:xfrm>
            <a:off x="4468877" y="4817342"/>
            <a:ext cx="462111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1,2%</a:t>
            </a:r>
            <a:endParaRPr lang="pt-BR" altLang="pt-BR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3470091" y="4817342"/>
            <a:ext cx="572726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7</a:t>
            </a:r>
            <a:endParaRPr lang="pt-BR" altLang="pt-BR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cxnSp>
        <p:nvCxnSpPr>
          <p:cNvPr id="46" name="Conector reto 45"/>
          <p:cNvCxnSpPr/>
          <p:nvPr/>
        </p:nvCxnSpPr>
        <p:spPr>
          <a:xfrm>
            <a:off x="1632750" y="4285588"/>
            <a:ext cx="313272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>
            <a:off x="1632750" y="4741639"/>
            <a:ext cx="313272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3317796" y="3578875"/>
            <a:ext cx="1001877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entrevistas</a:t>
            </a:r>
            <a:endParaRPr lang="pt-BR" altLang="pt-BR" b="1" dirty="0" smtClean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6350441" y="2385714"/>
            <a:ext cx="8431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002060"/>
                </a:solidFill>
                <a:latin typeface="Arial Narrow" pitchFamily="34" charset="0"/>
              </a:rPr>
              <a:t>comércio</a:t>
            </a:r>
            <a:endParaRPr lang="pt-BR" altLang="pt-BR" b="1" dirty="0" smtClean="0">
              <a:solidFill>
                <a:srgbClr val="002060"/>
              </a:solidFill>
            </a:endParaRPr>
          </a:p>
        </p:txBody>
      </p:sp>
      <p:sp>
        <p:nvSpPr>
          <p:cNvPr id="50" name="Rectangle 9"/>
          <p:cNvSpPr>
            <a:spLocks noChangeArrowheads="1"/>
          </p:cNvSpPr>
          <p:nvPr/>
        </p:nvSpPr>
        <p:spPr bwMode="auto">
          <a:xfrm>
            <a:off x="6422449" y="2821574"/>
            <a:ext cx="6652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002060"/>
                </a:solidFill>
                <a:latin typeface="Arial Narrow" pitchFamily="34" charset="0"/>
              </a:rPr>
              <a:t>serviço</a:t>
            </a:r>
            <a:endParaRPr lang="pt-BR" altLang="pt-BR" b="1" dirty="0" smtClean="0">
              <a:solidFill>
                <a:srgbClr val="002060"/>
              </a:solidFill>
            </a:endParaRP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8559232" y="2370980"/>
            <a:ext cx="564654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35,5%</a:t>
            </a:r>
            <a:endParaRPr lang="pt-BR" altLang="pt-BR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2" name="Rectangle 12"/>
          <p:cNvSpPr>
            <a:spLocks noChangeArrowheads="1"/>
          </p:cNvSpPr>
          <p:nvPr/>
        </p:nvSpPr>
        <p:spPr bwMode="auto">
          <a:xfrm>
            <a:off x="8559232" y="2806840"/>
            <a:ext cx="564654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47,7%</a:t>
            </a:r>
            <a:endParaRPr lang="pt-BR" altLang="pt-BR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7611718" y="2806840"/>
            <a:ext cx="572726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297</a:t>
            </a:r>
            <a:endParaRPr lang="pt-BR" altLang="pt-BR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6494457" y="2049895"/>
            <a:ext cx="463268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setor</a:t>
            </a:r>
            <a:endParaRPr lang="pt-BR" altLang="pt-BR" b="1" dirty="0" smtClean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8835854" y="2062870"/>
            <a:ext cx="1683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%</a:t>
            </a:r>
            <a:endParaRPr lang="pt-BR" altLang="pt-BR" b="1" dirty="0" smtClean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56" name="Rectangle 8"/>
          <p:cNvSpPr>
            <a:spLocks noChangeArrowheads="1"/>
          </p:cNvSpPr>
          <p:nvPr/>
        </p:nvSpPr>
        <p:spPr bwMode="auto">
          <a:xfrm>
            <a:off x="7615056" y="2370980"/>
            <a:ext cx="572726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221</a:t>
            </a:r>
            <a:endParaRPr lang="pt-BR" altLang="pt-BR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6350441" y="3203965"/>
            <a:ext cx="7998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002060"/>
                </a:solidFill>
                <a:latin typeface="Arial Narrow" pitchFamily="34" charset="0"/>
              </a:rPr>
              <a:t>indústria</a:t>
            </a:r>
            <a:endParaRPr lang="pt-BR" altLang="pt-BR" b="1" dirty="0" smtClean="0">
              <a:solidFill>
                <a:srgbClr val="002060"/>
              </a:solidFill>
            </a:endParaRPr>
          </a:p>
        </p:txBody>
      </p:sp>
      <p:sp>
        <p:nvSpPr>
          <p:cNvPr id="58" name="Rectangle 10"/>
          <p:cNvSpPr>
            <a:spLocks noChangeArrowheads="1"/>
          </p:cNvSpPr>
          <p:nvPr/>
        </p:nvSpPr>
        <p:spPr bwMode="auto">
          <a:xfrm>
            <a:off x="8564677" y="3203965"/>
            <a:ext cx="553764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11,9%</a:t>
            </a:r>
            <a:endParaRPr lang="pt-BR" altLang="pt-BR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7611718" y="3203965"/>
            <a:ext cx="572726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74</a:t>
            </a:r>
            <a:endParaRPr lang="pt-BR" altLang="pt-BR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cxnSp>
        <p:nvCxnSpPr>
          <p:cNvPr id="60" name="Conector reto 59"/>
          <p:cNvCxnSpPr/>
          <p:nvPr/>
        </p:nvCxnSpPr>
        <p:spPr>
          <a:xfrm>
            <a:off x="6278433" y="2725784"/>
            <a:ext cx="2880320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to 60"/>
          <p:cNvCxnSpPr/>
          <p:nvPr/>
        </p:nvCxnSpPr>
        <p:spPr>
          <a:xfrm flipV="1">
            <a:off x="6278433" y="3131957"/>
            <a:ext cx="2840008" cy="2375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7430561" y="2049896"/>
            <a:ext cx="1001877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F79646">
                    <a:lumMod val="75000"/>
                  </a:srgbClr>
                </a:solidFill>
                <a:latin typeface="Arial Narrow" pitchFamily="34" charset="0"/>
              </a:rPr>
              <a:t>entrevistas</a:t>
            </a:r>
            <a:endParaRPr lang="pt-BR" altLang="pt-BR" b="1" dirty="0" smtClean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68" name="Rectangle 7"/>
          <p:cNvSpPr>
            <a:spLocks noChangeArrowheads="1"/>
          </p:cNvSpPr>
          <p:nvPr/>
        </p:nvSpPr>
        <p:spPr bwMode="auto">
          <a:xfrm>
            <a:off x="6216233" y="3574733"/>
            <a:ext cx="11365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b="1" dirty="0" smtClean="0">
                <a:solidFill>
                  <a:srgbClr val="002060"/>
                </a:solidFill>
                <a:latin typeface="Arial Narrow" pitchFamily="34" charset="0"/>
              </a:rPr>
              <a:t>agronegócio</a:t>
            </a:r>
            <a:endParaRPr lang="pt-BR" altLang="pt-BR" b="1" dirty="0" smtClean="0">
              <a:solidFill>
                <a:srgbClr val="002060"/>
              </a:solidFill>
            </a:endParaRPr>
          </a:p>
        </p:txBody>
      </p:sp>
      <p:sp>
        <p:nvSpPr>
          <p:cNvPr id="69" name="Rectangle 10"/>
          <p:cNvSpPr>
            <a:spLocks noChangeArrowheads="1"/>
          </p:cNvSpPr>
          <p:nvPr/>
        </p:nvSpPr>
        <p:spPr bwMode="auto">
          <a:xfrm>
            <a:off x="8626423" y="3574733"/>
            <a:ext cx="462111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4,9%</a:t>
            </a:r>
            <a:endParaRPr lang="pt-BR" altLang="pt-BR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70" name="Rectangle 8"/>
          <p:cNvSpPr>
            <a:spLocks noChangeArrowheads="1"/>
          </p:cNvSpPr>
          <p:nvPr/>
        </p:nvSpPr>
        <p:spPr bwMode="auto">
          <a:xfrm>
            <a:off x="7627638" y="3574733"/>
            <a:ext cx="572726" cy="3064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 smtClean="0">
                <a:solidFill>
                  <a:srgbClr val="1F497D">
                    <a:lumMod val="50000"/>
                  </a:srgbClr>
                </a:solidFill>
                <a:latin typeface="Arial Narrow" pitchFamily="34" charset="0"/>
              </a:rPr>
              <a:t>30</a:t>
            </a:r>
            <a:endParaRPr lang="pt-BR" altLang="pt-BR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cxnSp>
        <p:nvCxnSpPr>
          <p:cNvPr id="71" name="Conector reto 70"/>
          <p:cNvCxnSpPr/>
          <p:nvPr/>
        </p:nvCxnSpPr>
        <p:spPr>
          <a:xfrm flipV="1">
            <a:off x="6294353" y="3516373"/>
            <a:ext cx="2840008" cy="2375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348771" y="5196185"/>
            <a:ext cx="3740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00206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pt-BR" dirty="0"/>
              <a:t>para efeito deste critério de segmentação 23 entrevistas “não sabe” “sem resposta”  foram desconsideradas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1348771" y="3308988"/>
            <a:ext cx="3853850" cy="246119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435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42" grpId="0"/>
      <p:bldP spid="43" grpId="0"/>
      <p:bldP spid="44" grpId="0"/>
      <p:bldP spid="45" grpId="0"/>
      <p:bldP spid="48" grpId="0" animBg="1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/>
      <p:bldP spid="57" grpId="0"/>
      <p:bldP spid="58" grpId="0"/>
      <p:bldP spid="59" grpId="0"/>
      <p:bldP spid="62" grpId="0" animBg="1"/>
      <p:bldP spid="68" grpId="0"/>
      <p:bldP spid="69" grpId="0"/>
      <p:bldP spid="70" grpId="0"/>
      <p:bldP spid="2" grpId="0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0"/>
            <a:ext cx="9721850" cy="6858000"/>
          </a:xfrm>
          <a:prstGeom prst="rect">
            <a:avLst/>
          </a:prstGeom>
          <a:solidFill>
            <a:schemeClr val="bg1"/>
          </a:solidFill>
          <a:ln w="152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 descr="http://promoview.com.br/wp-content/uploads/2009/07/logo-sebr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9514" y="332656"/>
            <a:ext cx="1656184" cy="91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 rot="5400000">
            <a:off x="-1484210" y="1708346"/>
            <a:ext cx="4320480" cy="849021"/>
            <a:chOff x="35492" y="347731"/>
            <a:chExt cx="5184579" cy="849021"/>
          </a:xfrm>
          <a:solidFill>
            <a:schemeClr val="accent4">
              <a:lumMod val="75000"/>
            </a:schemeClr>
          </a:solidFill>
        </p:grpSpPr>
        <p:sp>
          <p:nvSpPr>
            <p:cNvPr id="8" name="Freeform 15"/>
            <p:cNvSpPr>
              <a:spLocks/>
            </p:cNvSpPr>
            <p:nvPr/>
          </p:nvSpPr>
          <p:spPr bwMode="auto">
            <a:xfrm flipH="1">
              <a:off x="35496" y="347731"/>
              <a:ext cx="217612" cy="272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8" y="13"/>
                </a:cxn>
                <a:cxn ang="0">
                  <a:pos x="0" y="0"/>
                </a:cxn>
              </a:cxnLst>
              <a:rect l="0" t="0" r="r" b="b"/>
              <a:pathLst>
                <a:path w="8" h="13">
                  <a:moveTo>
                    <a:pt x="0" y="0"/>
                  </a:moveTo>
                  <a:lnTo>
                    <a:pt x="0" y="13"/>
                  </a:lnTo>
                  <a:lnTo>
                    <a:pt x="8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Arial" charset="0"/>
                <a:cs typeface="Arial" charset="0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H="1">
              <a:off x="35492" y="620688"/>
              <a:ext cx="5184579" cy="57606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15" y="0"/>
                </a:cxn>
                <a:cxn ang="0">
                  <a:pos x="99" y="88"/>
                </a:cxn>
                <a:cxn ang="0">
                  <a:pos x="0" y="88"/>
                </a:cxn>
                <a:cxn ang="0">
                  <a:pos x="16" y="0"/>
                </a:cxn>
              </a:cxnLst>
              <a:rect l="0" t="0" r="r" b="b"/>
              <a:pathLst>
                <a:path w="115" h="88">
                  <a:moveTo>
                    <a:pt x="16" y="0"/>
                  </a:moveTo>
                  <a:lnTo>
                    <a:pt x="115" y="0"/>
                  </a:lnTo>
                  <a:lnTo>
                    <a:pt x="99" y="88"/>
                  </a:lnTo>
                  <a:lnTo>
                    <a:pt x="0" y="8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395536" y="1338441"/>
            <a:ext cx="33972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metodologia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>
                <a:solidFill>
                  <a:srgbClr val="002060"/>
                </a:solidFill>
                <a:latin typeface="Arial Narrow" panose="020B0606020202030204" pitchFamily="34" charset="0"/>
              </a:rPr>
              <a:t>resultados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600" b="1" dirty="0" smtClean="0">
                <a:solidFill>
                  <a:schemeClr val="bg1">
                    <a:lumMod val="75000"/>
                  </a:schemeClr>
                </a:solidFill>
                <a:latin typeface="Arial Narrow" panose="020B0606020202030204" pitchFamily="34" charset="0"/>
              </a:rPr>
              <a:t>comentários</a:t>
            </a:r>
            <a:endParaRPr lang="pt-BR" sz="3600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1362" y="1944283"/>
            <a:ext cx="3278053" cy="371696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Retângulo 11"/>
          <p:cNvSpPr/>
          <p:nvPr/>
        </p:nvSpPr>
        <p:spPr>
          <a:xfrm>
            <a:off x="827584" y="219111"/>
            <a:ext cx="2664296" cy="648072"/>
          </a:xfrm>
          <a:prstGeom prst="rect">
            <a:avLst/>
          </a:prstGeom>
          <a:solidFill>
            <a:schemeClr val="accent4">
              <a:lumMod val="75000"/>
              <a:alpha val="1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5679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8267E-6 -3.43201E-6 L -0.00376 0.270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1352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558925" y="4671951"/>
            <a:ext cx="3953963" cy="45719"/>
          </a:xfrm>
          <a:prstGeom prst="rect">
            <a:avLst/>
          </a:prstGeom>
          <a:solidFill>
            <a:srgbClr val="868686"/>
          </a:solidFill>
          <a:ln w="38100">
            <a:solidFill>
              <a:srgbClr val="86868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Título 4"/>
          <p:cNvSpPr txBox="1">
            <a:spLocks/>
          </p:cNvSpPr>
          <p:nvPr/>
        </p:nvSpPr>
        <p:spPr>
          <a:xfrm>
            <a:off x="1077936" y="182528"/>
            <a:ext cx="620303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pt-BR" b="1" dirty="0" smtClean="0">
                <a:solidFill>
                  <a:schemeClr val="bg1"/>
                </a:solidFill>
              </a:rPr>
              <a:t>resultados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4"/>
          <p:cNvSpPr txBox="1">
            <a:spLocks/>
          </p:cNvSpPr>
          <p:nvPr/>
        </p:nvSpPr>
        <p:spPr>
          <a:xfrm>
            <a:off x="690837" y="1511837"/>
            <a:ext cx="3668439" cy="5676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Narrow" pitchFamily="34" charset="0"/>
                <a:ea typeface="ＭＳ Ｐゴシック" charset="0"/>
                <a:cs typeface="Arial Narrow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/>
              <a:t>P1. qual categoria do Prêmio Sebrae Mulher de Negócios participou?</a:t>
            </a:r>
            <a:endParaRPr lang="pt-BR" dirty="0" smtClean="0"/>
          </a:p>
          <a:p>
            <a:pPr algn="ctr"/>
            <a:endParaRPr lang="pt-BR" dirty="0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162051" y="4356100"/>
            <a:ext cx="311150" cy="285750"/>
          </a:xfrm>
          <a:custGeom>
            <a:avLst/>
            <a:gdLst>
              <a:gd name="T0" fmla="*/ 58 w 392"/>
              <a:gd name="T1" fmla="*/ 0 h 361"/>
              <a:gd name="T2" fmla="*/ 44 w 392"/>
              <a:gd name="T3" fmla="*/ 45 h 361"/>
              <a:gd name="T4" fmla="*/ 34 w 392"/>
              <a:gd name="T5" fmla="*/ 89 h 361"/>
              <a:gd name="T6" fmla="*/ 23 w 392"/>
              <a:gd name="T7" fmla="*/ 134 h 361"/>
              <a:gd name="T8" fmla="*/ 15 w 392"/>
              <a:gd name="T9" fmla="*/ 179 h 361"/>
              <a:gd name="T10" fmla="*/ 8 w 392"/>
              <a:gd name="T11" fmla="*/ 224 h 361"/>
              <a:gd name="T12" fmla="*/ 4 w 392"/>
              <a:gd name="T13" fmla="*/ 269 h 361"/>
              <a:gd name="T14" fmla="*/ 2 w 392"/>
              <a:gd name="T15" fmla="*/ 315 h 361"/>
              <a:gd name="T16" fmla="*/ 0 w 392"/>
              <a:gd name="T17" fmla="*/ 361 h 361"/>
              <a:gd name="T18" fmla="*/ 346 w 392"/>
              <a:gd name="T19" fmla="*/ 361 h 361"/>
              <a:gd name="T20" fmla="*/ 346 w 392"/>
              <a:gd name="T21" fmla="*/ 325 h 361"/>
              <a:gd name="T22" fmla="*/ 349 w 392"/>
              <a:gd name="T23" fmla="*/ 288 h 361"/>
              <a:gd name="T24" fmla="*/ 353 w 392"/>
              <a:gd name="T25" fmla="*/ 253 h 361"/>
              <a:gd name="T26" fmla="*/ 357 w 392"/>
              <a:gd name="T27" fmla="*/ 217 h 361"/>
              <a:gd name="T28" fmla="*/ 364 w 392"/>
              <a:gd name="T29" fmla="*/ 182 h 361"/>
              <a:gd name="T30" fmla="*/ 372 w 392"/>
              <a:gd name="T31" fmla="*/ 146 h 361"/>
              <a:gd name="T32" fmla="*/ 381 w 392"/>
              <a:gd name="T33" fmla="*/ 110 h 361"/>
              <a:gd name="T34" fmla="*/ 392 w 392"/>
              <a:gd name="T35" fmla="*/ 75 h 361"/>
              <a:gd name="T36" fmla="*/ 58 w 392"/>
              <a:gd name="T37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2" h="361">
                <a:moveTo>
                  <a:pt x="58" y="0"/>
                </a:moveTo>
                <a:lnTo>
                  <a:pt x="44" y="45"/>
                </a:lnTo>
                <a:lnTo>
                  <a:pt x="34" y="89"/>
                </a:lnTo>
                <a:lnTo>
                  <a:pt x="23" y="134"/>
                </a:lnTo>
                <a:lnTo>
                  <a:pt x="15" y="179"/>
                </a:lnTo>
                <a:lnTo>
                  <a:pt x="8" y="224"/>
                </a:lnTo>
                <a:lnTo>
                  <a:pt x="4" y="269"/>
                </a:lnTo>
                <a:lnTo>
                  <a:pt x="2" y="315"/>
                </a:lnTo>
                <a:lnTo>
                  <a:pt x="0" y="361"/>
                </a:lnTo>
                <a:lnTo>
                  <a:pt x="346" y="361"/>
                </a:lnTo>
                <a:lnTo>
                  <a:pt x="346" y="325"/>
                </a:lnTo>
                <a:lnTo>
                  <a:pt x="349" y="288"/>
                </a:lnTo>
                <a:lnTo>
                  <a:pt x="353" y="253"/>
                </a:lnTo>
                <a:lnTo>
                  <a:pt x="357" y="217"/>
                </a:lnTo>
                <a:lnTo>
                  <a:pt x="364" y="182"/>
                </a:lnTo>
                <a:lnTo>
                  <a:pt x="372" y="146"/>
                </a:lnTo>
                <a:lnTo>
                  <a:pt x="381" y="110"/>
                </a:lnTo>
                <a:lnTo>
                  <a:pt x="392" y="75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1155701" y="4351338"/>
            <a:ext cx="323850" cy="296863"/>
          </a:xfrm>
          <a:custGeom>
            <a:avLst/>
            <a:gdLst>
              <a:gd name="T0" fmla="*/ 65 w 408"/>
              <a:gd name="T1" fmla="*/ 12 h 372"/>
              <a:gd name="T2" fmla="*/ 74 w 408"/>
              <a:gd name="T3" fmla="*/ 8 h 372"/>
              <a:gd name="T4" fmla="*/ 61 w 408"/>
              <a:gd name="T5" fmla="*/ 52 h 372"/>
              <a:gd name="T6" fmla="*/ 48 w 408"/>
              <a:gd name="T7" fmla="*/ 95 h 372"/>
              <a:gd name="T8" fmla="*/ 39 w 408"/>
              <a:gd name="T9" fmla="*/ 140 h 372"/>
              <a:gd name="T10" fmla="*/ 31 w 408"/>
              <a:gd name="T11" fmla="*/ 185 h 372"/>
              <a:gd name="T12" fmla="*/ 24 w 408"/>
              <a:gd name="T13" fmla="*/ 230 h 372"/>
              <a:gd name="T14" fmla="*/ 20 w 408"/>
              <a:gd name="T15" fmla="*/ 276 h 372"/>
              <a:gd name="T16" fmla="*/ 18 w 408"/>
              <a:gd name="T17" fmla="*/ 320 h 372"/>
              <a:gd name="T18" fmla="*/ 16 w 408"/>
              <a:gd name="T19" fmla="*/ 366 h 372"/>
              <a:gd name="T20" fmla="*/ 8 w 408"/>
              <a:gd name="T21" fmla="*/ 359 h 372"/>
              <a:gd name="T22" fmla="*/ 354 w 408"/>
              <a:gd name="T23" fmla="*/ 359 h 372"/>
              <a:gd name="T24" fmla="*/ 346 w 408"/>
              <a:gd name="T25" fmla="*/ 366 h 372"/>
              <a:gd name="T26" fmla="*/ 346 w 408"/>
              <a:gd name="T27" fmla="*/ 329 h 372"/>
              <a:gd name="T28" fmla="*/ 349 w 408"/>
              <a:gd name="T29" fmla="*/ 293 h 372"/>
              <a:gd name="T30" fmla="*/ 353 w 408"/>
              <a:gd name="T31" fmla="*/ 257 h 372"/>
              <a:gd name="T32" fmla="*/ 357 w 408"/>
              <a:gd name="T33" fmla="*/ 221 h 372"/>
              <a:gd name="T34" fmla="*/ 364 w 408"/>
              <a:gd name="T35" fmla="*/ 185 h 372"/>
              <a:gd name="T36" fmla="*/ 372 w 408"/>
              <a:gd name="T37" fmla="*/ 150 h 372"/>
              <a:gd name="T38" fmla="*/ 381 w 408"/>
              <a:gd name="T39" fmla="*/ 114 h 372"/>
              <a:gd name="T40" fmla="*/ 392 w 408"/>
              <a:gd name="T41" fmla="*/ 79 h 372"/>
              <a:gd name="T42" fmla="*/ 397 w 408"/>
              <a:gd name="T43" fmla="*/ 87 h 372"/>
              <a:gd name="T44" fmla="*/ 65 w 408"/>
              <a:gd name="T45" fmla="*/ 12 h 372"/>
              <a:gd name="T46" fmla="*/ 401 w 408"/>
              <a:gd name="T47" fmla="*/ 74 h 372"/>
              <a:gd name="T48" fmla="*/ 407 w 408"/>
              <a:gd name="T49" fmla="*/ 78 h 372"/>
              <a:gd name="T50" fmla="*/ 408 w 408"/>
              <a:gd name="T51" fmla="*/ 82 h 372"/>
              <a:gd name="T52" fmla="*/ 397 w 408"/>
              <a:gd name="T53" fmla="*/ 117 h 372"/>
              <a:gd name="T54" fmla="*/ 388 w 408"/>
              <a:gd name="T55" fmla="*/ 152 h 372"/>
              <a:gd name="T56" fmla="*/ 380 w 408"/>
              <a:gd name="T57" fmla="*/ 187 h 372"/>
              <a:gd name="T58" fmla="*/ 373 w 408"/>
              <a:gd name="T59" fmla="*/ 222 h 372"/>
              <a:gd name="T60" fmla="*/ 369 w 408"/>
              <a:gd name="T61" fmla="*/ 258 h 372"/>
              <a:gd name="T62" fmla="*/ 365 w 408"/>
              <a:gd name="T63" fmla="*/ 293 h 372"/>
              <a:gd name="T64" fmla="*/ 362 w 408"/>
              <a:gd name="T65" fmla="*/ 330 h 372"/>
              <a:gd name="T66" fmla="*/ 362 w 408"/>
              <a:gd name="T67" fmla="*/ 366 h 372"/>
              <a:gd name="T68" fmla="*/ 361 w 408"/>
              <a:gd name="T69" fmla="*/ 368 h 372"/>
              <a:gd name="T70" fmla="*/ 360 w 408"/>
              <a:gd name="T71" fmla="*/ 370 h 372"/>
              <a:gd name="T72" fmla="*/ 354 w 408"/>
              <a:gd name="T73" fmla="*/ 372 h 372"/>
              <a:gd name="T74" fmla="*/ 8 w 408"/>
              <a:gd name="T75" fmla="*/ 372 h 372"/>
              <a:gd name="T76" fmla="*/ 3 w 408"/>
              <a:gd name="T77" fmla="*/ 370 h 372"/>
              <a:gd name="T78" fmla="*/ 0 w 408"/>
              <a:gd name="T79" fmla="*/ 366 h 372"/>
              <a:gd name="T80" fmla="*/ 2 w 408"/>
              <a:gd name="T81" fmla="*/ 320 h 372"/>
              <a:gd name="T82" fmla="*/ 4 w 408"/>
              <a:gd name="T83" fmla="*/ 274 h 372"/>
              <a:gd name="T84" fmla="*/ 8 w 408"/>
              <a:gd name="T85" fmla="*/ 229 h 372"/>
              <a:gd name="T86" fmla="*/ 15 w 408"/>
              <a:gd name="T87" fmla="*/ 183 h 372"/>
              <a:gd name="T88" fmla="*/ 23 w 408"/>
              <a:gd name="T89" fmla="*/ 138 h 372"/>
              <a:gd name="T90" fmla="*/ 34 w 408"/>
              <a:gd name="T91" fmla="*/ 93 h 372"/>
              <a:gd name="T92" fmla="*/ 44 w 408"/>
              <a:gd name="T93" fmla="*/ 49 h 372"/>
              <a:gd name="T94" fmla="*/ 58 w 408"/>
              <a:gd name="T95" fmla="*/ 4 h 372"/>
              <a:gd name="T96" fmla="*/ 62 w 408"/>
              <a:gd name="T97" fmla="*/ 0 h 372"/>
              <a:gd name="T98" fmla="*/ 69 w 408"/>
              <a:gd name="T99" fmla="*/ 0 h 372"/>
              <a:gd name="T100" fmla="*/ 401 w 408"/>
              <a:gd name="T101" fmla="*/ 7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08" h="372">
                <a:moveTo>
                  <a:pt x="65" y="12"/>
                </a:moveTo>
                <a:lnTo>
                  <a:pt x="74" y="8"/>
                </a:lnTo>
                <a:lnTo>
                  <a:pt x="61" y="52"/>
                </a:lnTo>
                <a:lnTo>
                  <a:pt x="48" y="95"/>
                </a:lnTo>
                <a:lnTo>
                  <a:pt x="39" y="140"/>
                </a:lnTo>
                <a:lnTo>
                  <a:pt x="31" y="185"/>
                </a:lnTo>
                <a:lnTo>
                  <a:pt x="24" y="230"/>
                </a:lnTo>
                <a:lnTo>
                  <a:pt x="20" y="276"/>
                </a:lnTo>
                <a:lnTo>
                  <a:pt x="18" y="320"/>
                </a:lnTo>
                <a:lnTo>
                  <a:pt x="16" y="366"/>
                </a:lnTo>
                <a:lnTo>
                  <a:pt x="8" y="359"/>
                </a:lnTo>
                <a:lnTo>
                  <a:pt x="354" y="359"/>
                </a:lnTo>
                <a:lnTo>
                  <a:pt x="346" y="366"/>
                </a:lnTo>
                <a:lnTo>
                  <a:pt x="346" y="329"/>
                </a:lnTo>
                <a:lnTo>
                  <a:pt x="349" y="293"/>
                </a:lnTo>
                <a:lnTo>
                  <a:pt x="353" y="257"/>
                </a:lnTo>
                <a:lnTo>
                  <a:pt x="357" y="221"/>
                </a:lnTo>
                <a:lnTo>
                  <a:pt x="364" y="185"/>
                </a:lnTo>
                <a:lnTo>
                  <a:pt x="372" y="150"/>
                </a:lnTo>
                <a:lnTo>
                  <a:pt x="381" y="114"/>
                </a:lnTo>
                <a:lnTo>
                  <a:pt x="392" y="79"/>
                </a:lnTo>
                <a:lnTo>
                  <a:pt x="397" y="87"/>
                </a:lnTo>
                <a:lnTo>
                  <a:pt x="65" y="12"/>
                </a:lnTo>
                <a:close/>
                <a:moveTo>
                  <a:pt x="401" y="74"/>
                </a:moveTo>
                <a:lnTo>
                  <a:pt x="407" y="78"/>
                </a:lnTo>
                <a:lnTo>
                  <a:pt x="408" y="82"/>
                </a:lnTo>
                <a:lnTo>
                  <a:pt x="397" y="117"/>
                </a:lnTo>
                <a:lnTo>
                  <a:pt x="388" y="152"/>
                </a:lnTo>
                <a:lnTo>
                  <a:pt x="380" y="187"/>
                </a:lnTo>
                <a:lnTo>
                  <a:pt x="373" y="222"/>
                </a:lnTo>
                <a:lnTo>
                  <a:pt x="369" y="258"/>
                </a:lnTo>
                <a:lnTo>
                  <a:pt x="365" y="293"/>
                </a:lnTo>
                <a:lnTo>
                  <a:pt x="362" y="330"/>
                </a:lnTo>
                <a:lnTo>
                  <a:pt x="362" y="366"/>
                </a:lnTo>
                <a:lnTo>
                  <a:pt x="361" y="368"/>
                </a:lnTo>
                <a:lnTo>
                  <a:pt x="360" y="370"/>
                </a:lnTo>
                <a:lnTo>
                  <a:pt x="354" y="372"/>
                </a:lnTo>
                <a:lnTo>
                  <a:pt x="8" y="372"/>
                </a:lnTo>
                <a:lnTo>
                  <a:pt x="3" y="370"/>
                </a:lnTo>
                <a:lnTo>
                  <a:pt x="0" y="366"/>
                </a:lnTo>
                <a:lnTo>
                  <a:pt x="2" y="320"/>
                </a:lnTo>
                <a:lnTo>
                  <a:pt x="4" y="274"/>
                </a:lnTo>
                <a:lnTo>
                  <a:pt x="8" y="229"/>
                </a:lnTo>
                <a:lnTo>
                  <a:pt x="15" y="183"/>
                </a:lnTo>
                <a:lnTo>
                  <a:pt x="23" y="138"/>
                </a:lnTo>
                <a:lnTo>
                  <a:pt x="34" y="93"/>
                </a:lnTo>
                <a:lnTo>
                  <a:pt x="44" y="49"/>
                </a:lnTo>
                <a:lnTo>
                  <a:pt x="58" y="4"/>
                </a:lnTo>
                <a:lnTo>
                  <a:pt x="62" y="0"/>
                </a:lnTo>
                <a:lnTo>
                  <a:pt x="69" y="0"/>
                </a:lnTo>
                <a:lnTo>
                  <a:pt x="401" y="7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87413" y="3321050"/>
            <a:ext cx="2751138" cy="1320800"/>
          </a:xfrm>
          <a:custGeom>
            <a:avLst/>
            <a:gdLst>
              <a:gd name="T0" fmla="*/ 3394 w 3466"/>
              <a:gd name="T1" fmla="*/ 457 h 1666"/>
              <a:gd name="T2" fmla="*/ 3239 w 3466"/>
              <a:gd name="T3" fmla="*/ 347 h 1666"/>
              <a:gd name="T4" fmla="*/ 3074 w 3466"/>
              <a:gd name="T5" fmla="*/ 253 h 1666"/>
              <a:gd name="T6" fmla="*/ 2903 w 3466"/>
              <a:gd name="T7" fmla="*/ 173 h 1666"/>
              <a:gd name="T8" fmla="*/ 2723 w 3466"/>
              <a:gd name="T9" fmla="*/ 108 h 1666"/>
              <a:gd name="T10" fmla="*/ 2538 w 3466"/>
              <a:gd name="T11" fmla="*/ 58 h 1666"/>
              <a:gd name="T12" fmla="*/ 2348 w 3466"/>
              <a:gd name="T13" fmla="*/ 24 h 1666"/>
              <a:gd name="T14" fmla="*/ 2157 w 3466"/>
              <a:gd name="T15" fmla="*/ 5 h 1666"/>
              <a:gd name="T16" fmla="*/ 1965 w 3466"/>
              <a:gd name="T17" fmla="*/ 0 h 1666"/>
              <a:gd name="T18" fmla="*/ 1771 w 3466"/>
              <a:gd name="T19" fmla="*/ 12 h 1666"/>
              <a:gd name="T20" fmla="*/ 1581 w 3466"/>
              <a:gd name="T21" fmla="*/ 38 h 1666"/>
              <a:gd name="T22" fmla="*/ 1393 w 3466"/>
              <a:gd name="T23" fmla="*/ 81 h 1666"/>
              <a:gd name="T24" fmla="*/ 1209 w 3466"/>
              <a:gd name="T25" fmla="*/ 137 h 1666"/>
              <a:gd name="T26" fmla="*/ 1032 w 3466"/>
              <a:gd name="T27" fmla="*/ 211 h 1666"/>
              <a:gd name="T28" fmla="*/ 863 w 3466"/>
              <a:gd name="T29" fmla="*/ 298 h 1666"/>
              <a:gd name="T30" fmla="*/ 702 w 3466"/>
              <a:gd name="T31" fmla="*/ 402 h 1666"/>
              <a:gd name="T32" fmla="*/ 552 w 3466"/>
              <a:gd name="T33" fmla="*/ 520 h 1666"/>
              <a:gd name="T34" fmla="*/ 419 w 3466"/>
              <a:gd name="T35" fmla="*/ 647 h 1666"/>
              <a:gd name="T36" fmla="*/ 304 w 3466"/>
              <a:gd name="T37" fmla="*/ 786 h 1666"/>
              <a:gd name="T38" fmla="*/ 206 w 3466"/>
              <a:gd name="T39" fmla="*/ 933 h 1666"/>
              <a:gd name="T40" fmla="*/ 125 w 3466"/>
              <a:gd name="T41" fmla="*/ 1086 h 1666"/>
              <a:gd name="T42" fmla="*/ 65 w 3466"/>
              <a:gd name="T43" fmla="*/ 1247 h 1666"/>
              <a:gd name="T44" fmla="*/ 23 w 3466"/>
              <a:gd name="T45" fmla="*/ 1412 h 1666"/>
              <a:gd name="T46" fmla="*/ 3 w 3466"/>
              <a:gd name="T47" fmla="*/ 1580 h 1666"/>
              <a:gd name="T48" fmla="*/ 345 w 3466"/>
              <a:gd name="T49" fmla="*/ 1666 h 1666"/>
              <a:gd name="T50" fmla="*/ 355 w 3466"/>
              <a:gd name="T51" fmla="*/ 1524 h 1666"/>
              <a:gd name="T52" fmla="*/ 380 w 3466"/>
              <a:gd name="T53" fmla="*/ 1388 h 1666"/>
              <a:gd name="T54" fmla="*/ 420 w 3466"/>
              <a:gd name="T55" fmla="*/ 1255 h 1666"/>
              <a:gd name="T56" fmla="*/ 477 w 3466"/>
              <a:gd name="T57" fmla="*/ 1129 h 1666"/>
              <a:gd name="T58" fmla="*/ 546 w 3466"/>
              <a:gd name="T59" fmla="*/ 1009 h 1666"/>
              <a:gd name="T60" fmla="*/ 630 w 3466"/>
              <a:gd name="T61" fmla="*/ 894 h 1666"/>
              <a:gd name="T62" fmla="*/ 726 w 3466"/>
              <a:gd name="T63" fmla="*/ 789 h 1666"/>
              <a:gd name="T64" fmla="*/ 834 w 3466"/>
              <a:gd name="T65" fmla="*/ 691 h 1666"/>
              <a:gd name="T66" fmla="*/ 952 w 3466"/>
              <a:gd name="T67" fmla="*/ 602 h 1666"/>
              <a:gd name="T68" fmla="*/ 1079 w 3466"/>
              <a:gd name="T69" fmla="*/ 522 h 1666"/>
              <a:gd name="T70" fmla="*/ 1217 w 3466"/>
              <a:gd name="T71" fmla="*/ 453 h 1666"/>
              <a:gd name="T72" fmla="*/ 1362 w 3466"/>
              <a:gd name="T73" fmla="*/ 395 h 1666"/>
              <a:gd name="T74" fmla="*/ 1515 w 3466"/>
              <a:gd name="T75" fmla="*/ 348 h 1666"/>
              <a:gd name="T76" fmla="*/ 1675 w 3466"/>
              <a:gd name="T77" fmla="*/ 315 h 1666"/>
              <a:gd name="T78" fmla="*/ 1840 w 3466"/>
              <a:gd name="T79" fmla="*/ 294 h 1666"/>
              <a:gd name="T80" fmla="*/ 2010 w 3466"/>
              <a:gd name="T81" fmla="*/ 286 h 1666"/>
              <a:gd name="T82" fmla="*/ 2179 w 3466"/>
              <a:gd name="T83" fmla="*/ 294 h 1666"/>
              <a:gd name="T84" fmla="*/ 2347 w 3466"/>
              <a:gd name="T85" fmla="*/ 315 h 1666"/>
              <a:gd name="T86" fmla="*/ 2509 w 3466"/>
              <a:gd name="T87" fmla="*/ 351 h 1666"/>
              <a:gd name="T88" fmla="*/ 2666 w 3466"/>
              <a:gd name="T89" fmla="*/ 398 h 1666"/>
              <a:gd name="T90" fmla="*/ 2817 w 3466"/>
              <a:gd name="T91" fmla="*/ 460 h 1666"/>
              <a:gd name="T92" fmla="*/ 2959 w 3466"/>
              <a:gd name="T93" fmla="*/ 533 h 1666"/>
              <a:gd name="T94" fmla="*/ 3093 w 3466"/>
              <a:gd name="T95" fmla="*/ 618 h 1666"/>
              <a:gd name="T96" fmla="*/ 3217 w 3466"/>
              <a:gd name="T97" fmla="*/ 715 h 1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66" h="1666">
                <a:moveTo>
                  <a:pt x="3466" y="518"/>
                </a:moveTo>
                <a:lnTo>
                  <a:pt x="3394" y="457"/>
                </a:lnTo>
                <a:lnTo>
                  <a:pt x="3317" y="401"/>
                </a:lnTo>
                <a:lnTo>
                  <a:pt x="3239" y="347"/>
                </a:lnTo>
                <a:lnTo>
                  <a:pt x="3158" y="298"/>
                </a:lnTo>
                <a:lnTo>
                  <a:pt x="3074" y="253"/>
                </a:lnTo>
                <a:lnTo>
                  <a:pt x="2990" y="211"/>
                </a:lnTo>
                <a:lnTo>
                  <a:pt x="2903" y="173"/>
                </a:lnTo>
                <a:lnTo>
                  <a:pt x="2813" y="138"/>
                </a:lnTo>
                <a:lnTo>
                  <a:pt x="2723" y="108"/>
                </a:lnTo>
                <a:lnTo>
                  <a:pt x="2630" y="82"/>
                </a:lnTo>
                <a:lnTo>
                  <a:pt x="2538" y="58"/>
                </a:lnTo>
                <a:lnTo>
                  <a:pt x="2444" y="39"/>
                </a:lnTo>
                <a:lnTo>
                  <a:pt x="2348" y="24"/>
                </a:lnTo>
                <a:lnTo>
                  <a:pt x="2253" y="13"/>
                </a:lnTo>
                <a:lnTo>
                  <a:pt x="2157" y="5"/>
                </a:lnTo>
                <a:lnTo>
                  <a:pt x="2060" y="0"/>
                </a:lnTo>
                <a:lnTo>
                  <a:pt x="1965" y="0"/>
                </a:lnTo>
                <a:lnTo>
                  <a:pt x="1868" y="5"/>
                </a:lnTo>
                <a:lnTo>
                  <a:pt x="1771" y="12"/>
                </a:lnTo>
                <a:lnTo>
                  <a:pt x="1676" y="24"/>
                </a:lnTo>
                <a:lnTo>
                  <a:pt x="1581" y="38"/>
                </a:lnTo>
                <a:lnTo>
                  <a:pt x="1487" y="57"/>
                </a:lnTo>
                <a:lnTo>
                  <a:pt x="1393" y="81"/>
                </a:lnTo>
                <a:lnTo>
                  <a:pt x="1301" y="107"/>
                </a:lnTo>
                <a:lnTo>
                  <a:pt x="1209" y="137"/>
                </a:lnTo>
                <a:lnTo>
                  <a:pt x="1121" y="172"/>
                </a:lnTo>
                <a:lnTo>
                  <a:pt x="1032" y="211"/>
                </a:lnTo>
                <a:lnTo>
                  <a:pt x="946" y="252"/>
                </a:lnTo>
                <a:lnTo>
                  <a:pt x="863" y="298"/>
                </a:lnTo>
                <a:lnTo>
                  <a:pt x="781" y="348"/>
                </a:lnTo>
                <a:lnTo>
                  <a:pt x="702" y="402"/>
                </a:lnTo>
                <a:lnTo>
                  <a:pt x="626" y="458"/>
                </a:lnTo>
                <a:lnTo>
                  <a:pt x="552" y="520"/>
                </a:lnTo>
                <a:lnTo>
                  <a:pt x="483" y="582"/>
                </a:lnTo>
                <a:lnTo>
                  <a:pt x="419" y="647"/>
                </a:lnTo>
                <a:lnTo>
                  <a:pt x="359" y="716"/>
                </a:lnTo>
                <a:lnTo>
                  <a:pt x="304" y="786"/>
                </a:lnTo>
                <a:lnTo>
                  <a:pt x="253" y="859"/>
                </a:lnTo>
                <a:lnTo>
                  <a:pt x="206" y="933"/>
                </a:lnTo>
                <a:lnTo>
                  <a:pt x="163" y="1009"/>
                </a:lnTo>
                <a:lnTo>
                  <a:pt x="125" y="1086"/>
                </a:lnTo>
                <a:lnTo>
                  <a:pt x="93" y="1166"/>
                </a:lnTo>
                <a:lnTo>
                  <a:pt x="65" y="1247"/>
                </a:lnTo>
                <a:lnTo>
                  <a:pt x="42" y="1329"/>
                </a:lnTo>
                <a:lnTo>
                  <a:pt x="23" y="1412"/>
                </a:lnTo>
                <a:lnTo>
                  <a:pt x="11" y="1495"/>
                </a:lnTo>
                <a:lnTo>
                  <a:pt x="3" y="1580"/>
                </a:lnTo>
                <a:lnTo>
                  <a:pt x="0" y="1666"/>
                </a:lnTo>
                <a:lnTo>
                  <a:pt x="345" y="1666"/>
                </a:lnTo>
                <a:lnTo>
                  <a:pt x="348" y="1594"/>
                </a:lnTo>
                <a:lnTo>
                  <a:pt x="355" y="1524"/>
                </a:lnTo>
                <a:lnTo>
                  <a:pt x="365" y="1455"/>
                </a:lnTo>
                <a:lnTo>
                  <a:pt x="380" y="1388"/>
                </a:lnTo>
                <a:lnTo>
                  <a:pt x="398" y="1321"/>
                </a:lnTo>
                <a:lnTo>
                  <a:pt x="420" y="1255"/>
                </a:lnTo>
                <a:lnTo>
                  <a:pt x="447" y="1191"/>
                </a:lnTo>
                <a:lnTo>
                  <a:pt x="477" y="1129"/>
                </a:lnTo>
                <a:lnTo>
                  <a:pt x="510" y="1068"/>
                </a:lnTo>
                <a:lnTo>
                  <a:pt x="546" y="1009"/>
                </a:lnTo>
                <a:lnTo>
                  <a:pt x="587" y="951"/>
                </a:lnTo>
                <a:lnTo>
                  <a:pt x="630" y="894"/>
                </a:lnTo>
                <a:lnTo>
                  <a:pt x="677" y="841"/>
                </a:lnTo>
                <a:lnTo>
                  <a:pt x="726" y="789"/>
                </a:lnTo>
                <a:lnTo>
                  <a:pt x="779" y="739"/>
                </a:lnTo>
                <a:lnTo>
                  <a:pt x="834" y="691"/>
                </a:lnTo>
                <a:lnTo>
                  <a:pt x="891" y="645"/>
                </a:lnTo>
                <a:lnTo>
                  <a:pt x="952" y="602"/>
                </a:lnTo>
                <a:lnTo>
                  <a:pt x="1015" y="561"/>
                </a:lnTo>
                <a:lnTo>
                  <a:pt x="1079" y="522"/>
                </a:lnTo>
                <a:lnTo>
                  <a:pt x="1148" y="486"/>
                </a:lnTo>
                <a:lnTo>
                  <a:pt x="1217" y="453"/>
                </a:lnTo>
                <a:lnTo>
                  <a:pt x="1288" y="423"/>
                </a:lnTo>
                <a:lnTo>
                  <a:pt x="1362" y="395"/>
                </a:lnTo>
                <a:lnTo>
                  <a:pt x="1437" y="371"/>
                </a:lnTo>
                <a:lnTo>
                  <a:pt x="1515" y="348"/>
                </a:lnTo>
                <a:lnTo>
                  <a:pt x="1594" y="331"/>
                </a:lnTo>
                <a:lnTo>
                  <a:pt x="1675" y="315"/>
                </a:lnTo>
                <a:lnTo>
                  <a:pt x="1757" y="303"/>
                </a:lnTo>
                <a:lnTo>
                  <a:pt x="1840" y="294"/>
                </a:lnTo>
                <a:lnTo>
                  <a:pt x="1924" y="288"/>
                </a:lnTo>
                <a:lnTo>
                  <a:pt x="2010" y="286"/>
                </a:lnTo>
                <a:lnTo>
                  <a:pt x="2095" y="288"/>
                </a:lnTo>
                <a:lnTo>
                  <a:pt x="2179" y="294"/>
                </a:lnTo>
                <a:lnTo>
                  <a:pt x="2264" y="303"/>
                </a:lnTo>
                <a:lnTo>
                  <a:pt x="2347" y="315"/>
                </a:lnTo>
                <a:lnTo>
                  <a:pt x="2429" y="331"/>
                </a:lnTo>
                <a:lnTo>
                  <a:pt x="2509" y="351"/>
                </a:lnTo>
                <a:lnTo>
                  <a:pt x="2589" y="373"/>
                </a:lnTo>
                <a:lnTo>
                  <a:pt x="2666" y="398"/>
                </a:lnTo>
                <a:lnTo>
                  <a:pt x="2743" y="427"/>
                </a:lnTo>
                <a:lnTo>
                  <a:pt x="2817" y="460"/>
                </a:lnTo>
                <a:lnTo>
                  <a:pt x="2889" y="495"/>
                </a:lnTo>
                <a:lnTo>
                  <a:pt x="2959" y="533"/>
                </a:lnTo>
                <a:lnTo>
                  <a:pt x="3027" y="574"/>
                </a:lnTo>
                <a:lnTo>
                  <a:pt x="3093" y="618"/>
                </a:lnTo>
                <a:lnTo>
                  <a:pt x="3156" y="665"/>
                </a:lnTo>
                <a:lnTo>
                  <a:pt x="3217" y="715"/>
                </a:lnTo>
                <a:lnTo>
                  <a:pt x="3466" y="518"/>
                </a:lnTo>
                <a:close/>
              </a:path>
            </a:pathLst>
          </a:custGeom>
          <a:solidFill>
            <a:srgbClr val="A3158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881063" y="3314700"/>
            <a:ext cx="2763838" cy="1333500"/>
          </a:xfrm>
          <a:custGeom>
            <a:avLst/>
            <a:gdLst>
              <a:gd name="T0" fmla="*/ 3320 w 3482"/>
              <a:gd name="T1" fmla="*/ 412 h 1678"/>
              <a:gd name="T2" fmla="*/ 2994 w 3482"/>
              <a:gd name="T3" fmla="*/ 222 h 1678"/>
              <a:gd name="T4" fmla="*/ 2636 w 3482"/>
              <a:gd name="T5" fmla="*/ 94 h 1678"/>
              <a:gd name="T6" fmla="*/ 2260 w 3482"/>
              <a:gd name="T7" fmla="*/ 25 h 1678"/>
              <a:gd name="T8" fmla="*/ 1876 w 3482"/>
              <a:gd name="T9" fmla="*/ 18 h 1678"/>
              <a:gd name="T10" fmla="*/ 1496 w 3482"/>
              <a:gd name="T11" fmla="*/ 70 h 1678"/>
              <a:gd name="T12" fmla="*/ 1131 w 3482"/>
              <a:gd name="T13" fmla="*/ 184 h 1678"/>
              <a:gd name="T14" fmla="*/ 793 w 3482"/>
              <a:gd name="T15" fmla="*/ 359 h 1678"/>
              <a:gd name="T16" fmla="*/ 498 w 3482"/>
              <a:gd name="T17" fmla="*/ 592 h 1678"/>
              <a:gd name="T18" fmla="*/ 267 w 3482"/>
              <a:gd name="T19" fmla="*/ 868 h 1678"/>
              <a:gd name="T20" fmla="*/ 108 w 3482"/>
              <a:gd name="T21" fmla="*/ 1175 h 1678"/>
              <a:gd name="T22" fmla="*/ 27 w 3482"/>
              <a:gd name="T23" fmla="*/ 1503 h 1678"/>
              <a:gd name="T24" fmla="*/ 353 w 3482"/>
              <a:gd name="T25" fmla="*/ 1665 h 1678"/>
              <a:gd name="T26" fmla="*/ 365 w 3482"/>
              <a:gd name="T27" fmla="*/ 1460 h 1678"/>
              <a:gd name="T28" fmla="*/ 447 w 3482"/>
              <a:gd name="T29" fmla="*/ 1195 h 1678"/>
              <a:gd name="T30" fmla="*/ 588 w 3482"/>
              <a:gd name="T31" fmla="*/ 954 h 1678"/>
              <a:gd name="T32" fmla="*/ 780 w 3482"/>
              <a:gd name="T33" fmla="*/ 740 h 1678"/>
              <a:gd name="T34" fmla="*/ 1017 w 3482"/>
              <a:gd name="T35" fmla="*/ 561 h 1678"/>
              <a:gd name="T36" fmla="*/ 1292 w 3482"/>
              <a:gd name="T37" fmla="*/ 422 h 1678"/>
              <a:gd name="T38" fmla="*/ 1600 w 3482"/>
              <a:gd name="T39" fmla="*/ 330 h 1678"/>
              <a:gd name="T40" fmla="*/ 1932 w 3482"/>
              <a:gd name="T41" fmla="*/ 288 h 1678"/>
              <a:gd name="T42" fmla="*/ 2146 w 3482"/>
              <a:gd name="T43" fmla="*/ 290 h 1678"/>
              <a:gd name="T44" fmla="*/ 2315 w 3482"/>
              <a:gd name="T45" fmla="*/ 308 h 1678"/>
              <a:gd name="T46" fmla="*/ 2480 w 3482"/>
              <a:gd name="T47" fmla="*/ 340 h 1678"/>
              <a:gd name="T48" fmla="*/ 2638 w 3482"/>
              <a:gd name="T49" fmla="*/ 384 h 1678"/>
              <a:gd name="T50" fmla="*/ 2791 w 3482"/>
              <a:gd name="T51" fmla="*/ 443 h 1678"/>
              <a:gd name="T52" fmla="*/ 2937 w 3482"/>
              <a:gd name="T53" fmla="*/ 513 h 1678"/>
              <a:gd name="T54" fmla="*/ 3073 w 3482"/>
              <a:gd name="T55" fmla="*/ 597 h 1678"/>
              <a:gd name="T56" fmla="*/ 3200 w 3482"/>
              <a:gd name="T57" fmla="*/ 691 h 1678"/>
              <a:gd name="T58" fmla="*/ 3230 w 3482"/>
              <a:gd name="T59" fmla="*/ 726 h 1678"/>
              <a:gd name="T60" fmla="*/ 3159 w 3482"/>
              <a:gd name="T61" fmla="*/ 677 h 1678"/>
              <a:gd name="T62" fmla="*/ 3030 w 3482"/>
              <a:gd name="T63" fmla="*/ 586 h 1678"/>
              <a:gd name="T64" fmla="*/ 2893 w 3482"/>
              <a:gd name="T65" fmla="*/ 507 h 1678"/>
              <a:gd name="T66" fmla="*/ 2747 w 3482"/>
              <a:gd name="T67" fmla="*/ 439 h 1678"/>
              <a:gd name="T68" fmla="*/ 2594 w 3482"/>
              <a:gd name="T69" fmla="*/ 384 h 1678"/>
              <a:gd name="T70" fmla="*/ 2434 w 3482"/>
              <a:gd name="T71" fmla="*/ 343 h 1678"/>
              <a:gd name="T72" fmla="*/ 2271 w 3482"/>
              <a:gd name="T73" fmla="*/ 315 h 1678"/>
              <a:gd name="T74" fmla="*/ 2103 w 3482"/>
              <a:gd name="T75" fmla="*/ 301 h 1678"/>
              <a:gd name="T76" fmla="*/ 1849 w 3482"/>
              <a:gd name="T77" fmla="*/ 307 h 1678"/>
              <a:gd name="T78" fmla="*/ 1526 w 3482"/>
              <a:gd name="T79" fmla="*/ 361 h 1678"/>
              <a:gd name="T80" fmla="*/ 1229 w 3482"/>
              <a:gd name="T81" fmla="*/ 464 h 1678"/>
              <a:gd name="T82" fmla="*/ 965 w 3482"/>
              <a:gd name="T83" fmla="*/ 612 h 1678"/>
              <a:gd name="T84" fmla="*/ 740 w 3482"/>
              <a:gd name="T85" fmla="*/ 799 h 1678"/>
              <a:gd name="T86" fmla="*/ 561 w 3482"/>
              <a:gd name="T87" fmla="*/ 1017 h 1678"/>
              <a:gd name="T88" fmla="*/ 436 w 3482"/>
              <a:gd name="T89" fmla="*/ 1264 h 1678"/>
              <a:gd name="T90" fmla="*/ 371 w 3482"/>
              <a:gd name="T91" fmla="*/ 1532 h 1678"/>
              <a:gd name="T92" fmla="*/ 353 w 3482"/>
              <a:gd name="T93" fmla="*/ 1678 h 1678"/>
              <a:gd name="T94" fmla="*/ 3 w 3482"/>
              <a:gd name="T95" fmla="*/ 1586 h 1678"/>
              <a:gd name="T96" fmla="*/ 65 w 3482"/>
              <a:gd name="T97" fmla="*/ 1251 h 1678"/>
              <a:gd name="T98" fmla="*/ 206 w 3482"/>
              <a:gd name="T99" fmla="*/ 936 h 1678"/>
              <a:gd name="T100" fmla="*/ 422 w 3482"/>
              <a:gd name="T101" fmla="*/ 650 h 1678"/>
              <a:gd name="T102" fmla="*/ 705 w 3482"/>
              <a:gd name="T103" fmla="*/ 402 h 1678"/>
              <a:gd name="T104" fmla="*/ 1038 w 3482"/>
              <a:gd name="T105" fmla="*/ 210 h 1678"/>
              <a:gd name="T106" fmla="*/ 1398 w 3482"/>
              <a:gd name="T107" fmla="*/ 80 h 1678"/>
              <a:gd name="T108" fmla="*/ 1779 w 3482"/>
              <a:gd name="T109" fmla="*/ 12 h 1678"/>
              <a:gd name="T110" fmla="*/ 2166 w 3482"/>
              <a:gd name="T111" fmla="*/ 4 h 1678"/>
              <a:gd name="T112" fmla="*/ 2548 w 3482"/>
              <a:gd name="T113" fmla="*/ 58 h 1678"/>
              <a:gd name="T114" fmla="*/ 2913 w 3482"/>
              <a:gd name="T115" fmla="*/ 173 h 1678"/>
              <a:gd name="T116" fmla="*/ 3251 w 3482"/>
              <a:gd name="T117" fmla="*/ 349 h 1678"/>
              <a:gd name="T118" fmla="*/ 3482 w 3482"/>
              <a:gd name="T119" fmla="*/ 524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82" h="1678">
                <a:moveTo>
                  <a:pt x="3469" y="519"/>
                </a:moveTo>
                <a:lnTo>
                  <a:pt x="3469" y="529"/>
                </a:lnTo>
                <a:lnTo>
                  <a:pt x="3396" y="468"/>
                </a:lnTo>
                <a:lnTo>
                  <a:pt x="3320" y="412"/>
                </a:lnTo>
                <a:lnTo>
                  <a:pt x="3242" y="359"/>
                </a:lnTo>
                <a:lnTo>
                  <a:pt x="3161" y="310"/>
                </a:lnTo>
                <a:lnTo>
                  <a:pt x="3078" y="264"/>
                </a:lnTo>
                <a:lnTo>
                  <a:pt x="2994" y="222"/>
                </a:lnTo>
                <a:lnTo>
                  <a:pt x="2907" y="184"/>
                </a:lnTo>
                <a:lnTo>
                  <a:pt x="2818" y="151"/>
                </a:lnTo>
                <a:lnTo>
                  <a:pt x="2727" y="120"/>
                </a:lnTo>
                <a:lnTo>
                  <a:pt x="2636" y="94"/>
                </a:lnTo>
                <a:lnTo>
                  <a:pt x="2543" y="71"/>
                </a:lnTo>
                <a:lnTo>
                  <a:pt x="2449" y="52"/>
                </a:lnTo>
                <a:lnTo>
                  <a:pt x="2355" y="36"/>
                </a:lnTo>
                <a:lnTo>
                  <a:pt x="2260" y="25"/>
                </a:lnTo>
                <a:lnTo>
                  <a:pt x="2165" y="18"/>
                </a:lnTo>
                <a:lnTo>
                  <a:pt x="2068" y="13"/>
                </a:lnTo>
                <a:lnTo>
                  <a:pt x="1973" y="13"/>
                </a:lnTo>
                <a:lnTo>
                  <a:pt x="1876" y="18"/>
                </a:lnTo>
                <a:lnTo>
                  <a:pt x="1781" y="24"/>
                </a:lnTo>
                <a:lnTo>
                  <a:pt x="1686" y="36"/>
                </a:lnTo>
                <a:lnTo>
                  <a:pt x="1590" y="51"/>
                </a:lnTo>
                <a:lnTo>
                  <a:pt x="1496" y="70"/>
                </a:lnTo>
                <a:lnTo>
                  <a:pt x="1404" y="93"/>
                </a:lnTo>
                <a:lnTo>
                  <a:pt x="1311" y="120"/>
                </a:lnTo>
                <a:lnTo>
                  <a:pt x="1221" y="150"/>
                </a:lnTo>
                <a:lnTo>
                  <a:pt x="1131" y="184"/>
                </a:lnTo>
                <a:lnTo>
                  <a:pt x="1044" y="222"/>
                </a:lnTo>
                <a:lnTo>
                  <a:pt x="958" y="264"/>
                </a:lnTo>
                <a:lnTo>
                  <a:pt x="875" y="310"/>
                </a:lnTo>
                <a:lnTo>
                  <a:pt x="793" y="359"/>
                </a:lnTo>
                <a:lnTo>
                  <a:pt x="715" y="412"/>
                </a:lnTo>
                <a:lnTo>
                  <a:pt x="639" y="470"/>
                </a:lnTo>
                <a:lnTo>
                  <a:pt x="567" y="530"/>
                </a:lnTo>
                <a:lnTo>
                  <a:pt x="498" y="592"/>
                </a:lnTo>
                <a:lnTo>
                  <a:pt x="434" y="658"/>
                </a:lnTo>
                <a:lnTo>
                  <a:pt x="373" y="726"/>
                </a:lnTo>
                <a:lnTo>
                  <a:pt x="318" y="796"/>
                </a:lnTo>
                <a:lnTo>
                  <a:pt x="267" y="868"/>
                </a:lnTo>
                <a:lnTo>
                  <a:pt x="220" y="942"/>
                </a:lnTo>
                <a:lnTo>
                  <a:pt x="179" y="1018"/>
                </a:lnTo>
                <a:lnTo>
                  <a:pt x="141" y="1096"/>
                </a:lnTo>
                <a:lnTo>
                  <a:pt x="108" y="1175"/>
                </a:lnTo>
                <a:lnTo>
                  <a:pt x="81" y="1255"/>
                </a:lnTo>
                <a:lnTo>
                  <a:pt x="58" y="1336"/>
                </a:lnTo>
                <a:lnTo>
                  <a:pt x="39" y="1419"/>
                </a:lnTo>
                <a:lnTo>
                  <a:pt x="27" y="1503"/>
                </a:lnTo>
                <a:lnTo>
                  <a:pt x="19" y="1587"/>
                </a:lnTo>
                <a:lnTo>
                  <a:pt x="16" y="1672"/>
                </a:lnTo>
                <a:lnTo>
                  <a:pt x="8" y="1665"/>
                </a:lnTo>
                <a:lnTo>
                  <a:pt x="353" y="1665"/>
                </a:lnTo>
                <a:lnTo>
                  <a:pt x="345" y="1672"/>
                </a:lnTo>
                <a:lnTo>
                  <a:pt x="348" y="1600"/>
                </a:lnTo>
                <a:lnTo>
                  <a:pt x="355" y="1530"/>
                </a:lnTo>
                <a:lnTo>
                  <a:pt x="365" y="1460"/>
                </a:lnTo>
                <a:lnTo>
                  <a:pt x="380" y="1393"/>
                </a:lnTo>
                <a:lnTo>
                  <a:pt x="399" y="1326"/>
                </a:lnTo>
                <a:lnTo>
                  <a:pt x="420" y="1259"/>
                </a:lnTo>
                <a:lnTo>
                  <a:pt x="447" y="1195"/>
                </a:lnTo>
                <a:lnTo>
                  <a:pt x="477" y="1132"/>
                </a:lnTo>
                <a:lnTo>
                  <a:pt x="510" y="1071"/>
                </a:lnTo>
                <a:lnTo>
                  <a:pt x="548" y="1011"/>
                </a:lnTo>
                <a:lnTo>
                  <a:pt x="588" y="954"/>
                </a:lnTo>
                <a:lnTo>
                  <a:pt x="631" y="897"/>
                </a:lnTo>
                <a:lnTo>
                  <a:pt x="678" y="842"/>
                </a:lnTo>
                <a:lnTo>
                  <a:pt x="728" y="790"/>
                </a:lnTo>
                <a:lnTo>
                  <a:pt x="780" y="740"/>
                </a:lnTo>
                <a:lnTo>
                  <a:pt x="835" y="692"/>
                </a:lnTo>
                <a:lnTo>
                  <a:pt x="894" y="646"/>
                </a:lnTo>
                <a:lnTo>
                  <a:pt x="954" y="602"/>
                </a:lnTo>
                <a:lnTo>
                  <a:pt x="1017" y="561"/>
                </a:lnTo>
                <a:lnTo>
                  <a:pt x="1083" y="522"/>
                </a:lnTo>
                <a:lnTo>
                  <a:pt x="1150" y="487"/>
                </a:lnTo>
                <a:lnTo>
                  <a:pt x="1221" y="453"/>
                </a:lnTo>
                <a:lnTo>
                  <a:pt x="1292" y="422"/>
                </a:lnTo>
                <a:lnTo>
                  <a:pt x="1368" y="394"/>
                </a:lnTo>
                <a:lnTo>
                  <a:pt x="1443" y="370"/>
                </a:lnTo>
                <a:lnTo>
                  <a:pt x="1521" y="348"/>
                </a:lnTo>
                <a:lnTo>
                  <a:pt x="1600" y="330"/>
                </a:lnTo>
                <a:lnTo>
                  <a:pt x="1682" y="314"/>
                </a:lnTo>
                <a:lnTo>
                  <a:pt x="1763" y="302"/>
                </a:lnTo>
                <a:lnTo>
                  <a:pt x="1847" y="293"/>
                </a:lnTo>
                <a:lnTo>
                  <a:pt x="1932" y="288"/>
                </a:lnTo>
                <a:lnTo>
                  <a:pt x="2018" y="285"/>
                </a:lnTo>
                <a:lnTo>
                  <a:pt x="2061" y="287"/>
                </a:lnTo>
                <a:lnTo>
                  <a:pt x="2104" y="288"/>
                </a:lnTo>
                <a:lnTo>
                  <a:pt x="2146" y="290"/>
                </a:lnTo>
                <a:lnTo>
                  <a:pt x="2189" y="293"/>
                </a:lnTo>
                <a:lnTo>
                  <a:pt x="2230" y="298"/>
                </a:lnTo>
                <a:lnTo>
                  <a:pt x="2273" y="302"/>
                </a:lnTo>
                <a:lnTo>
                  <a:pt x="2315" y="308"/>
                </a:lnTo>
                <a:lnTo>
                  <a:pt x="2356" y="314"/>
                </a:lnTo>
                <a:lnTo>
                  <a:pt x="2398" y="322"/>
                </a:lnTo>
                <a:lnTo>
                  <a:pt x="2438" y="330"/>
                </a:lnTo>
                <a:lnTo>
                  <a:pt x="2480" y="340"/>
                </a:lnTo>
                <a:lnTo>
                  <a:pt x="2520" y="350"/>
                </a:lnTo>
                <a:lnTo>
                  <a:pt x="2559" y="361"/>
                </a:lnTo>
                <a:lnTo>
                  <a:pt x="2599" y="372"/>
                </a:lnTo>
                <a:lnTo>
                  <a:pt x="2638" y="384"/>
                </a:lnTo>
                <a:lnTo>
                  <a:pt x="2677" y="398"/>
                </a:lnTo>
                <a:lnTo>
                  <a:pt x="2716" y="412"/>
                </a:lnTo>
                <a:lnTo>
                  <a:pt x="2754" y="428"/>
                </a:lnTo>
                <a:lnTo>
                  <a:pt x="2791" y="443"/>
                </a:lnTo>
                <a:lnTo>
                  <a:pt x="2829" y="460"/>
                </a:lnTo>
                <a:lnTo>
                  <a:pt x="2865" y="477"/>
                </a:lnTo>
                <a:lnTo>
                  <a:pt x="2901" y="494"/>
                </a:lnTo>
                <a:lnTo>
                  <a:pt x="2937" y="513"/>
                </a:lnTo>
                <a:lnTo>
                  <a:pt x="2972" y="533"/>
                </a:lnTo>
                <a:lnTo>
                  <a:pt x="3006" y="553"/>
                </a:lnTo>
                <a:lnTo>
                  <a:pt x="3041" y="574"/>
                </a:lnTo>
                <a:lnTo>
                  <a:pt x="3073" y="597"/>
                </a:lnTo>
                <a:lnTo>
                  <a:pt x="3106" y="619"/>
                </a:lnTo>
                <a:lnTo>
                  <a:pt x="3139" y="642"/>
                </a:lnTo>
                <a:lnTo>
                  <a:pt x="3170" y="667"/>
                </a:lnTo>
                <a:lnTo>
                  <a:pt x="3200" y="691"/>
                </a:lnTo>
                <a:lnTo>
                  <a:pt x="3230" y="717"/>
                </a:lnTo>
                <a:lnTo>
                  <a:pt x="3219" y="717"/>
                </a:lnTo>
                <a:lnTo>
                  <a:pt x="3469" y="519"/>
                </a:lnTo>
                <a:close/>
                <a:moveTo>
                  <a:pt x="3230" y="726"/>
                </a:moveTo>
                <a:lnTo>
                  <a:pt x="3225" y="728"/>
                </a:lnTo>
                <a:lnTo>
                  <a:pt x="3218" y="726"/>
                </a:lnTo>
                <a:lnTo>
                  <a:pt x="3188" y="701"/>
                </a:lnTo>
                <a:lnTo>
                  <a:pt x="3159" y="677"/>
                </a:lnTo>
                <a:lnTo>
                  <a:pt x="3128" y="652"/>
                </a:lnTo>
                <a:lnTo>
                  <a:pt x="3096" y="629"/>
                </a:lnTo>
                <a:lnTo>
                  <a:pt x="3064" y="607"/>
                </a:lnTo>
                <a:lnTo>
                  <a:pt x="3030" y="586"/>
                </a:lnTo>
                <a:lnTo>
                  <a:pt x="2996" y="564"/>
                </a:lnTo>
                <a:lnTo>
                  <a:pt x="2963" y="544"/>
                </a:lnTo>
                <a:lnTo>
                  <a:pt x="2928" y="524"/>
                </a:lnTo>
                <a:lnTo>
                  <a:pt x="2893" y="507"/>
                </a:lnTo>
                <a:lnTo>
                  <a:pt x="2857" y="489"/>
                </a:lnTo>
                <a:lnTo>
                  <a:pt x="2821" y="471"/>
                </a:lnTo>
                <a:lnTo>
                  <a:pt x="2784" y="454"/>
                </a:lnTo>
                <a:lnTo>
                  <a:pt x="2747" y="439"/>
                </a:lnTo>
                <a:lnTo>
                  <a:pt x="2709" y="424"/>
                </a:lnTo>
                <a:lnTo>
                  <a:pt x="2672" y="410"/>
                </a:lnTo>
                <a:lnTo>
                  <a:pt x="2633" y="398"/>
                </a:lnTo>
                <a:lnTo>
                  <a:pt x="2594" y="384"/>
                </a:lnTo>
                <a:lnTo>
                  <a:pt x="2555" y="373"/>
                </a:lnTo>
                <a:lnTo>
                  <a:pt x="2515" y="362"/>
                </a:lnTo>
                <a:lnTo>
                  <a:pt x="2475" y="352"/>
                </a:lnTo>
                <a:lnTo>
                  <a:pt x="2434" y="343"/>
                </a:lnTo>
                <a:lnTo>
                  <a:pt x="2394" y="335"/>
                </a:lnTo>
                <a:lnTo>
                  <a:pt x="2354" y="328"/>
                </a:lnTo>
                <a:lnTo>
                  <a:pt x="2312" y="321"/>
                </a:lnTo>
                <a:lnTo>
                  <a:pt x="2271" y="315"/>
                </a:lnTo>
                <a:lnTo>
                  <a:pt x="2229" y="310"/>
                </a:lnTo>
                <a:lnTo>
                  <a:pt x="2187" y="307"/>
                </a:lnTo>
                <a:lnTo>
                  <a:pt x="2146" y="303"/>
                </a:lnTo>
                <a:lnTo>
                  <a:pt x="2103" y="301"/>
                </a:lnTo>
                <a:lnTo>
                  <a:pt x="2061" y="300"/>
                </a:lnTo>
                <a:lnTo>
                  <a:pt x="2018" y="299"/>
                </a:lnTo>
                <a:lnTo>
                  <a:pt x="1934" y="301"/>
                </a:lnTo>
                <a:lnTo>
                  <a:pt x="1849" y="307"/>
                </a:lnTo>
                <a:lnTo>
                  <a:pt x="1766" y="315"/>
                </a:lnTo>
                <a:lnTo>
                  <a:pt x="1684" y="327"/>
                </a:lnTo>
                <a:lnTo>
                  <a:pt x="1605" y="342"/>
                </a:lnTo>
                <a:lnTo>
                  <a:pt x="1526" y="361"/>
                </a:lnTo>
                <a:lnTo>
                  <a:pt x="1449" y="382"/>
                </a:lnTo>
                <a:lnTo>
                  <a:pt x="1373" y="407"/>
                </a:lnTo>
                <a:lnTo>
                  <a:pt x="1300" y="434"/>
                </a:lnTo>
                <a:lnTo>
                  <a:pt x="1229" y="464"/>
                </a:lnTo>
                <a:lnTo>
                  <a:pt x="1160" y="498"/>
                </a:lnTo>
                <a:lnTo>
                  <a:pt x="1093" y="533"/>
                </a:lnTo>
                <a:lnTo>
                  <a:pt x="1027" y="572"/>
                </a:lnTo>
                <a:lnTo>
                  <a:pt x="965" y="612"/>
                </a:lnTo>
                <a:lnTo>
                  <a:pt x="905" y="656"/>
                </a:lnTo>
                <a:lnTo>
                  <a:pt x="847" y="701"/>
                </a:lnTo>
                <a:lnTo>
                  <a:pt x="792" y="749"/>
                </a:lnTo>
                <a:lnTo>
                  <a:pt x="740" y="799"/>
                </a:lnTo>
                <a:lnTo>
                  <a:pt x="691" y="850"/>
                </a:lnTo>
                <a:lnTo>
                  <a:pt x="644" y="905"/>
                </a:lnTo>
                <a:lnTo>
                  <a:pt x="601" y="960"/>
                </a:lnTo>
                <a:lnTo>
                  <a:pt x="561" y="1017"/>
                </a:lnTo>
                <a:lnTo>
                  <a:pt x="525" y="1077"/>
                </a:lnTo>
                <a:lnTo>
                  <a:pt x="491" y="1137"/>
                </a:lnTo>
                <a:lnTo>
                  <a:pt x="462" y="1199"/>
                </a:lnTo>
                <a:lnTo>
                  <a:pt x="436" y="1264"/>
                </a:lnTo>
                <a:lnTo>
                  <a:pt x="414" y="1328"/>
                </a:lnTo>
                <a:lnTo>
                  <a:pt x="395" y="1395"/>
                </a:lnTo>
                <a:lnTo>
                  <a:pt x="381" y="1463"/>
                </a:lnTo>
                <a:lnTo>
                  <a:pt x="371" y="1532"/>
                </a:lnTo>
                <a:lnTo>
                  <a:pt x="364" y="1600"/>
                </a:lnTo>
                <a:lnTo>
                  <a:pt x="361" y="1672"/>
                </a:lnTo>
                <a:lnTo>
                  <a:pt x="360" y="1676"/>
                </a:lnTo>
                <a:lnTo>
                  <a:pt x="353" y="1678"/>
                </a:lnTo>
                <a:lnTo>
                  <a:pt x="8" y="1678"/>
                </a:lnTo>
                <a:lnTo>
                  <a:pt x="3" y="1676"/>
                </a:lnTo>
                <a:lnTo>
                  <a:pt x="0" y="1672"/>
                </a:lnTo>
                <a:lnTo>
                  <a:pt x="3" y="1586"/>
                </a:lnTo>
                <a:lnTo>
                  <a:pt x="11" y="1500"/>
                </a:lnTo>
                <a:lnTo>
                  <a:pt x="23" y="1417"/>
                </a:lnTo>
                <a:lnTo>
                  <a:pt x="42" y="1334"/>
                </a:lnTo>
                <a:lnTo>
                  <a:pt x="65" y="1251"/>
                </a:lnTo>
                <a:lnTo>
                  <a:pt x="93" y="1170"/>
                </a:lnTo>
                <a:lnTo>
                  <a:pt x="126" y="1090"/>
                </a:lnTo>
                <a:lnTo>
                  <a:pt x="164" y="1012"/>
                </a:lnTo>
                <a:lnTo>
                  <a:pt x="206" y="936"/>
                </a:lnTo>
                <a:lnTo>
                  <a:pt x="253" y="861"/>
                </a:lnTo>
                <a:lnTo>
                  <a:pt x="305" y="789"/>
                </a:lnTo>
                <a:lnTo>
                  <a:pt x="361" y="718"/>
                </a:lnTo>
                <a:lnTo>
                  <a:pt x="422" y="650"/>
                </a:lnTo>
                <a:lnTo>
                  <a:pt x="486" y="583"/>
                </a:lnTo>
                <a:lnTo>
                  <a:pt x="554" y="521"/>
                </a:lnTo>
                <a:lnTo>
                  <a:pt x="628" y="460"/>
                </a:lnTo>
                <a:lnTo>
                  <a:pt x="705" y="402"/>
                </a:lnTo>
                <a:lnTo>
                  <a:pt x="784" y="349"/>
                </a:lnTo>
                <a:lnTo>
                  <a:pt x="866" y="299"/>
                </a:lnTo>
                <a:lnTo>
                  <a:pt x="950" y="252"/>
                </a:lnTo>
                <a:lnTo>
                  <a:pt x="1038" y="210"/>
                </a:lnTo>
                <a:lnTo>
                  <a:pt x="1125" y="172"/>
                </a:lnTo>
                <a:lnTo>
                  <a:pt x="1215" y="138"/>
                </a:lnTo>
                <a:lnTo>
                  <a:pt x="1306" y="107"/>
                </a:lnTo>
                <a:lnTo>
                  <a:pt x="1398" y="80"/>
                </a:lnTo>
                <a:lnTo>
                  <a:pt x="1492" y="58"/>
                </a:lnTo>
                <a:lnTo>
                  <a:pt x="1588" y="38"/>
                </a:lnTo>
                <a:lnTo>
                  <a:pt x="1683" y="23"/>
                </a:lnTo>
                <a:lnTo>
                  <a:pt x="1779" y="12"/>
                </a:lnTo>
                <a:lnTo>
                  <a:pt x="1875" y="4"/>
                </a:lnTo>
                <a:lnTo>
                  <a:pt x="1973" y="0"/>
                </a:lnTo>
                <a:lnTo>
                  <a:pt x="2069" y="1"/>
                </a:lnTo>
                <a:lnTo>
                  <a:pt x="2166" y="4"/>
                </a:lnTo>
                <a:lnTo>
                  <a:pt x="2263" y="12"/>
                </a:lnTo>
                <a:lnTo>
                  <a:pt x="2358" y="23"/>
                </a:lnTo>
                <a:lnTo>
                  <a:pt x="2453" y="39"/>
                </a:lnTo>
                <a:lnTo>
                  <a:pt x="2548" y="58"/>
                </a:lnTo>
                <a:lnTo>
                  <a:pt x="2641" y="81"/>
                </a:lnTo>
                <a:lnTo>
                  <a:pt x="2733" y="108"/>
                </a:lnTo>
                <a:lnTo>
                  <a:pt x="2825" y="139"/>
                </a:lnTo>
                <a:lnTo>
                  <a:pt x="2913" y="173"/>
                </a:lnTo>
                <a:lnTo>
                  <a:pt x="3002" y="211"/>
                </a:lnTo>
                <a:lnTo>
                  <a:pt x="3086" y="253"/>
                </a:lnTo>
                <a:lnTo>
                  <a:pt x="3171" y="299"/>
                </a:lnTo>
                <a:lnTo>
                  <a:pt x="3251" y="349"/>
                </a:lnTo>
                <a:lnTo>
                  <a:pt x="3331" y="402"/>
                </a:lnTo>
                <a:lnTo>
                  <a:pt x="3407" y="459"/>
                </a:lnTo>
                <a:lnTo>
                  <a:pt x="3481" y="519"/>
                </a:lnTo>
                <a:lnTo>
                  <a:pt x="3482" y="524"/>
                </a:lnTo>
                <a:lnTo>
                  <a:pt x="3482" y="527"/>
                </a:lnTo>
                <a:lnTo>
                  <a:pt x="3479" y="529"/>
                </a:lnTo>
                <a:lnTo>
                  <a:pt x="3230" y="726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612776" y="3104325"/>
            <a:ext cx="3740150" cy="2287588"/>
          </a:xfrm>
          <a:custGeom>
            <a:avLst/>
            <a:gdLst>
              <a:gd name="T0" fmla="*/ 4482 w 4712"/>
              <a:gd name="T1" fmla="*/ 2791 h 2881"/>
              <a:gd name="T2" fmla="*/ 4553 w 4712"/>
              <a:gd name="T3" fmla="*/ 2655 h 2881"/>
              <a:gd name="T4" fmla="*/ 4610 w 4712"/>
              <a:gd name="T5" fmla="*/ 2516 h 2881"/>
              <a:gd name="T6" fmla="*/ 4656 w 4712"/>
              <a:gd name="T7" fmla="*/ 2376 h 2881"/>
              <a:gd name="T8" fmla="*/ 4687 w 4712"/>
              <a:gd name="T9" fmla="*/ 2235 h 2881"/>
              <a:gd name="T10" fmla="*/ 4706 w 4712"/>
              <a:gd name="T11" fmla="*/ 2093 h 2881"/>
              <a:gd name="T12" fmla="*/ 4712 w 4712"/>
              <a:gd name="T13" fmla="*/ 1950 h 2881"/>
              <a:gd name="T14" fmla="*/ 4706 w 4712"/>
              <a:gd name="T15" fmla="*/ 1809 h 2881"/>
              <a:gd name="T16" fmla="*/ 4687 w 4712"/>
              <a:gd name="T17" fmla="*/ 1669 h 2881"/>
              <a:gd name="T18" fmla="*/ 4613 w 4712"/>
              <a:gd name="T19" fmla="*/ 1396 h 2881"/>
              <a:gd name="T20" fmla="*/ 4494 w 4712"/>
              <a:gd name="T21" fmla="*/ 1132 h 2881"/>
              <a:gd name="T22" fmla="*/ 4330 w 4712"/>
              <a:gd name="T23" fmla="*/ 886 h 2881"/>
              <a:gd name="T24" fmla="*/ 4122 w 4712"/>
              <a:gd name="T25" fmla="*/ 659 h 2881"/>
              <a:gd name="T26" fmla="*/ 3872 w 4712"/>
              <a:gd name="T27" fmla="*/ 458 h 2881"/>
              <a:gd name="T28" fmla="*/ 3583 w 4712"/>
              <a:gd name="T29" fmla="*/ 285 h 2881"/>
              <a:gd name="T30" fmla="*/ 3369 w 4712"/>
              <a:gd name="T31" fmla="*/ 190 h 2881"/>
              <a:gd name="T32" fmla="*/ 3206 w 4712"/>
              <a:gd name="T33" fmla="*/ 131 h 2881"/>
              <a:gd name="T34" fmla="*/ 3038 w 4712"/>
              <a:gd name="T35" fmla="*/ 83 h 2881"/>
              <a:gd name="T36" fmla="*/ 2869 w 4712"/>
              <a:gd name="T37" fmla="*/ 46 h 2881"/>
              <a:gd name="T38" fmla="*/ 2697 w 4712"/>
              <a:gd name="T39" fmla="*/ 21 h 2881"/>
              <a:gd name="T40" fmla="*/ 2527 w 4712"/>
              <a:gd name="T41" fmla="*/ 5 h 2881"/>
              <a:gd name="T42" fmla="*/ 2355 w 4712"/>
              <a:gd name="T43" fmla="*/ 0 h 2881"/>
              <a:gd name="T44" fmla="*/ 2185 w 4712"/>
              <a:gd name="T45" fmla="*/ 5 h 2881"/>
              <a:gd name="T46" fmla="*/ 2016 w 4712"/>
              <a:gd name="T47" fmla="*/ 21 h 2881"/>
              <a:gd name="T48" fmla="*/ 1685 w 4712"/>
              <a:gd name="T49" fmla="*/ 81 h 2881"/>
              <a:gd name="T50" fmla="*/ 1367 w 4712"/>
              <a:gd name="T51" fmla="*/ 181 h 2881"/>
              <a:gd name="T52" fmla="*/ 1070 w 4712"/>
              <a:gd name="T53" fmla="*/ 316 h 2881"/>
              <a:gd name="T54" fmla="*/ 796 w 4712"/>
              <a:gd name="T55" fmla="*/ 489 h 2881"/>
              <a:gd name="T56" fmla="*/ 553 w 4712"/>
              <a:gd name="T57" fmla="*/ 696 h 2881"/>
              <a:gd name="T58" fmla="*/ 345 w 4712"/>
              <a:gd name="T59" fmla="*/ 936 h 2881"/>
              <a:gd name="T60" fmla="*/ 219 w 4712"/>
              <a:gd name="T61" fmla="*/ 1131 h 2881"/>
              <a:gd name="T62" fmla="*/ 137 w 4712"/>
              <a:gd name="T63" fmla="*/ 1299 h 2881"/>
              <a:gd name="T64" fmla="*/ 73 w 4712"/>
              <a:gd name="T65" fmla="*/ 1472 h 2881"/>
              <a:gd name="T66" fmla="*/ 30 w 4712"/>
              <a:gd name="T67" fmla="*/ 1649 h 2881"/>
              <a:gd name="T68" fmla="*/ 6 w 4712"/>
              <a:gd name="T69" fmla="*/ 1830 h 2881"/>
              <a:gd name="T70" fmla="*/ 346 w 4712"/>
              <a:gd name="T71" fmla="*/ 1952 h 2881"/>
              <a:gd name="T72" fmla="*/ 369 w 4712"/>
              <a:gd name="T73" fmla="*/ 1698 h 2881"/>
              <a:gd name="T74" fmla="*/ 436 w 4712"/>
              <a:gd name="T75" fmla="*/ 1456 h 2881"/>
              <a:gd name="T76" fmla="*/ 545 w 4712"/>
              <a:gd name="T77" fmla="*/ 1230 h 2881"/>
              <a:gd name="T78" fmla="*/ 690 w 4712"/>
              <a:gd name="T79" fmla="*/ 1020 h 2881"/>
              <a:gd name="T80" fmla="*/ 868 w 4712"/>
              <a:gd name="T81" fmla="*/ 832 h 2881"/>
              <a:gd name="T82" fmla="*/ 1078 w 4712"/>
              <a:gd name="T83" fmla="*/ 667 h 2881"/>
              <a:gd name="T84" fmla="*/ 1314 w 4712"/>
              <a:gd name="T85" fmla="*/ 528 h 2881"/>
              <a:gd name="T86" fmla="*/ 1574 w 4712"/>
              <a:gd name="T87" fmla="*/ 418 h 2881"/>
              <a:gd name="T88" fmla="*/ 1853 w 4712"/>
              <a:gd name="T89" fmla="*/ 339 h 2881"/>
              <a:gd name="T90" fmla="*/ 2151 w 4712"/>
              <a:gd name="T91" fmla="*/ 295 h 2881"/>
              <a:gd name="T92" fmla="*/ 2460 w 4712"/>
              <a:gd name="T93" fmla="*/ 289 h 2881"/>
              <a:gd name="T94" fmla="*/ 2762 w 4712"/>
              <a:gd name="T95" fmla="*/ 320 h 2881"/>
              <a:gd name="T96" fmla="*/ 3047 w 4712"/>
              <a:gd name="T97" fmla="*/ 388 h 2881"/>
              <a:gd name="T98" fmla="*/ 3314 w 4712"/>
              <a:gd name="T99" fmla="*/ 488 h 2881"/>
              <a:gd name="T100" fmla="*/ 3559 w 4712"/>
              <a:gd name="T101" fmla="*/ 618 h 2881"/>
              <a:gd name="T102" fmla="*/ 3777 w 4712"/>
              <a:gd name="T103" fmla="*/ 774 h 2881"/>
              <a:gd name="T104" fmla="*/ 3966 w 4712"/>
              <a:gd name="T105" fmla="*/ 956 h 2881"/>
              <a:gd name="T106" fmla="*/ 4123 w 4712"/>
              <a:gd name="T107" fmla="*/ 1158 h 2881"/>
              <a:gd name="T108" fmla="*/ 4244 w 4712"/>
              <a:gd name="T109" fmla="*/ 1379 h 2881"/>
              <a:gd name="T110" fmla="*/ 4325 w 4712"/>
              <a:gd name="T111" fmla="*/ 1616 h 2881"/>
              <a:gd name="T112" fmla="*/ 4364 w 4712"/>
              <a:gd name="T113" fmla="*/ 1866 h 2881"/>
              <a:gd name="T114" fmla="*/ 4362 w 4712"/>
              <a:gd name="T115" fmla="*/ 2055 h 2881"/>
              <a:gd name="T116" fmla="*/ 4342 w 4712"/>
              <a:gd name="T117" fmla="*/ 2209 h 2881"/>
              <a:gd name="T118" fmla="*/ 4305 w 4712"/>
              <a:gd name="T119" fmla="*/ 2361 h 2881"/>
              <a:gd name="T120" fmla="*/ 4251 w 4712"/>
              <a:gd name="T121" fmla="*/ 2508 h 2881"/>
              <a:gd name="T122" fmla="*/ 4180 w 4712"/>
              <a:gd name="T123" fmla="*/ 2652 h 2881"/>
              <a:gd name="T124" fmla="*/ 4427 w 4712"/>
              <a:gd name="T125" fmla="*/ 2881 h 2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12" h="2881">
                <a:moveTo>
                  <a:pt x="4427" y="2881"/>
                </a:moveTo>
                <a:lnTo>
                  <a:pt x="4455" y="2836"/>
                </a:lnTo>
                <a:lnTo>
                  <a:pt x="4482" y="2791"/>
                </a:lnTo>
                <a:lnTo>
                  <a:pt x="4507" y="2746"/>
                </a:lnTo>
                <a:lnTo>
                  <a:pt x="4531" y="2701"/>
                </a:lnTo>
                <a:lnTo>
                  <a:pt x="4553" y="2655"/>
                </a:lnTo>
                <a:lnTo>
                  <a:pt x="4574" y="2608"/>
                </a:lnTo>
                <a:lnTo>
                  <a:pt x="4593" y="2563"/>
                </a:lnTo>
                <a:lnTo>
                  <a:pt x="4610" y="2516"/>
                </a:lnTo>
                <a:lnTo>
                  <a:pt x="4628" y="2470"/>
                </a:lnTo>
                <a:lnTo>
                  <a:pt x="4643" y="2423"/>
                </a:lnTo>
                <a:lnTo>
                  <a:pt x="4656" y="2376"/>
                </a:lnTo>
                <a:lnTo>
                  <a:pt x="4668" y="2328"/>
                </a:lnTo>
                <a:lnTo>
                  <a:pt x="4678" y="2282"/>
                </a:lnTo>
                <a:lnTo>
                  <a:pt x="4687" y="2235"/>
                </a:lnTo>
                <a:lnTo>
                  <a:pt x="4695" y="2187"/>
                </a:lnTo>
                <a:lnTo>
                  <a:pt x="4700" y="2139"/>
                </a:lnTo>
                <a:lnTo>
                  <a:pt x="4706" y="2093"/>
                </a:lnTo>
                <a:lnTo>
                  <a:pt x="4710" y="2045"/>
                </a:lnTo>
                <a:lnTo>
                  <a:pt x="4711" y="1998"/>
                </a:lnTo>
                <a:lnTo>
                  <a:pt x="4712" y="1950"/>
                </a:lnTo>
                <a:lnTo>
                  <a:pt x="4711" y="1904"/>
                </a:lnTo>
                <a:lnTo>
                  <a:pt x="4708" y="1857"/>
                </a:lnTo>
                <a:lnTo>
                  <a:pt x="4706" y="1809"/>
                </a:lnTo>
                <a:lnTo>
                  <a:pt x="4700" y="1763"/>
                </a:lnTo>
                <a:lnTo>
                  <a:pt x="4695" y="1716"/>
                </a:lnTo>
                <a:lnTo>
                  <a:pt x="4687" y="1669"/>
                </a:lnTo>
                <a:lnTo>
                  <a:pt x="4668" y="1577"/>
                </a:lnTo>
                <a:lnTo>
                  <a:pt x="4644" y="1486"/>
                </a:lnTo>
                <a:lnTo>
                  <a:pt x="4613" y="1396"/>
                </a:lnTo>
                <a:lnTo>
                  <a:pt x="4580" y="1306"/>
                </a:lnTo>
                <a:lnTo>
                  <a:pt x="4539" y="1219"/>
                </a:lnTo>
                <a:lnTo>
                  <a:pt x="4494" y="1132"/>
                </a:lnTo>
                <a:lnTo>
                  <a:pt x="4444" y="1048"/>
                </a:lnTo>
                <a:lnTo>
                  <a:pt x="4389" y="966"/>
                </a:lnTo>
                <a:lnTo>
                  <a:pt x="4330" y="886"/>
                </a:lnTo>
                <a:lnTo>
                  <a:pt x="4266" y="808"/>
                </a:lnTo>
                <a:lnTo>
                  <a:pt x="4196" y="732"/>
                </a:lnTo>
                <a:lnTo>
                  <a:pt x="4122" y="659"/>
                </a:lnTo>
                <a:lnTo>
                  <a:pt x="4043" y="589"/>
                </a:lnTo>
                <a:lnTo>
                  <a:pt x="3960" y="522"/>
                </a:lnTo>
                <a:lnTo>
                  <a:pt x="3872" y="458"/>
                </a:lnTo>
                <a:lnTo>
                  <a:pt x="3780" y="397"/>
                </a:lnTo>
                <a:lnTo>
                  <a:pt x="3683" y="340"/>
                </a:lnTo>
                <a:lnTo>
                  <a:pt x="3583" y="285"/>
                </a:lnTo>
                <a:lnTo>
                  <a:pt x="3478" y="235"/>
                </a:lnTo>
                <a:lnTo>
                  <a:pt x="3424" y="212"/>
                </a:lnTo>
                <a:lnTo>
                  <a:pt x="3369" y="190"/>
                </a:lnTo>
                <a:lnTo>
                  <a:pt x="3316" y="170"/>
                </a:lnTo>
                <a:lnTo>
                  <a:pt x="3261" y="150"/>
                </a:lnTo>
                <a:lnTo>
                  <a:pt x="3206" y="131"/>
                </a:lnTo>
                <a:lnTo>
                  <a:pt x="3149" y="114"/>
                </a:lnTo>
                <a:lnTo>
                  <a:pt x="3094" y="98"/>
                </a:lnTo>
                <a:lnTo>
                  <a:pt x="3038" y="83"/>
                </a:lnTo>
                <a:lnTo>
                  <a:pt x="2982" y="70"/>
                </a:lnTo>
                <a:lnTo>
                  <a:pt x="2925" y="58"/>
                </a:lnTo>
                <a:lnTo>
                  <a:pt x="2869" y="46"/>
                </a:lnTo>
                <a:lnTo>
                  <a:pt x="2811" y="36"/>
                </a:lnTo>
                <a:lnTo>
                  <a:pt x="2755" y="27"/>
                </a:lnTo>
                <a:lnTo>
                  <a:pt x="2697" y="21"/>
                </a:lnTo>
                <a:lnTo>
                  <a:pt x="2641" y="14"/>
                </a:lnTo>
                <a:lnTo>
                  <a:pt x="2583" y="9"/>
                </a:lnTo>
                <a:lnTo>
                  <a:pt x="2527" y="5"/>
                </a:lnTo>
                <a:lnTo>
                  <a:pt x="2469" y="2"/>
                </a:lnTo>
                <a:lnTo>
                  <a:pt x="2413" y="1"/>
                </a:lnTo>
                <a:lnTo>
                  <a:pt x="2355" y="0"/>
                </a:lnTo>
                <a:lnTo>
                  <a:pt x="2299" y="1"/>
                </a:lnTo>
                <a:lnTo>
                  <a:pt x="2241" y="2"/>
                </a:lnTo>
                <a:lnTo>
                  <a:pt x="2185" y="5"/>
                </a:lnTo>
                <a:lnTo>
                  <a:pt x="2128" y="10"/>
                </a:lnTo>
                <a:lnTo>
                  <a:pt x="2072" y="14"/>
                </a:lnTo>
                <a:lnTo>
                  <a:pt x="2016" y="21"/>
                </a:lnTo>
                <a:lnTo>
                  <a:pt x="1904" y="36"/>
                </a:lnTo>
                <a:lnTo>
                  <a:pt x="1794" y="56"/>
                </a:lnTo>
                <a:lnTo>
                  <a:pt x="1685" y="81"/>
                </a:lnTo>
                <a:lnTo>
                  <a:pt x="1577" y="110"/>
                </a:lnTo>
                <a:lnTo>
                  <a:pt x="1472" y="143"/>
                </a:lnTo>
                <a:lnTo>
                  <a:pt x="1367" y="181"/>
                </a:lnTo>
                <a:lnTo>
                  <a:pt x="1265" y="222"/>
                </a:lnTo>
                <a:lnTo>
                  <a:pt x="1166" y="268"/>
                </a:lnTo>
                <a:lnTo>
                  <a:pt x="1070" y="316"/>
                </a:lnTo>
                <a:lnTo>
                  <a:pt x="976" y="370"/>
                </a:lnTo>
                <a:lnTo>
                  <a:pt x="884" y="428"/>
                </a:lnTo>
                <a:lnTo>
                  <a:pt x="796" y="489"/>
                </a:lnTo>
                <a:lnTo>
                  <a:pt x="711" y="554"/>
                </a:lnTo>
                <a:lnTo>
                  <a:pt x="631" y="623"/>
                </a:lnTo>
                <a:lnTo>
                  <a:pt x="553" y="696"/>
                </a:lnTo>
                <a:lnTo>
                  <a:pt x="479" y="772"/>
                </a:lnTo>
                <a:lnTo>
                  <a:pt x="411" y="851"/>
                </a:lnTo>
                <a:lnTo>
                  <a:pt x="345" y="936"/>
                </a:lnTo>
                <a:lnTo>
                  <a:pt x="285" y="1022"/>
                </a:lnTo>
                <a:lnTo>
                  <a:pt x="251" y="1076"/>
                </a:lnTo>
                <a:lnTo>
                  <a:pt x="219" y="1131"/>
                </a:lnTo>
                <a:lnTo>
                  <a:pt x="189" y="1186"/>
                </a:lnTo>
                <a:lnTo>
                  <a:pt x="163" y="1242"/>
                </a:lnTo>
                <a:lnTo>
                  <a:pt x="137" y="1299"/>
                </a:lnTo>
                <a:lnTo>
                  <a:pt x="113" y="1356"/>
                </a:lnTo>
                <a:lnTo>
                  <a:pt x="91" y="1414"/>
                </a:lnTo>
                <a:lnTo>
                  <a:pt x="73" y="1472"/>
                </a:lnTo>
                <a:lnTo>
                  <a:pt x="57" y="1531"/>
                </a:lnTo>
                <a:lnTo>
                  <a:pt x="42" y="1590"/>
                </a:lnTo>
                <a:lnTo>
                  <a:pt x="30" y="1649"/>
                </a:lnTo>
                <a:lnTo>
                  <a:pt x="19" y="1709"/>
                </a:lnTo>
                <a:lnTo>
                  <a:pt x="11" y="1769"/>
                </a:lnTo>
                <a:lnTo>
                  <a:pt x="6" y="1830"/>
                </a:lnTo>
                <a:lnTo>
                  <a:pt x="2" y="1890"/>
                </a:lnTo>
                <a:lnTo>
                  <a:pt x="0" y="1952"/>
                </a:lnTo>
                <a:lnTo>
                  <a:pt x="346" y="1952"/>
                </a:lnTo>
                <a:lnTo>
                  <a:pt x="349" y="1866"/>
                </a:lnTo>
                <a:lnTo>
                  <a:pt x="357" y="1781"/>
                </a:lnTo>
                <a:lnTo>
                  <a:pt x="369" y="1698"/>
                </a:lnTo>
                <a:lnTo>
                  <a:pt x="387" y="1616"/>
                </a:lnTo>
                <a:lnTo>
                  <a:pt x="409" y="1536"/>
                </a:lnTo>
                <a:lnTo>
                  <a:pt x="436" y="1456"/>
                </a:lnTo>
                <a:lnTo>
                  <a:pt x="468" y="1379"/>
                </a:lnTo>
                <a:lnTo>
                  <a:pt x="505" y="1304"/>
                </a:lnTo>
                <a:lnTo>
                  <a:pt x="545" y="1230"/>
                </a:lnTo>
                <a:lnTo>
                  <a:pt x="589" y="1158"/>
                </a:lnTo>
                <a:lnTo>
                  <a:pt x="638" y="1088"/>
                </a:lnTo>
                <a:lnTo>
                  <a:pt x="690" y="1020"/>
                </a:lnTo>
                <a:lnTo>
                  <a:pt x="745" y="956"/>
                </a:lnTo>
                <a:lnTo>
                  <a:pt x="805" y="892"/>
                </a:lnTo>
                <a:lnTo>
                  <a:pt x="868" y="832"/>
                </a:lnTo>
                <a:lnTo>
                  <a:pt x="935" y="774"/>
                </a:lnTo>
                <a:lnTo>
                  <a:pt x="1005" y="719"/>
                </a:lnTo>
                <a:lnTo>
                  <a:pt x="1078" y="667"/>
                </a:lnTo>
                <a:lnTo>
                  <a:pt x="1154" y="618"/>
                </a:lnTo>
                <a:lnTo>
                  <a:pt x="1232" y="571"/>
                </a:lnTo>
                <a:lnTo>
                  <a:pt x="1314" y="528"/>
                </a:lnTo>
                <a:lnTo>
                  <a:pt x="1398" y="488"/>
                </a:lnTo>
                <a:lnTo>
                  <a:pt x="1484" y="451"/>
                </a:lnTo>
                <a:lnTo>
                  <a:pt x="1574" y="418"/>
                </a:lnTo>
                <a:lnTo>
                  <a:pt x="1665" y="388"/>
                </a:lnTo>
                <a:lnTo>
                  <a:pt x="1758" y="361"/>
                </a:lnTo>
                <a:lnTo>
                  <a:pt x="1853" y="339"/>
                </a:lnTo>
                <a:lnTo>
                  <a:pt x="1951" y="320"/>
                </a:lnTo>
                <a:lnTo>
                  <a:pt x="2050" y="305"/>
                </a:lnTo>
                <a:lnTo>
                  <a:pt x="2151" y="295"/>
                </a:lnTo>
                <a:lnTo>
                  <a:pt x="2253" y="289"/>
                </a:lnTo>
                <a:lnTo>
                  <a:pt x="2356" y="286"/>
                </a:lnTo>
                <a:lnTo>
                  <a:pt x="2460" y="289"/>
                </a:lnTo>
                <a:lnTo>
                  <a:pt x="2562" y="295"/>
                </a:lnTo>
                <a:lnTo>
                  <a:pt x="2662" y="305"/>
                </a:lnTo>
                <a:lnTo>
                  <a:pt x="2762" y="320"/>
                </a:lnTo>
                <a:lnTo>
                  <a:pt x="2858" y="339"/>
                </a:lnTo>
                <a:lnTo>
                  <a:pt x="2953" y="361"/>
                </a:lnTo>
                <a:lnTo>
                  <a:pt x="3047" y="388"/>
                </a:lnTo>
                <a:lnTo>
                  <a:pt x="3139" y="418"/>
                </a:lnTo>
                <a:lnTo>
                  <a:pt x="3227" y="451"/>
                </a:lnTo>
                <a:lnTo>
                  <a:pt x="3314" y="488"/>
                </a:lnTo>
                <a:lnTo>
                  <a:pt x="3399" y="528"/>
                </a:lnTo>
                <a:lnTo>
                  <a:pt x="3479" y="571"/>
                </a:lnTo>
                <a:lnTo>
                  <a:pt x="3559" y="618"/>
                </a:lnTo>
                <a:lnTo>
                  <a:pt x="3635" y="667"/>
                </a:lnTo>
                <a:lnTo>
                  <a:pt x="3707" y="719"/>
                </a:lnTo>
                <a:lnTo>
                  <a:pt x="3777" y="774"/>
                </a:lnTo>
                <a:lnTo>
                  <a:pt x="3844" y="832"/>
                </a:lnTo>
                <a:lnTo>
                  <a:pt x="3907" y="892"/>
                </a:lnTo>
                <a:lnTo>
                  <a:pt x="3966" y="956"/>
                </a:lnTo>
                <a:lnTo>
                  <a:pt x="4023" y="1020"/>
                </a:lnTo>
                <a:lnTo>
                  <a:pt x="4075" y="1088"/>
                </a:lnTo>
                <a:lnTo>
                  <a:pt x="4123" y="1158"/>
                </a:lnTo>
                <a:lnTo>
                  <a:pt x="4168" y="1230"/>
                </a:lnTo>
                <a:lnTo>
                  <a:pt x="4208" y="1304"/>
                </a:lnTo>
                <a:lnTo>
                  <a:pt x="4244" y="1379"/>
                </a:lnTo>
                <a:lnTo>
                  <a:pt x="4275" y="1456"/>
                </a:lnTo>
                <a:lnTo>
                  <a:pt x="4303" y="1536"/>
                </a:lnTo>
                <a:lnTo>
                  <a:pt x="4325" y="1616"/>
                </a:lnTo>
                <a:lnTo>
                  <a:pt x="4343" y="1698"/>
                </a:lnTo>
                <a:lnTo>
                  <a:pt x="4356" y="1781"/>
                </a:lnTo>
                <a:lnTo>
                  <a:pt x="4364" y="1866"/>
                </a:lnTo>
                <a:lnTo>
                  <a:pt x="4366" y="1952"/>
                </a:lnTo>
                <a:lnTo>
                  <a:pt x="4365" y="2004"/>
                </a:lnTo>
                <a:lnTo>
                  <a:pt x="4362" y="2055"/>
                </a:lnTo>
                <a:lnTo>
                  <a:pt x="4357" y="2107"/>
                </a:lnTo>
                <a:lnTo>
                  <a:pt x="4350" y="2158"/>
                </a:lnTo>
                <a:lnTo>
                  <a:pt x="4342" y="2209"/>
                </a:lnTo>
                <a:lnTo>
                  <a:pt x="4331" y="2259"/>
                </a:lnTo>
                <a:lnTo>
                  <a:pt x="4319" y="2311"/>
                </a:lnTo>
                <a:lnTo>
                  <a:pt x="4305" y="2361"/>
                </a:lnTo>
                <a:lnTo>
                  <a:pt x="4288" y="2411"/>
                </a:lnTo>
                <a:lnTo>
                  <a:pt x="4270" y="2460"/>
                </a:lnTo>
                <a:lnTo>
                  <a:pt x="4251" y="2508"/>
                </a:lnTo>
                <a:lnTo>
                  <a:pt x="4228" y="2556"/>
                </a:lnTo>
                <a:lnTo>
                  <a:pt x="4205" y="2604"/>
                </a:lnTo>
                <a:lnTo>
                  <a:pt x="4180" y="2652"/>
                </a:lnTo>
                <a:lnTo>
                  <a:pt x="4153" y="2699"/>
                </a:lnTo>
                <a:lnTo>
                  <a:pt x="4123" y="2744"/>
                </a:lnTo>
                <a:lnTo>
                  <a:pt x="4427" y="288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Freeform 16"/>
          <p:cNvSpPr>
            <a:spLocks noEditPoints="1"/>
          </p:cNvSpPr>
          <p:nvPr/>
        </p:nvSpPr>
        <p:spPr bwMode="auto">
          <a:xfrm>
            <a:off x="606426" y="3087688"/>
            <a:ext cx="3752850" cy="2297113"/>
          </a:xfrm>
          <a:custGeom>
            <a:avLst/>
            <a:gdLst>
              <a:gd name="T0" fmla="*/ 4554 w 4728"/>
              <a:gd name="T1" fmla="*/ 2659 h 2894"/>
              <a:gd name="T2" fmla="*/ 4668 w 4728"/>
              <a:gd name="T3" fmla="*/ 2334 h 2894"/>
              <a:gd name="T4" fmla="*/ 4711 w 4728"/>
              <a:gd name="T5" fmla="*/ 2005 h 2894"/>
              <a:gd name="T6" fmla="*/ 4687 w 4728"/>
              <a:gd name="T7" fmla="*/ 1677 h 2894"/>
              <a:gd name="T8" fmla="*/ 4445 w 4728"/>
              <a:gd name="T9" fmla="*/ 1058 h 2894"/>
              <a:gd name="T10" fmla="*/ 3962 w 4728"/>
              <a:gd name="T11" fmla="*/ 534 h 2894"/>
              <a:gd name="T12" fmla="*/ 3375 w 4728"/>
              <a:gd name="T13" fmla="*/ 203 h 2894"/>
              <a:gd name="T14" fmla="*/ 2987 w 4728"/>
              <a:gd name="T15" fmla="*/ 83 h 2894"/>
              <a:gd name="T16" fmla="*/ 2591 w 4728"/>
              <a:gd name="T17" fmla="*/ 22 h 2894"/>
              <a:gd name="T18" fmla="*/ 2194 w 4728"/>
              <a:gd name="T19" fmla="*/ 19 h 2894"/>
              <a:gd name="T20" fmla="*/ 1587 w 4728"/>
              <a:gd name="T21" fmla="*/ 123 h 2894"/>
              <a:gd name="T22" fmla="*/ 898 w 4728"/>
              <a:gd name="T23" fmla="*/ 440 h 2894"/>
              <a:gd name="T24" fmla="*/ 360 w 4728"/>
              <a:gd name="T25" fmla="*/ 946 h 2894"/>
              <a:gd name="T26" fmla="*/ 205 w 4728"/>
              <a:gd name="T27" fmla="*/ 1196 h 2894"/>
              <a:gd name="T28" fmla="*/ 118 w 4728"/>
              <a:gd name="T29" fmla="*/ 1394 h 2894"/>
              <a:gd name="T30" fmla="*/ 58 w 4728"/>
              <a:gd name="T31" fmla="*/ 1598 h 2894"/>
              <a:gd name="T32" fmla="*/ 24 w 4728"/>
              <a:gd name="T33" fmla="*/ 1807 h 2894"/>
              <a:gd name="T34" fmla="*/ 354 w 4728"/>
              <a:gd name="T35" fmla="*/ 1952 h 2894"/>
              <a:gd name="T36" fmla="*/ 436 w 4728"/>
              <a:gd name="T37" fmla="*/ 1462 h 2894"/>
              <a:gd name="T38" fmla="*/ 748 w 4728"/>
              <a:gd name="T39" fmla="*/ 958 h 2894"/>
              <a:gd name="T40" fmla="*/ 1236 w 4728"/>
              <a:gd name="T41" fmla="*/ 572 h 2894"/>
              <a:gd name="T42" fmla="*/ 1860 w 4728"/>
              <a:gd name="T43" fmla="*/ 339 h 2894"/>
              <a:gd name="T44" fmla="*/ 2570 w 4728"/>
              <a:gd name="T45" fmla="*/ 296 h 2894"/>
              <a:gd name="T46" fmla="*/ 3239 w 4728"/>
              <a:gd name="T47" fmla="*/ 451 h 2894"/>
              <a:gd name="T48" fmla="*/ 3791 w 4728"/>
              <a:gd name="T49" fmla="*/ 776 h 2894"/>
              <a:gd name="T50" fmla="*/ 4182 w 4728"/>
              <a:gd name="T51" fmla="*/ 1234 h 2894"/>
              <a:gd name="T52" fmla="*/ 4372 w 4728"/>
              <a:gd name="T53" fmla="*/ 1787 h 2894"/>
              <a:gd name="T54" fmla="*/ 4358 w 4728"/>
              <a:gd name="T55" fmla="*/ 2218 h 2894"/>
              <a:gd name="T56" fmla="*/ 4244 w 4728"/>
              <a:gd name="T57" fmla="*/ 2567 h 2894"/>
              <a:gd name="T58" fmla="*/ 4127 w 4728"/>
              <a:gd name="T59" fmla="*/ 2758 h 2894"/>
              <a:gd name="T60" fmla="*/ 4251 w 4728"/>
              <a:gd name="T61" fmla="*/ 2513 h 2894"/>
              <a:gd name="T62" fmla="*/ 4350 w 4728"/>
              <a:gd name="T63" fmla="*/ 2164 h 2894"/>
              <a:gd name="T64" fmla="*/ 4343 w 4728"/>
              <a:gd name="T65" fmla="*/ 1706 h 2894"/>
              <a:gd name="T66" fmla="*/ 4125 w 4728"/>
              <a:gd name="T67" fmla="*/ 1168 h 2894"/>
              <a:gd name="T68" fmla="*/ 3710 w 4728"/>
              <a:gd name="T69" fmla="*/ 731 h 2894"/>
              <a:gd name="T70" fmla="*/ 3144 w 4728"/>
              <a:gd name="T71" fmla="*/ 430 h 2894"/>
              <a:gd name="T72" fmla="*/ 2468 w 4728"/>
              <a:gd name="T73" fmla="*/ 302 h 2894"/>
              <a:gd name="T74" fmla="*/ 1769 w 4728"/>
              <a:gd name="T75" fmla="*/ 375 h 2894"/>
              <a:gd name="T76" fmla="*/ 1166 w 4728"/>
              <a:gd name="T77" fmla="*/ 629 h 2894"/>
              <a:gd name="T78" fmla="*/ 705 w 4728"/>
              <a:gd name="T79" fmla="*/ 1032 h 2894"/>
              <a:gd name="T80" fmla="*/ 426 w 4728"/>
              <a:gd name="T81" fmla="*/ 1544 h 2894"/>
              <a:gd name="T82" fmla="*/ 354 w 4728"/>
              <a:gd name="T83" fmla="*/ 1965 h 2894"/>
              <a:gd name="T84" fmla="*/ 6 w 4728"/>
              <a:gd name="T85" fmla="*/ 1836 h 2894"/>
              <a:gd name="T86" fmla="*/ 35 w 4728"/>
              <a:gd name="T87" fmla="*/ 1625 h 2894"/>
              <a:gd name="T88" fmla="*/ 93 w 4728"/>
              <a:gd name="T89" fmla="*/ 1419 h 2894"/>
              <a:gd name="T90" fmla="*/ 176 w 4728"/>
              <a:gd name="T91" fmla="*/ 1218 h 2894"/>
              <a:gd name="T92" fmla="*/ 286 w 4728"/>
              <a:gd name="T93" fmla="*/ 1026 h 2894"/>
              <a:gd name="T94" fmla="*/ 800 w 4728"/>
              <a:gd name="T95" fmla="*/ 490 h 2894"/>
              <a:gd name="T96" fmla="*/ 1476 w 4728"/>
              <a:gd name="T97" fmla="*/ 143 h 2894"/>
              <a:gd name="T98" fmla="*/ 2136 w 4728"/>
              <a:gd name="T99" fmla="*/ 10 h 2894"/>
              <a:gd name="T100" fmla="*/ 2535 w 4728"/>
              <a:gd name="T101" fmla="*/ 6 h 2894"/>
              <a:gd name="T102" fmla="*/ 2935 w 4728"/>
              <a:gd name="T103" fmla="*/ 58 h 2894"/>
              <a:gd name="T104" fmla="*/ 3326 w 4728"/>
              <a:gd name="T105" fmla="*/ 170 h 2894"/>
              <a:gd name="T106" fmla="*/ 3886 w 4728"/>
              <a:gd name="T107" fmla="*/ 460 h 2894"/>
              <a:gd name="T108" fmla="*/ 4404 w 4728"/>
              <a:gd name="T109" fmla="*/ 969 h 2894"/>
              <a:gd name="T110" fmla="*/ 4684 w 4728"/>
              <a:gd name="T111" fmla="*/ 1583 h 2894"/>
              <a:gd name="T112" fmla="*/ 4728 w 4728"/>
              <a:gd name="T113" fmla="*/ 1957 h 2894"/>
              <a:gd name="T114" fmla="*/ 4694 w 4728"/>
              <a:gd name="T115" fmla="*/ 2290 h 2894"/>
              <a:gd name="T116" fmla="*/ 4590 w 4728"/>
              <a:gd name="T117" fmla="*/ 2618 h 2894"/>
              <a:gd name="T118" fmla="*/ 4440 w 4728"/>
              <a:gd name="T119" fmla="*/ 2893 h 2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28" h="2894">
                <a:moveTo>
                  <a:pt x="4439" y="2882"/>
                </a:moveTo>
                <a:lnTo>
                  <a:pt x="4428" y="2884"/>
                </a:lnTo>
                <a:lnTo>
                  <a:pt x="4456" y="2840"/>
                </a:lnTo>
                <a:lnTo>
                  <a:pt x="4483" y="2796"/>
                </a:lnTo>
                <a:lnTo>
                  <a:pt x="4508" y="2750"/>
                </a:lnTo>
                <a:lnTo>
                  <a:pt x="4531" y="2704"/>
                </a:lnTo>
                <a:lnTo>
                  <a:pt x="4554" y="2659"/>
                </a:lnTo>
                <a:lnTo>
                  <a:pt x="4574" y="2613"/>
                </a:lnTo>
                <a:lnTo>
                  <a:pt x="4594" y="2568"/>
                </a:lnTo>
                <a:lnTo>
                  <a:pt x="4612" y="2521"/>
                </a:lnTo>
                <a:lnTo>
                  <a:pt x="4628" y="2474"/>
                </a:lnTo>
                <a:lnTo>
                  <a:pt x="4643" y="2428"/>
                </a:lnTo>
                <a:lnTo>
                  <a:pt x="4656" y="2381"/>
                </a:lnTo>
                <a:lnTo>
                  <a:pt x="4668" y="2334"/>
                </a:lnTo>
                <a:lnTo>
                  <a:pt x="4679" y="2288"/>
                </a:lnTo>
                <a:lnTo>
                  <a:pt x="4687" y="2241"/>
                </a:lnTo>
                <a:lnTo>
                  <a:pt x="4695" y="2193"/>
                </a:lnTo>
                <a:lnTo>
                  <a:pt x="4702" y="2146"/>
                </a:lnTo>
                <a:lnTo>
                  <a:pt x="4706" y="2099"/>
                </a:lnTo>
                <a:lnTo>
                  <a:pt x="4710" y="2052"/>
                </a:lnTo>
                <a:lnTo>
                  <a:pt x="4711" y="2005"/>
                </a:lnTo>
                <a:lnTo>
                  <a:pt x="4712" y="1957"/>
                </a:lnTo>
                <a:lnTo>
                  <a:pt x="4711" y="1911"/>
                </a:lnTo>
                <a:lnTo>
                  <a:pt x="4708" y="1864"/>
                </a:lnTo>
                <a:lnTo>
                  <a:pt x="4706" y="1817"/>
                </a:lnTo>
                <a:lnTo>
                  <a:pt x="4700" y="1771"/>
                </a:lnTo>
                <a:lnTo>
                  <a:pt x="4695" y="1724"/>
                </a:lnTo>
                <a:lnTo>
                  <a:pt x="4687" y="1677"/>
                </a:lnTo>
                <a:lnTo>
                  <a:pt x="4668" y="1585"/>
                </a:lnTo>
                <a:lnTo>
                  <a:pt x="4644" y="1494"/>
                </a:lnTo>
                <a:lnTo>
                  <a:pt x="4614" y="1404"/>
                </a:lnTo>
                <a:lnTo>
                  <a:pt x="4580" y="1315"/>
                </a:lnTo>
                <a:lnTo>
                  <a:pt x="4539" y="1228"/>
                </a:lnTo>
                <a:lnTo>
                  <a:pt x="4495" y="1143"/>
                </a:lnTo>
                <a:lnTo>
                  <a:pt x="4445" y="1058"/>
                </a:lnTo>
                <a:lnTo>
                  <a:pt x="4390" y="976"/>
                </a:lnTo>
                <a:lnTo>
                  <a:pt x="4331" y="896"/>
                </a:lnTo>
                <a:lnTo>
                  <a:pt x="4267" y="818"/>
                </a:lnTo>
                <a:lnTo>
                  <a:pt x="4197" y="744"/>
                </a:lnTo>
                <a:lnTo>
                  <a:pt x="4123" y="670"/>
                </a:lnTo>
                <a:lnTo>
                  <a:pt x="4046" y="600"/>
                </a:lnTo>
                <a:lnTo>
                  <a:pt x="3962" y="534"/>
                </a:lnTo>
                <a:lnTo>
                  <a:pt x="3875" y="470"/>
                </a:lnTo>
                <a:lnTo>
                  <a:pt x="3784" y="409"/>
                </a:lnTo>
                <a:lnTo>
                  <a:pt x="3687" y="352"/>
                </a:lnTo>
                <a:lnTo>
                  <a:pt x="3587" y="298"/>
                </a:lnTo>
                <a:lnTo>
                  <a:pt x="3482" y="249"/>
                </a:lnTo>
                <a:lnTo>
                  <a:pt x="3428" y="226"/>
                </a:lnTo>
                <a:lnTo>
                  <a:pt x="3375" y="203"/>
                </a:lnTo>
                <a:lnTo>
                  <a:pt x="3320" y="182"/>
                </a:lnTo>
                <a:lnTo>
                  <a:pt x="3265" y="162"/>
                </a:lnTo>
                <a:lnTo>
                  <a:pt x="3210" y="145"/>
                </a:lnTo>
                <a:lnTo>
                  <a:pt x="3155" y="127"/>
                </a:lnTo>
                <a:lnTo>
                  <a:pt x="3100" y="111"/>
                </a:lnTo>
                <a:lnTo>
                  <a:pt x="3043" y="97"/>
                </a:lnTo>
                <a:lnTo>
                  <a:pt x="2987" y="83"/>
                </a:lnTo>
                <a:lnTo>
                  <a:pt x="2931" y="71"/>
                </a:lnTo>
                <a:lnTo>
                  <a:pt x="2874" y="60"/>
                </a:lnTo>
                <a:lnTo>
                  <a:pt x="2818" y="50"/>
                </a:lnTo>
                <a:lnTo>
                  <a:pt x="2761" y="41"/>
                </a:lnTo>
                <a:lnTo>
                  <a:pt x="2704" y="34"/>
                </a:lnTo>
                <a:lnTo>
                  <a:pt x="2647" y="28"/>
                </a:lnTo>
                <a:lnTo>
                  <a:pt x="2591" y="22"/>
                </a:lnTo>
                <a:lnTo>
                  <a:pt x="2533" y="19"/>
                </a:lnTo>
                <a:lnTo>
                  <a:pt x="2477" y="16"/>
                </a:lnTo>
                <a:lnTo>
                  <a:pt x="2419" y="14"/>
                </a:lnTo>
                <a:lnTo>
                  <a:pt x="2363" y="13"/>
                </a:lnTo>
                <a:lnTo>
                  <a:pt x="2307" y="14"/>
                </a:lnTo>
                <a:lnTo>
                  <a:pt x="2250" y="16"/>
                </a:lnTo>
                <a:lnTo>
                  <a:pt x="2194" y="19"/>
                </a:lnTo>
                <a:lnTo>
                  <a:pt x="2138" y="23"/>
                </a:lnTo>
                <a:lnTo>
                  <a:pt x="2081" y="28"/>
                </a:lnTo>
                <a:lnTo>
                  <a:pt x="2025" y="34"/>
                </a:lnTo>
                <a:lnTo>
                  <a:pt x="1913" y="50"/>
                </a:lnTo>
                <a:lnTo>
                  <a:pt x="1803" y="70"/>
                </a:lnTo>
                <a:lnTo>
                  <a:pt x="1695" y="95"/>
                </a:lnTo>
                <a:lnTo>
                  <a:pt x="1587" y="123"/>
                </a:lnTo>
                <a:lnTo>
                  <a:pt x="1483" y="157"/>
                </a:lnTo>
                <a:lnTo>
                  <a:pt x="1379" y="193"/>
                </a:lnTo>
                <a:lnTo>
                  <a:pt x="1278" y="235"/>
                </a:lnTo>
                <a:lnTo>
                  <a:pt x="1178" y="280"/>
                </a:lnTo>
                <a:lnTo>
                  <a:pt x="1082" y="329"/>
                </a:lnTo>
                <a:lnTo>
                  <a:pt x="988" y="382"/>
                </a:lnTo>
                <a:lnTo>
                  <a:pt x="898" y="440"/>
                </a:lnTo>
                <a:lnTo>
                  <a:pt x="809" y="501"/>
                </a:lnTo>
                <a:lnTo>
                  <a:pt x="725" y="566"/>
                </a:lnTo>
                <a:lnTo>
                  <a:pt x="644" y="635"/>
                </a:lnTo>
                <a:lnTo>
                  <a:pt x="568" y="707"/>
                </a:lnTo>
                <a:lnTo>
                  <a:pt x="494" y="783"/>
                </a:lnTo>
                <a:lnTo>
                  <a:pt x="426" y="863"/>
                </a:lnTo>
                <a:lnTo>
                  <a:pt x="360" y="946"/>
                </a:lnTo>
                <a:lnTo>
                  <a:pt x="301" y="1033"/>
                </a:lnTo>
                <a:lnTo>
                  <a:pt x="283" y="1059"/>
                </a:lnTo>
                <a:lnTo>
                  <a:pt x="266" y="1086"/>
                </a:lnTo>
                <a:lnTo>
                  <a:pt x="250" y="1114"/>
                </a:lnTo>
                <a:lnTo>
                  <a:pt x="235" y="1140"/>
                </a:lnTo>
                <a:lnTo>
                  <a:pt x="219" y="1168"/>
                </a:lnTo>
                <a:lnTo>
                  <a:pt x="205" y="1196"/>
                </a:lnTo>
                <a:lnTo>
                  <a:pt x="191" y="1224"/>
                </a:lnTo>
                <a:lnTo>
                  <a:pt x="177" y="1252"/>
                </a:lnTo>
                <a:lnTo>
                  <a:pt x="164" y="1279"/>
                </a:lnTo>
                <a:lnTo>
                  <a:pt x="152" y="1308"/>
                </a:lnTo>
                <a:lnTo>
                  <a:pt x="140" y="1336"/>
                </a:lnTo>
                <a:lnTo>
                  <a:pt x="129" y="1365"/>
                </a:lnTo>
                <a:lnTo>
                  <a:pt x="118" y="1394"/>
                </a:lnTo>
                <a:lnTo>
                  <a:pt x="108" y="1423"/>
                </a:lnTo>
                <a:lnTo>
                  <a:pt x="98" y="1452"/>
                </a:lnTo>
                <a:lnTo>
                  <a:pt x="89" y="1481"/>
                </a:lnTo>
                <a:lnTo>
                  <a:pt x="81" y="1511"/>
                </a:lnTo>
                <a:lnTo>
                  <a:pt x="73" y="1540"/>
                </a:lnTo>
                <a:lnTo>
                  <a:pt x="65" y="1568"/>
                </a:lnTo>
                <a:lnTo>
                  <a:pt x="58" y="1598"/>
                </a:lnTo>
                <a:lnTo>
                  <a:pt x="51" y="1628"/>
                </a:lnTo>
                <a:lnTo>
                  <a:pt x="44" y="1657"/>
                </a:lnTo>
                <a:lnTo>
                  <a:pt x="39" y="1687"/>
                </a:lnTo>
                <a:lnTo>
                  <a:pt x="35" y="1717"/>
                </a:lnTo>
                <a:lnTo>
                  <a:pt x="31" y="1747"/>
                </a:lnTo>
                <a:lnTo>
                  <a:pt x="27" y="1777"/>
                </a:lnTo>
                <a:lnTo>
                  <a:pt x="24" y="1807"/>
                </a:lnTo>
                <a:lnTo>
                  <a:pt x="22" y="1837"/>
                </a:lnTo>
                <a:lnTo>
                  <a:pt x="19" y="1867"/>
                </a:lnTo>
                <a:lnTo>
                  <a:pt x="18" y="1897"/>
                </a:lnTo>
                <a:lnTo>
                  <a:pt x="18" y="1929"/>
                </a:lnTo>
                <a:lnTo>
                  <a:pt x="16" y="1959"/>
                </a:lnTo>
                <a:lnTo>
                  <a:pt x="8" y="1952"/>
                </a:lnTo>
                <a:lnTo>
                  <a:pt x="354" y="1952"/>
                </a:lnTo>
                <a:lnTo>
                  <a:pt x="346" y="1959"/>
                </a:lnTo>
                <a:lnTo>
                  <a:pt x="349" y="1873"/>
                </a:lnTo>
                <a:lnTo>
                  <a:pt x="357" y="1787"/>
                </a:lnTo>
                <a:lnTo>
                  <a:pt x="369" y="1704"/>
                </a:lnTo>
                <a:lnTo>
                  <a:pt x="387" y="1622"/>
                </a:lnTo>
                <a:lnTo>
                  <a:pt x="409" y="1541"/>
                </a:lnTo>
                <a:lnTo>
                  <a:pt x="436" y="1462"/>
                </a:lnTo>
                <a:lnTo>
                  <a:pt x="468" y="1384"/>
                </a:lnTo>
                <a:lnTo>
                  <a:pt x="505" y="1308"/>
                </a:lnTo>
                <a:lnTo>
                  <a:pt x="545" y="1234"/>
                </a:lnTo>
                <a:lnTo>
                  <a:pt x="589" y="1162"/>
                </a:lnTo>
                <a:lnTo>
                  <a:pt x="639" y="1092"/>
                </a:lnTo>
                <a:lnTo>
                  <a:pt x="691" y="1024"/>
                </a:lnTo>
                <a:lnTo>
                  <a:pt x="748" y="958"/>
                </a:lnTo>
                <a:lnTo>
                  <a:pt x="807" y="895"/>
                </a:lnTo>
                <a:lnTo>
                  <a:pt x="871" y="835"/>
                </a:lnTo>
                <a:lnTo>
                  <a:pt x="937" y="777"/>
                </a:lnTo>
                <a:lnTo>
                  <a:pt x="1008" y="721"/>
                </a:lnTo>
                <a:lnTo>
                  <a:pt x="1080" y="669"/>
                </a:lnTo>
                <a:lnTo>
                  <a:pt x="1157" y="619"/>
                </a:lnTo>
                <a:lnTo>
                  <a:pt x="1236" y="572"/>
                </a:lnTo>
                <a:lnTo>
                  <a:pt x="1318" y="529"/>
                </a:lnTo>
                <a:lnTo>
                  <a:pt x="1402" y="489"/>
                </a:lnTo>
                <a:lnTo>
                  <a:pt x="1490" y="451"/>
                </a:lnTo>
                <a:lnTo>
                  <a:pt x="1578" y="418"/>
                </a:lnTo>
                <a:lnTo>
                  <a:pt x="1671" y="388"/>
                </a:lnTo>
                <a:lnTo>
                  <a:pt x="1765" y="362"/>
                </a:lnTo>
                <a:lnTo>
                  <a:pt x="1860" y="339"/>
                </a:lnTo>
                <a:lnTo>
                  <a:pt x="1958" y="321"/>
                </a:lnTo>
                <a:lnTo>
                  <a:pt x="2057" y="306"/>
                </a:lnTo>
                <a:lnTo>
                  <a:pt x="2158" y="296"/>
                </a:lnTo>
                <a:lnTo>
                  <a:pt x="2260" y="289"/>
                </a:lnTo>
                <a:lnTo>
                  <a:pt x="2364" y="287"/>
                </a:lnTo>
                <a:lnTo>
                  <a:pt x="2468" y="289"/>
                </a:lnTo>
                <a:lnTo>
                  <a:pt x="2570" y="296"/>
                </a:lnTo>
                <a:lnTo>
                  <a:pt x="2672" y="306"/>
                </a:lnTo>
                <a:lnTo>
                  <a:pt x="2771" y="321"/>
                </a:lnTo>
                <a:lnTo>
                  <a:pt x="2869" y="339"/>
                </a:lnTo>
                <a:lnTo>
                  <a:pt x="2964" y="362"/>
                </a:lnTo>
                <a:lnTo>
                  <a:pt x="3058" y="388"/>
                </a:lnTo>
                <a:lnTo>
                  <a:pt x="3149" y="418"/>
                </a:lnTo>
                <a:lnTo>
                  <a:pt x="3239" y="451"/>
                </a:lnTo>
                <a:lnTo>
                  <a:pt x="3326" y="488"/>
                </a:lnTo>
                <a:lnTo>
                  <a:pt x="3411" y="529"/>
                </a:lnTo>
                <a:lnTo>
                  <a:pt x="3493" y="572"/>
                </a:lnTo>
                <a:lnTo>
                  <a:pt x="3572" y="619"/>
                </a:lnTo>
                <a:lnTo>
                  <a:pt x="3647" y="668"/>
                </a:lnTo>
                <a:lnTo>
                  <a:pt x="3721" y="721"/>
                </a:lnTo>
                <a:lnTo>
                  <a:pt x="3791" y="776"/>
                </a:lnTo>
                <a:lnTo>
                  <a:pt x="3858" y="835"/>
                </a:lnTo>
                <a:lnTo>
                  <a:pt x="3921" y="895"/>
                </a:lnTo>
                <a:lnTo>
                  <a:pt x="3981" y="958"/>
                </a:lnTo>
                <a:lnTo>
                  <a:pt x="4037" y="1024"/>
                </a:lnTo>
                <a:lnTo>
                  <a:pt x="4090" y="1092"/>
                </a:lnTo>
                <a:lnTo>
                  <a:pt x="4138" y="1162"/>
                </a:lnTo>
                <a:lnTo>
                  <a:pt x="4182" y="1234"/>
                </a:lnTo>
                <a:lnTo>
                  <a:pt x="4224" y="1307"/>
                </a:lnTo>
                <a:lnTo>
                  <a:pt x="4260" y="1384"/>
                </a:lnTo>
                <a:lnTo>
                  <a:pt x="4291" y="1462"/>
                </a:lnTo>
                <a:lnTo>
                  <a:pt x="4318" y="1541"/>
                </a:lnTo>
                <a:lnTo>
                  <a:pt x="4341" y="1622"/>
                </a:lnTo>
                <a:lnTo>
                  <a:pt x="4358" y="1704"/>
                </a:lnTo>
                <a:lnTo>
                  <a:pt x="4372" y="1787"/>
                </a:lnTo>
                <a:lnTo>
                  <a:pt x="4380" y="1872"/>
                </a:lnTo>
                <a:lnTo>
                  <a:pt x="4382" y="1959"/>
                </a:lnTo>
                <a:lnTo>
                  <a:pt x="4381" y="2011"/>
                </a:lnTo>
                <a:lnTo>
                  <a:pt x="4378" y="2062"/>
                </a:lnTo>
                <a:lnTo>
                  <a:pt x="4373" y="2114"/>
                </a:lnTo>
                <a:lnTo>
                  <a:pt x="4366" y="2165"/>
                </a:lnTo>
                <a:lnTo>
                  <a:pt x="4358" y="2218"/>
                </a:lnTo>
                <a:lnTo>
                  <a:pt x="4347" y="2268"/>
                </a:lnTo>
                <a:lnTo>
                  <a:pt x="4335" y="2319"/>
                </a:lnTo>
                <a:lnTo>
                  <a:pt x="4321" y="2369"/>
                </a:lnTo>
                <a:lnTo>
                  <a:pt x="4304" y="2419"/>
                </a:lnTo>
                <a:lnTo>
                  <a:pt x="4286" y="2469"/>
                </a:lnTo>
                <a:lnTo>
                  <a:pt x="4266" y="2518"/>
                </a:lnTo>
                <a:lnTo>
                  <a:pt x="4244" y="2567"/>
                </a:lnTo>
                <a:lnTo>
                  <a:pt x="4220" y="2614"/>
                </a:lnTo>
                <a:lnTo>
                  <a:pt x="4194" y="2661"/>
                </a:lnTo>
                <a:lnTo>
                  <a:pt x="4168" y="2709"/>
                </a:lnTo>
                <a:lnTo>
                  <a:pt x="4138" y="2754"/>
                </a:lnTo>
                <a:lnTo>
                  <a:pt x="4135" y="2746"/>
                </a:lnTo>
                <a:lnTo>
                  <a:pt x="4439" y="2882"/>
                </a:lnTo>
                <a:close/>
                <a:moveTo>
                  <a:pt x="4127" y="2758"/>
                </a:moveTo>
                <a:lnTo>
                  <a:pt x="4123" y="2753"/>
                </a:lnTo>
                <a:lnTo>
                  <a:pt x="4125" y="2749"/>
                </a:lnTo>
                <a:lnTo>
                  <a:pt x="4153" y="2702"/>
                </a:lnTo>
                <a:lnTo>
                  <a:pt x="4180" y="2657"/>
                </a:lnTo>
                <a:lnTo>
                  <a:pt x="4205" y="2609"/>
                </a:lnTo>
                <a:lnTo>
                  <a:pt x="4229" y="2561"/>
                </a:lnTo>
                <a:lnTo>
                  <a:pt x="4251" y="2513"/>
                </a:lnTo>
                <a:lnTo>
                  <a:pt x="4271" y="2464"/>
                </a:lnTo>
                <a:lnTo>
                  <a:pt x="4288" y="2415"/>
                </a:lnTo>
                <a:lnTo>
                  <a:pt x="4304" y="2365"/>
                </a:lnTo>
                <a:lnTo>
                  <a:pt x="4319" y="2316"/>
                </a:lnTo>
                <a:lnTo>
                  <a:pt x="4331" y="2265"/>
                </a:lnTo>
                <a:lnTo>
                  <a:pt x="4342" y="2215"/>
                </a:lnTo>
                <a:lnTo>
                  <a:pt x="4350" y="2164"/>
                </a:lnTo>
                <a:lnTo>
                  <a:pt x="4357" y="2113"/>
                </a:lnTo>
                <a:lnTo>
                  <a:pt x="4362" y="2062"/>
                </a:lnTo>
                <a:lnTo>
                  <a:pt x="4365" y="2011"/>
                </a:lnTo>
                <a:lnTo>
                  <a:pt x="4366" y="1959"/>
                </a:lnTo>
                <a:lnTo>
                  <a:pt x="4364" y="1873"/>
                </a:lnTo>
                <a:lnTo>
                  <a:pt x="4355" y="1790"/>
                </a:lnTo>
                <a:lnTo>
                  <a:pt x="4343" y="1706"/>
                </a:lnTo>
                <a:lnTo>
                  <a:pt x="4326" y="1624"/>
                </a:lnTo>
                <a:lnTo>
                  <a:pt x="4303" y="1544"/>
                </a:lnTo>
                <a:lnTo>
                  <a:pt x="4276" y="1465"/>
                </a:lnTo>
                <a:lnTo>
                  <a:pt x="4244" y="1388"/>
                </a:lnTo>
                <a:lnTo>
                  <a:pt x="4209" y="1313"/>
                </a:lnTo>
                <a:lnTo>
                  <a:pt x="4169" y="1239"/>
                </a:lnTo>
                <a:lnTo>
                  <a:pt x="4125" y="1168"/>
                </a:lnTo>
                <a:lnTo>
                  <a:pt x="4076" y="1098"/>
                </a:lnTo>
                <a:lnTo>
                  <a:pt x="4024" y="1032"/>
                </a:lnTo>
                <a:lnTo>
                  <a:pt x="3968" y="966"/>
                </a:lnTo>
                <a:lnTo>
                  <a:pt x="3909" y="904"/>
                </a:lnTo>
                <a:lnTo>
                  <a:pt x="3846" y="844"/>
                </a:lnTo>
                <a:lnTo>
                  <a:pt x="3780" y="786"/>
                </a:lnTo>
                <a:lnTo>
                  <a:pt x="3710" y="731"/>
                </a:lnTo>
                <a:lnTo>
                  <a:pt x="3638" y="679"/>
                </a:lnTo>
                <a:lnTo>
                  <a:pt x="3562" y="629"/>
                </a:lnTo>
                <a:lnTo>
                  <a:pt x="3483" y="584"/>
                </a:lnTo>
                <a:lnTo>
                  <a:pt x="3403" y="540"/>
                </a:lnTo>
                <a:lnTo>
                  <a:pt x="3318" y="500"/>
                </a:lnTo>
                <a:lnTo>
                  <a:pt x="3232" y="464"/>
                </a:lnTo>
                <a:lnTo>
                  <a:pt x="3144" y="430"/>
                </a:lnTo>
                <a:lnTo>
                  <a:pt x="3053" y="401"/>
                </a:lnTo>
                <a:lnTo>
                  <a:pt x="2960" y="375"/>
                </a:lnTo>
                <a:lnTo>
                  <a:pt x="2865" y="352"/>
                </a:lnTo>
                <a:lnTo>
                  <a:pt x="2768" y="333"/>
                </a:lnTo>
                <a:lnTo>
                  <a:pt x="2669" y="319"/>
                </a:lnTo>
                <a:lnTo>
                  <a:pt x="2570" y="309"/>
                </a:lnTo>
                <a:lnTo>
                  <a:pt x="2468" y="302"/>
                </a:lnTo>
                <a:lnTo>
                  <a:pt x="2364" y="300"/>
                </a:lnTo>
                <a:lnTo>
                  <a:pt x="2261" y="302"/>
                </a:lnTo>
                <a:lnTo>
                  <a:pt x="2159" y="309"/>
                </a:lnTo>
                <a:lnTo>
                  <a:pt x="2060" y="319"/>
                </a:lnTo>
                <a:lnTo>
                  <a:pt x="1960" y="333"/>
                </a:lnTo>
                <a:lnTo>
                  <a:pt x="1864" y="352"/>
                </a:lnTo>
                <a:lnTo>
                  <a:pt x="1769" y="375"/>
                </a:lnTo>
                <a:lnTo>
                  <a:pt x="1676" y="400"/>
                </a:lnTo>
                <a:lnTo>
                  <a:pt x="1585" y="430"/>
                </a:lnTo>
                <a:lnTo>
                  <a:pt x="1496" y="464"/>
                </a:lnTo>
                <a:lnTo>
                  <a:pt x="1410" y="500"/>
                </a:lnTo>
                <a:lnTo>
                  <a:pt x="1326" y="540"/>
                </a:lnTo>
                <a:lnTo>
                  <a:pt x="1245" y="584"/>
                </a:lnTo>
                <a:lnTo>
                  <a:pt x="1166" y="629"/>
                </a:lnTo>
                <a:lnTo>
                  <a:pt x="1091" y="679"/>
                </a:lnTo>
                <a:lnTo>
                  <a:pt x="1019" y="730"/>
                </a:lnTo>
                <a:lnTo>
                  <a:pt x="949" y="786"/>
                </a:lnTo>
                <a:lnTo>
                  <a:pt x="883" y="844"/>
                </a:lnTo>
                <a:lnTo>
                  <a:pt x="820" y="904"/>
                </a:lnTo>
                <a:lnTo>
                  <a:pt x="760" y="966"/>
                </a:lnTo>
                <a:lnTo>
                  <a:pt x="705" y="1032"/>
                </a:lnTo>
                <a:lnTo>
                  <a:pt x="652" y="1098"/>
                </a:lnTo>
                <a:lnTo>
                  <a:pt x="604" y="1168"/>
                </a:lnTo>
                <a:lnTo>
                  <a:pt x="560" y="1239"/>
                </a:lnTo>
                <a:lnTo>
                  <a:pt x="519" y="1313"/>
                </a:lnTo>
                <a:lnTo>
                  <a:pt x="483" y="1388"/>
                </a:lnTo>
                <a:lnTo>
                  <a:pt x="452" y="1465"/>
                </a:lnTo>
                <a:lnTo>
                  <a:pt x="426" y="1544"/>
                </a:lnTo>
                <a:lnTo>
                  <a:pt x="403" y="1624"/>
                </a:lnTo>
                <a:lnTo>
                  <a:pt x="385" y="1706"/>
                </a:lnTo>
                <a:lnTo>
                  <a:pt x="373" y="1788"/>
                </a:lnTo>
                <a:lnTo>
                  <a:pt x="365" y="1873"/>
                </a:lnTo>
                <a:lnTo>
                  <a:pt x="362" y="1959"/>
                </a:lnTo>
                <a:lnTo>
                  <a:pt x="360" y="1963"/>
                </a:lnTo>
                <a:lnTo>
                  <a:pt x="354" y="1965"/>
                </a:lnTo>
                <a:lnTo>
                  <a:pt x="8" y="1965"/>
                </a:lnTo>
                <a:lnTo>
                  <a:pt x="3" y="1963"/>
                </a:lnTo>
                <a:lnTo>
                  <a:pt x="0" y="1959"/>
                </a:lnTo>
                <a:lnTo>
                  <a:pt x="2" y="1927"/>
                </a:lnTo>
                <a:lnTo>
                  <a:pt x="2" y="1897"/>
                </a:lnTo>
                <a:lnTo>
                  <a:pt x="3" y="1867"/>
                </a:lnTo>
                <a:lnTo>
                  <a:pt x="6" y="1836"/>
                </a:lnTo>
                <a:lnTo>
                  <a:pt x="8" y="1806"/>
                </a:lnTo>
                <a:lnTo>
                  <a:pt x="11" y="1776"/>
                </a:lnTo>
                <a:lnTo>
                  <a:pt x="15" y="1746"/>
                </a:lnTo>
                <a:lnTo>
                  <a:pt x="19" y="1715"/>
                </a:lnTo>
                <a:lnTo>
                  <a:pt x="24" y="1685"/>
                </a:lnTo>
                <a:lnTo>
                  <a:pt x="30" y="1655"/>
                </a:lnTo>
                <a:lnTo>
                  <a:pt x="35" y="1625"/>
                </a:lnTo>
                <a:lnTo>
                  <a:pt x="42" y="1596"/>
                </a:lnTo>
                <a:lnTo>
                  <a:pt x="48" y="1566"/>
                </a:lnTo>
                <a:lnTo>
                  <a:pt x="57" y="1536"/>
                </a:lnTo>
                <a:lnTo>
                  <a:pt x="65" y="1507"/>
                </a:lnTo>
                <a:lnTo>
                  <a:pt x="73" y="1477"/>
                </a:lnTo>
                <a:lnTo>
                  <a:pt x="82" y="1448"/>
                </a:lnTo>
                <a:lnTo>
                  <a:pt x="93" y="1419"/>
                </a:lnTo>
                <a:lnTo>
                  <a:pt x="102" y="1389"/>
                </a:lnTo>
                <a:lnTo>
                  <a:pt x="113" y="1361"/>
                </a:lnTo>
                <a:lnTo>
                  <a:pt x="125" y="1333"/>
                </a:lnTo>
                <a:lnTo>
                  <a:pt x="137" y="1304"/>
                </a:lnTo>
                <a:lnTo>
                  <a:pt x="149" y="1275"/>
                </a:lnTo>
                <a:lnTo>
                  <a:pt x="163" y="1247"/>
                </a:lnTo>
                <a:lnTo>
                  <a:pt x="176" y="1218"/>
                </a:lnTo>
                <a:lnTo>
                  <a:pt x="191" y="1190"/>
                </a:lnTo>
                <a:lnTo>
                  <a:pt x="205" y="1163"/>
                </a:lnTo>
                <a:lnTo>
                  <a:pt x="220" y="1135"/>
                </a:lnTo>
                <a:lnTo>
                  <a:pt x="236" y="1107"/>
                </a:lnTo>
                <a:lnTo>
                  <a:pt x="252" y="1080"/>
                </a:lnTo>
                <a:lnTo>
                  <a:pt x="269" y="1053"/>
                </a:lnTo>
                <a:lnTo>
                  <a:pt x="286" y="1026"/>
                </a:lnTo>
                <a:lnTo>
                  <a:pt x="346" y="938"/>
                </a:lnTo>
                <a:lnTo>
                  <a:pt x="412" y="855"/>
                </a:lnTo>
                <a:lnTo>
                  <a:pt x="482" y="775"/>
                </a:lnTo>
                <a:lnTo>
                  <a:pt x="556" y="698"/>
                </a:lnTo>
                <a:lnTo>
                  <a:pt x="633" y="625"/>
                </a:lnTo>
                <a:lnTo>
                  <a:pt x="714" y="556"/>
                </a:lnTo>
                <a:lnTo>
                  <a:pt x="800" y="490"/>
                </a:lnTo>
                <a:lnTo>
                  <a:pt x="887" y="429"/>
                </a:lnTo>
                <a:lnTo>
                  <a:pt x="980" y="371"/>
                </a:lnTo>
                <a:lnTo>
                  <a:pt x="1074" y="318"/>
                </a:lnTo>
                <a:lnTo>
                  <a:pt x="1170" y="268"/>
                </a:lnTo>
                <a:lnTo>
                  <a:pt x="1271" y="222"/>
                </a:lnTo>
                <a:lnTo>
                  <a:pt x="1373" y="181"/>
                </a:lnTo>
                <a:lnTo>
                  <a:pt x="1476" y="143"/>
                </a:lnTo>
                <a:lnTo>
                  <a:pt x="1583" y="111"/>
                </a:lnTo>
                <a:lnTo>
                  <a:pt x="1691" y="82"/>
                </a:lnTo>
                <a:lnTo>
                  <a:pt x="1801" y="57"/>
                </a:lnTo>
                <a:lnTo>
                  <a:pt x="1911" y="37"/>
                </a:lnTo>
                <a:lnTo>
                  <a:pt x="2022" y="21"/>
                </a:lnTo>
                <a:lnTo>
                  <a:pt x="2079" y="14"/>
                </a:lnTo>
                <a:lnTo>
                  <a:pt x="2136" y="10"/>
                </a:lnTo>
                <a:lnTo>
                  <a:pt x="2193" y="6"/>
                </a:lnTo>
                <a:lnTo>
                  <a:pt x="2249" y="2"/>
                </a:lnTo>
                <a:lnTo>
                  <a:pt x="2307" y="1"/>
                </a:lnTo>
                <a:lnTo>
                  <a:pt x="2363" y="0"/>
                </a:lnTo>
                <a:lnTo>
                  <a:pt x="2421" y="1"/>
                </a:lnTo>
                <a:lnTo>
                  <a:pt x="2478" y="2"/>
                </a:lnTo>
                <a:lnTo>
                  <a:pt x="2535" y="6"/>
                </a:lnTo>
                <a:lnTo>
                  <a:pt x="2592" y="9"/>
                </a:lnTo>
                <a:lnTo>
                  <a:pt x="2650" y="14"/>
                </a:lnTo>
                <a:lnTo>
                  <a:pt x="2706" y="21"/>
                </a:lnTo>
                <a:lnTo>
                  <a:pt x="2764" y="28"/>
                </a:lnTo>
                <a:lnTo>
                  <a:pt x="2821" y="37"/>
                </a:lnTo>
                <a:lnTo>
                  <a:pt x="2878" y="47"/>
                </a:lnTo>
                <a:lnTo>
                  <a:pt x="2935" y="58"/>
                </a:lnTo>
                <a:lnTo>
                  <a:pt x="2991" y="70"/>
                </a:lnTo>
                <a:lnTo>
                  <a:pt x="3049" y="85"/>
                </a:lnTo>
                <a:lnTo>
                  <a:pt x="3105" y="99"/>
                </a:lnTo>
                <a:lnTo>
                  <a:pt x="3160" y="115"/>
                </a:lnTo>
                <a:lnTo>
                  <a:pt x="3216" y="132"/>
                </a:lnTo>
                <a:lnTo>
                  <a:pt x="3271" y="150"/>
                </a:lnTo>
                <a:lnTo>
                  <a:pt x="3326" y="170"/>
                </a:lnTo>
                <a:lnTo>
                  <a:pt x="3381" y="191"/>
                </a:lnTo>
                <a:lnTo>
                  <a:pt x="3435" y="213"/>
                </a:lnTo>
                <a:lnTo>
                  <a:pt x="3490" y="237"/>
                </a:lnTo>
                <a:lnTo>
                  <a:pt x="3595" y="287"/>
                </a:lnTo>
                <a:lnTo>
                  <a:pt x="3697" y="341"/>
                </a:lnTo>
                <a:lnTo>
                  <a:pt x="3793" y="399"/>
                </a:lnTo>
                <a:lnTo>
                  <a:pt x="3886" y="460"/>
                </a:lnTo>
                <a:lnTo>
                  <a:pt x="3973" y="525"/>
                </a:lnTo>
                <a:lnTo>
                  <a:pt x="4058" y="591"/>
                </a:lnTo>
                <a:lnTo>
                  <a:pt x="4135" y="663"/>
                </a:lnTo>
                <a:lnTo>
                  <a:pt x="4211" y="735"/>
                </a:lnTo>
                <a:lnTo>
                  <a:pt x="4280" y="811"/>
                </a:lnTo>
                <a:lnTo>
                  <a:pt x="4345" y="889"/>
                </a:lnTo>
                <a:lnTo>
                  <a:pt x="4404" y="969"/>
                </a:lnTo>
                <a:lnTo>
                  <a:pt x="4459" y="1053"/>
                </a:lnTo>
                <a:lnTo>
                  <a:pt x="4510" y="1137"/>
                </a:lnTo>
                <a:lnTo>
                  <a:pt x="4554" y="1224"/>
                </a:lnTo>
                <a:lnTo>
                  <a:pt x="4594" y="1312"/>
                </a:lnTo>
                <a:lnTo>
                  <a:pt x="4629" y="1401"/>
                </a:lnTo>
                <a:lnTo>
                  <a:pt x="4659" y="1492"/>
                </a:lnTo>
                <a:lnTo>
                  <a:pt x="4684" y="1583"/>
                </a:lnTo>
                <a:lnTo>
                  <a:pt x="4703" y="1676"/>
                </a:lnTo>
                <a:lnTo>
                  <a:pt x="4711" y="1722"/>
                </a:lnTo>
                <a:lnTo>
                  <a:pt x="4716" y="1770"/>
                </a:lnTo>
                <a:lnTo>
                  <a:pt x="4722" y="1816"/>
                </a:lnTo>
                <a:lnTo>
                  <a:pt x="4724" y="1863"/>
                </a:lnTo>
                <a:lnTo>
                  <a:pt x="4727" y="1911"/>
                </a:lnTo>
                <a:lnTo>
                  <a:pt x="4728" y="1957"/>
                </a:lnTo>
                <a:lnTo>
                  <a:pt x="4727" y="2005"/>
                </a:lnTo>
                <a:lnTo>
                  <a:pt x="4726" y="2053"/>
                </a:lnTo>
                <a:lnTo>
                  <a:pt x="4722" y="2100"/>
                </a:lnTo>
                <a:lnTo>
                  <a:pt x="4716" y="2148"/>
                </a:lnTo>
                <a:lnTo>
                  <a:pt x="4711" y="2195"/>
                </a:lnTo>
                <a:lnTo>
                  <a:pt x="4703" y="2242"/>
                </a:lnTo>
                <a:lnTo>
                  <a:pt x="4694" y="2290"/>
                </a:lnTo>
                <a:lnTo>
                  <a:pt x="4683" y="2338"/>
                </a:lnTo>
                <a:lnTo>
                  <a:pt x="4672" y="2384"/>
                </a:lnTo>
                <a:lnTo>
                  <a:pt x="4659" y="2431"/>
                </a:lnTo>
                <a:lnTo>
                  <a:pt x="4643" y="2479"/>
                </a:lnTo>
                <a:lnTo>
                  <a:pt x="4626" y="2525"/>
                </a:lnTo>
                <a:lnTo>
                  <a:pt x="4609" y="2572"/>
                </a:lnTo>
                <a:lnTo>
                  <a:pt x="4590" y="2618"/>
                </a:lnTo>
                <a:lnTo>
                  <a:pt x="4569" y="2664"/>
                </a:lnTo>
                <a:lnTo>
                  <a:pt x="4546" y="2710"/>
                </a:lnTo>
                <a:lnTo>
                  <a:pt x="4523" y="2756"/>
                </a:lnTo>
                <a:lnTo>
                  <a:pt x="4498" y="2801"/>
                </a:lnTo>
                <a:lnTo>
                  <a:pt x="4471" y="2847"/>
                </a:lnTo>
                <a:lnTo>
                  <a:pt x="4443" y="2891"/>
                </a:lnTo>
                <a:lnTo>
                  <a:pt x="4440" y="2893"/>
                </a:lnTo>
                <a:lnTo>
                  <a:pt x="4437" y="2894"/>
                </a:lnTo>
                <a:lnTo>
                  <a:pt x="4435" y="2894"/>
                </a:lnTo>
                <a:lnTo>
                  <a:pt x="4432" y="2893"/>
                </a:lnTo>
                <a:lnTo>
                  <a:pt x="4127" y="2758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1832319" y="3915061"/>
            <a:ext cx="12775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Micro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600" b="1" dirty="0" smtClean="0">
                <a:solidFill>
                  <a:srgbClr val="002060"/>
                </a:solidFill>
                <a:latin typeface="Arial Narrow" pitchFamily="34" charset="0"/>
              </a:rPr>
              <a:t>Empreendedora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Individual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139801" y="5390976"/>
            <a:ext cx="8479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Pequenos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Negócios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2881567" y="3776680"/>
            <a:ext cx="763334" cy="40954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 Narrow" panose="020B0606020202030204" pitchFamily="34" charset="0"/>
              </a:rPr>
              <a:t>37,9%</a:t>
            </a: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31" name="Retângulo de cantos arredondados 30"/>
          <p:cNvSpPr/>
          <p:nvPr/>
        </p:nvSpPr>
        <p:spPr>
          <a:xfrm>
            <a:off x="3173289" y="4975261"/>
            <a:ext cx="763334" cy="40954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 Narrow" panose="020B0606020202030204" pitchFamily="34" charset="0"/>
              </a:rPr>
              <a:t>57,9%</a:t>
            </a: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1071311" y="5180031"/>
            <a:ext cx="80310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Narrow" pitchFamily="34" charset="0"/>
                <a:cs typeface="Arial" pitchFamily="34" charset="0"/>
              </a:rPr>
              <a:t>Produtora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1600" b="1" dirty="0" smtClean="0">
                <a:solidFill>
                  <a:srgbClr val="002060"/>
                </a:solidFill>
                <a:latin typeface="Arial Narrow" pitchFamily="34" charset="0"/>
              </a:rPr>
              <a:t>Rural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1068985" y="4717670"/>
            <a:ext cx="763334" cy="409540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 Narrow" panose="020B0606020202030204" pitchFamily="34" charset="0"/>
              </a:rPr>
              <a:t>4,2%</a:t>
            </a:r>
            <a:endParaRPr lang="pt-BR" dirty="0">
              <a:latin typeface="Arial Narrow" panose="020B0606020202030204" pitchFamily="34" charset="0"/>
            </a:endParaRPr>
          </a:p>
        </p:txBody>
      </p:sp>
      <p:sp>
        <p:nvSpPr>
          <p:cNvPr id="34" name="Espaço Reservado para Conteúdo 4"/>
          <p:cNvSpPr txBox="1">
            <a:spLocks/>
          </p:cNvSpPr>
          <p:nvPr/>
        </p:nvSpPr>
        <p:spPr>
          <a:xfrm>
            <a:off x="5322150" y="1511837"/>
            <a:ext cx="3835787" cy="56768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Narrow" pitchFamily="34" charset="0"/>
                <a:ea typeface="ＭＳ Ｐゴシック" charset="0"/>
                <a:cs typeface="Arial Narrow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/>
              <a:t>P2. </a:t>
            </a:r>
            <a:r>
              <a:rPr lang="pt-BR" b="1" dirty="0"/>
              <a:t>j</a:t>
            </a:r>
            <a:r>
              <a:rPr lang="pt-BR" b="1" dirty="0" smtClean="0"/>
              <a:t>á </a:t>
            </a:r>
            <a:r>
              <a:rPr lang="pt-BR" b="1" dirty="0"/>
              <a:t>foi vencedora da etapa estadual em alguma edição do prêmio</a:t>
            </a:r>
            <a:r>
              <a:rPr lang="pt-BR" b="1" dirty="0" smtClean="0"/>
              <a:t>?</a:t>
            </a:r>
            <a:endParaRPr lang="pt-BR" dirty="0" smtClean="0"/>
          </a:p>
          <a:p>
            <a:pPr algn="ctr"/>
            <a:endParaRPr lang="pt-BR" dirty="0"/>
          </a:p>
        </p:txBody>
      </p:sp>
      <p:sp>
        <p:nvSpPr>
          <p:cNvPr id="76" name="Retângulo 75"/>
          <p:cNvSpPr/>
          <p:nvPr/>
        </p:nvSpPr>
        <p:spPr>
          <a:xfrm>
            <a:off x="310876" y="1559392"/>
            <a:ext cx="4320480" cy="471133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7" name="Rectangle 32"/>
          <p:cNvSpPr>
            <a:spLocks noChangeArrowheads="1"/>
          </p:cNvSpPr>
          <p:nvPr/>
        </p:nvSpPr>
        <p:spPr bwMode="auto">
          <a:xfrm>
            <a:off x="3976955" y="6452029"/>
            <a:ext cx="19091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base: 622 questionários</a:t>
            </a:r>
          </a:p>
        </p:txBody>
      </p:sp>
      <p:grpSp>
        <p:nvGrpSpPr>
          <p:cNvPr id="81" name="Grupo 80"/>
          <p:cNvGrpSpPr/>
          <p:nvPr/>
        </p:nvGrpSpPr>
        <p:grpSpPr>
          <a:xfrm>
            <a:off x="6241676" y="5259136"/>
            <a:ext cx="2664796" cy="339440"/>
            <a:chOff x="577170" y="5021636"/>
            <a:chExt cx="2664796" cy="339440"/>
          </a:xfrm>
        </p:grpSpPr>
        <p:sp>
          <p:nvSpPr>
            <p:cNvPr id="82" name="Rectangle 77"/>
            <p:cNvSpPr>
              <a:spLocks noChangeArrowheads="1"/>
            </p:cNvSpPr>
            <p:nvPr/>
          </p:nvSpPr>
          <p:spPr bwMode="auto">
            <a:xfrm>
              <a:off x="577170" y="5021636"/>
              <a:ext cx="2664796" cy="45719"/>
            </a:xfrm>
            <a:prstGeom prst="rect">
              <a:avLst/>
            </a:prstGeom>
            <a:solidFill>
              <a:srgbClr val="7F7F7F"/>
            </a:solidFill>
            <a:ln w="57150">
              <a:solidFill>
                <a:srgbClr val="7F7F7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83" name="Rectangle 83"/>
            <p:cNvSpPr>
              <a:spLocks noChangeArrowheads="1"/>
            </p:cNvSpPr>
            <p:nvPr/>
          </p:nvSpPr>
          <p:spPr bwMode="auto">
            <a:xfrm>
              <a:off x="830342" y="5114855"/>
              <a:ext cx="27892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não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1754715" y="5087883"/>
              <a:ext cx="2612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sim</a:t>
              </a:r>
              <a:endParaRPr lang="pt-BR" sz="1600" dirty="0">
                <a:solidFill>
                  <a:srgbClr val="00206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2462228" y="5093502"/>
              <a:ext cx="6351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n.s.</a:t>
              </a:r>
              <a:r>
                <a:rPr kumimoji="0" lang="pt-BR" sz="1600" b="0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 / s.r.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6" name="Grupo 85"/>
          <p:cNvGrpSpPr/>
          <p:nvPr/>
        </p:nvGrpSpPr>
        <p:grpSpPr>
          <a:xfrm>
            <a:off x="6356395" y="2584119"/>
            <a:ext cx="546437" cy="2638312"/>
            <a:chOff x="691889" y="2346619"/>
            <a:chExt cx="546437" cy="2638312"/>
          </a:xfrm>
        </p:grpSpPr>
        <p:sp>
          <p:nvSpPr>
            <p:cNvPr id="87" name="Rectangle 78"/>
            <p:cNvSpPr>
              <a:spLocks noChangeArrowheads="1"/>
            </p:cNvSpPr>
            <p:nvPr/>
          </p:nvSpPr>
          <p:spPr bwMode="auto">
            <a:xfrm>
              <a:off x="699717" y="2346619"/>
              <a:ext cx="5386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80,7%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tângulo 87"/>
            <p:cNvSpPr/>
            <p:nvPr/>
          </p:nvSpPr>
          <p:spPr>
            <a:xfrm rot="16200000">
              <a:off x="-196555" y="3551567"/>
              <a:ext cx="2321808" cy="5449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Grupo 88"/>
          <p:cNvGrpSpPr/>
          <p:nvPr/>
        </p:nvGrpSpPr>
        <p:grpSpPr>
          <a:xfrm>
            <a:off x="8155738" y="4607386"/>
            <a:ext cx="548145" cy="618537"/>
            <a:chOff x="1410607" y="4369886"/>
            <a:chExt cx="548145" cy="618537"/>
          </a:xfrm>
        </p:grpSpPr>
        <p:sp>
          <p:nvSpPr>
            <p:cNvPr id="90" name="Rectangle 79"/>
            <p:cNvSpPr>
              <a:spLocks noChangeArrowheads="1"/>
            </p:cNvSpPr>
            <p:nvPr/>
          </p:nvSpPr>
          <p:spPr bwMode="auto">
            <a:xfrm>
              <a:off x="1410607" y="4369886"/>
              <a:ext cx="53860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14,8%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tângulo 90"/>
            <p:cNvSpPr/>
            <p:nvPr/>
          </p:nvSpPr>
          <p:spPr>
            <a:xfrm rot="16200000">
              <a:off x="1524536" y="4554206"/>
              <a:ext cx="323514" cy="5449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Grupo 91"/>
          <p:cNvGrpSpPr/>
          <p:nvPr/>
        </p:nvGrpSpPr>
        <p:grpSpPr>
          <a:xfrm>
            <a:off x="7252297" y="4825945"/>
            <a:ext cx="544919" cy="403347"/>
            <a:chOff x="2062791" y="4588445"/>
            <a:chExt cx="544919" cy="403347"/>
          </a:xfrm>
        </p:grpSpPr>
        <p:sp>
          <p:nvSpPr>
            <p:cNvPr id="93" name="Rectangle 80"/>
            <p:cNvSpPr>
              <a:spLocks noChangeArrowheads="1"/>
            </p:cNvSpPr>
            <p:nvPr/>
          </p:nvSpPr>
          <p:spPr bwMode="auto">
            <a:xfrm>
              <a:off x="2118845" y="4588445"/>
              <a:ext cx="4328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panose="020B0606020202030204" pitchFamily="34" charset="0"/>
                </a:rPr>
                <a:t>4,5%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tângulo 93"/>
            <p:cNvSpPr/>
            <p:nvPr/>
          </p:nvSpPr>
          <p:spPr>
            <a:xfrm rot="16200000">
              <a:off x="2294921" y="4679002"/>
              <a:ext cx="80660" cy="544919"/>
            </a:xfrm>
            <a:prstGeom prst="rect">
              <a:avLst/>
            </a:prstGeom>
            <a:solidFill>
              <a:srgbClr val="A315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1619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/>
      <p:bldP spid="7" grpId="0" animBg="1"/>
      <p:bldP spid="12" grpId="0" animBg="1"/>
      <p:bldP spid="20" grpId="0" animBg="1"/>
      <p:bldP spid="28" grpId="0"/>
      <p:bldP spid="29" grpId="0"/>
      <p:bldP spid="30" grpId="0" animBg="1"/>
      <p:bldP spid="31" grpId="0" animBg="1"/>
      <p:bldP spid="32" grpId="0"/>
      <p:bldP spid="33" grpId="0" animBg="1"/>
      <p:bldP spid="34" grpId="0"/>
      <p:bldP spid="76" grpId="0" animBg="1"/>
      <p:bldP spid="7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15545</TotalTime>
  <Words>3688</Words>
  <Application>Microsoft Office PowerPoint</Application>
  <PresentationFormat>Personalizar</PresentationFormat>
  <Paragraphs>988</Paragraphs>
  <Slides>44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44</vt:i4>
      </vt:variant>
    </vt:vector>
  </HeadingPairs>
  <TitlesOfParts>
    <vt:vector size="47" baseType="lpstr">
      <vt:lpstr>Office Theme</vt:lpstr>
      <vt:lpstr>1_Office Theme</vt:lpstr>
      <vt:lpstr>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Fattoria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Bruno</dc:creator>
  <cp:lastModifiedBy>denis.nunes</cp:lastModifiedBy>
  <cp:revision>1408</cp:revision>
  <cp:lastPrinted>2013-11-05T18:04:41Z</cp:lastPrinted>
  <dcterms:created xsi:type="dcterms:W3CDTF">2013-06-21T19:41:27Z</dcterms:created>
  <dcterms:modified xsi:type="dcterms:W3CDTF">2014-05-09T19:26:47Z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